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5.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9" r:id="rId1"/>
    <p:sldMasterId id="2147484008" r:id="rId2"/>
    <p:sldMasterId id="2147484013" r:id="rId3"/>
    <p:sldMasterId id="2147484016" r:id="rId4"/>
    <p:sldMasterId id="2147484019" r:id="rId5"/>
    <p:sldMasterId id="2147484025" r:id="rId6"/>
  </p:sldMasterIdLst>
  <p:notesMasterIdLst>
    <p:notesMasterId r:id="rId95"/>
  </p:notesMasterIdLst>
  <p:handoutMasterIdLst>
    <p:handoutMasterId r:id="rId96"/>
  </p:handoutMasterIdLst>
  <p:sldIdLst>
    <p:sldId id="295" r:id="rId7"/>
    <p:sldId id="296" r:id="rId8"/>
    <p:sldId id="297" r:id="rId9"/>
    <p:sldId id="417" r:id="rId10"/>
    <p:sldId id="299" r:id="rId11"/>
    <p:sldId id="368" r:id="rId12"/>
    <p:sldId id="369" r:id="rId13"/>
    <p:sldId id="472" r:id="rId14"/>
    <p:sldId id="373" r:id="rId15"/>
    <p:sldId id="374" r:id="rId16"/>
    <p:sldId id="375" r:id="rId17"/>
    <p:sldId id="473" r:id="rId18"/>
    <p:sldId id="378" r:id="rId19"/>
    <p:sldId id="379" r:id="rId20"/>
    <p:sldId id="380" r:id="rId21"/>
    <p:sldId id="381" r:id="rId22"/>
    <p:sldId id="382" r:id="rId23"/>
    <p:sldId id="383" r:id="rId24"/>
    <p:sldId id="474" r:id="rId25"/>
    <p:sldId id="475" r:id="rId26"/>
    <p:sldId id="386" r:id="rId27"/>
    <p:sldId id="387" r:id="rId28"/>
    <p:sldId id="388" r:id="rId29"/>
    <p:sldId id="389" r:id="rId30"/>
    <p:sldId id="390" r:id="rId31"/>
    <p:sldId id="391" r:id="rId32"/>
    <p:sldId id="392" r:id="rId33"/>
    <p:sldId id="399" r:id="rId34"/>
    <p:sldId id="476" r:id="rId35"/>
    <p:sldId id="477" r:id="rId36"/>
    <p:sldId id="478" r:id="rId37"/>
    <p:sldId id="479" r:id="rId38"/>
    <p:sldId id="400" r:id="rId39"/>
    <p:sldId id="401" r:id="rId40"/>
    <p:sldId id="418" r:id="rId41"/>
    <p:sldId id="419" r:id="rId42"/>
    <p:sldId id="420" r:id="rId43"/>
    <p:sldId id="421" r:id="rId44"/>
    <p:sldId id="422" r:id="rId45"/>
    <p:sldId id="423" r:id="rId46"/>
    <p:sldId id="424" r:id="rId47"/>
    <p:sldId id="425" r:id="rId48"/>
    <p:sldId id="426" r:id="rId49"/>
    <p:sldId id="427" r:id="rId50"/>
    <p:sldId id="428" r:id="rId51"/>
    <p:sldId id="429" r:id="rId52"/>
    <p:sldId id="430" r:id="rId53"/>
    <p:sldId id="431" r:id="rId54"/>
    <p:sldId id="432" r:id="rId55"/>
    <p:sldId id="433" r:id="rId56"/>
    <p:sldId id="434" r:id="rId57"/>
    <p:sldId id="435" r:id="rId58"/>
    <p:sldId id="480" r:id="rId59"/>
    <p:sldId id="402" r:id="rId60"/>
    <p:sldId id="309" r:id="rId61"/>
    <p:sldId id="403" r:id="rId62"/>
    <p:sldId id="404" r:id="rId63"/>
    <p:sldId id="405" r:id="rId64"/>
    <p:sldId id="406" r:id="rId65"/>
    <p:sldId id="407" r:id="rId66"/>
    <p:sldId id="408" r:id="rId67"/>
    <p:sldId id="409" r:id="rId68"/>
    <p:sldId id="410" r:id="rId69"/>
    <p:sldId id="411" r:id="rId70"/>
    <p:sldId id="414" r:id="rId71"/>
    <p:sldId id="439" r:id="rId72"/>
    <p:sldId id="440" r:id="rId73"/>
    <p:sldId id="441" r:id="rId74"/>
    <p:sldId id="442" r:id="rId75"/>
    <p:sldId id="443" r:id="rId76"/>
    <p:sldId id="444" r:id="rId77"/>
    <p:sldId id="467" r:id="rId78"/>
    <p:sldId id="468" r:id="rId79"/>
    <p:sldId id="469" r:id="rId80"/>
    <p:sldId id="483" r:id="rId81"/>
    <p:sldId id="485" r:id="rId82"/>
    <p:sldId id="484" r:id="rId83"/>
    <p:sldId id="358" r:id="rId84"/>
    <p:sldId id="445" r:id="rId85"/>
    <p:sldId id="301" r:id="rId86"/>
    <p:sldId id="359" r:id="rId87"/>
    <p:sldId id="360" r:id="rId88"/>
    <p:sldId id="362" r:id="rId89"/>
    <p:sldId id="363" r:id="rId90"/>
    <p:sldId id="364" r:id="rId91"/>
    <p:sldId id="365" r:id="rId92"/>
    <p:sldId id="366" r:id="rId93"/>
    <p:sldId id="367" r:id="rId94"/>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pitchFamily="34" charset="0"/>
      </a:defRPr>
    </a:lvl5pPr>
    <a:lvl6pPr marL="2286000" algn="l" defTabSz="914400" rtl="0" eaLnBrk="1" latinLnBrk="0" hangingPunct="1">
      <a:defRPr sz="2400" kern="1200">
        <a:solidFill>
          <a:schemeClr val="tx1"/>
        </a:solidFill>
        <a:latin typeface="Times New Roman" pitchFamily="18" charset="0"/>
        <a:ea typeface="+mn-ea"/>
        <a:cs typeface="Arial" pitchFamily="34" charset="0"/>
      </a:defRPr>
    </a:lvl6pPr>
    <a:lvl7pPr marL="2743200" algn="l" defTabSz="914400" rtl="0" eaLnBrk="1" latinLnBrk="0" hangingPunct="1">
      <a:defRPr sz="2400" kern="1200">
        <a:solidFill>
          <a:schemeClr val="tx1"/>
        </a:solidFill>
        <a:latin typeface="Times New Roman" pitchFamily="18" charset="0"/>
        <a:ea typeface="+mn-ea"/>
        <a:cs typeface="Arial" pitchFamily="34" charset="0"/>
      </a:defRPr>
    </a:lvl7pPr>
    <a:lvl8pPr marL="3200400" algn="l" defTabSz="914400" rtl="0" eaLnBrk="1" latinLnBrk="0" hangingPunct="1">
      <a:defRPr sz="2400" kern="1200">
        <a:solidFill>
          <a:schemeClr val="tx1"/>
        </a:solidFill>
        <a:latin typeface="Times New Roman" pitchFamily="18" charset="0"/>
        <a:ea typeface="+mn-ea"/>
        <a:cs typeface="Arial" pitchFamily="34" charset="0"/>
      </a:defRPr>
    </a:lvl8pPr>
    <a:lvl9pPr marL="3657600" algn="l" defTabSz="914400" rtl="0" eaLnBrk="1" latinLnBrk="0" hangingPunct="1">
      <a:defRPr sz="2400" kern="1200">
        <a:solidFill>
          <a:schemeClr val="tx1"/>
        </a:solidFill>
        <a:latin typeface="Times New Roman" pitchFamily="18"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6A9A9"/>
    <a:srgbClr val="549396"/>
    <a:srgbClr val="BBD8F3"/>
    <a:srgbClr val="CCCCFF"/>
    <a:srgbClr val="FF9933"/>
    <a:srgbClr val="FFFF99"/>
    <a:srgbClr val="A9CEEF"/>
    <a:srgbClr val="A2CA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2" y="408"/>
      </p:cViewPr>
      <p:guideLst>
        <p:guide orient="horz" pos="2160"/>
        <p:guide pos="288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7757"/>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slide" Target="slides/slide62.xml"/><Relationship Id="rId84" Type="http://schemas.openxmlformats.org/officeDocument/2006/relationships/slide" Target="slides/slide78.xml"/><Relationship Id="rId89" Type="http://schemas.openxmlformats.org/officeDocument/2006/relationships/slide" Target="slides/slide83.xml"/><Relationship Id="rId16" Type="http://schemas.openxmlformats.org/officeDocument/2006/relationships/slide" Target="slides/slide10.xml"/><Relationship Id="rId11" Type="http://schemas.openxmlformats.org/officeDocument/2006/relationships/slide" Target="slides/slide5.xml"/><Relationship Id="rId32" Type="http://schemas.openxmlformats.org/officeDocument/2006/relationships/slide" Target="slides/slide26.xml"/><Relationship Id="rId37" Type="http://schemas.openxmlformats.org/officeDocument/2006/relationships/slide" Target="slides/slide31.xml"/><Relationship Id="rId53" Type="http://schemas.openxmlformats.org/officeDocument/2006/relationships/slide" Target="slides/slide47.xml"/><Relationship Id="rId58" Type="http://schemas.openxmlformats.org/officeDocument/2006/relationships/slide" Target="slides/slide52.xml"/><Relationship Id="rId74" Type="http://schemas.openxmlformats.org/officeDocument/2006/relationships/slide" Target="slides/slide68.xml"/><Relationship Id="rId79" Type="http://schemas.openxmlformats.org/officeDocument/2006/relationships/slide" Target="slides/slide73.xml"/><Relationship Id="rId5" Type="http://schemas.openxmlformats.org/officeDocument/2006/relationships/slideMaster" Target="slideMasters/slideMaster5.xml"/><Relationship Id="rId90" Type="http://schemas.openxmlformats.org/officeDocument/2006/relationships/slide" Target="slides/slide84.xml"/><Relationship Id="rId95" Type="http://schemas.openxmlformats.org/officeDocument/2006/relationships/notesMaster" Target="notesMasters/notesMaster1.xml"/><Relationship Id="rId22" Type="http://schemas.openxmlformats.org/officeDocument/2006/relationships/slide" Target="slides/slide16.xml"/><Relationship Id="rId27" Type="http://schemas.openxmlformats.org/officeDocument/2006/relationships/slide" Target="slides/slide21.xml"/><Relationship Id="rId43" Type="http://schemas.openxmlformats.org/officeDocument/2006/relationships/slide" Target="slides/slide37.xml"/><Relationship Id="rId48" Type="http://schemas.openxmlformats.org/officeDocument/2006/relationships/slide" Target="slides/slide42.xml"/><Relationship Id="rId64" Type="http://schemas.openxmlformats.org/officeDocument/2006/relationships/slide" Target="slides/slide58.xml"/><Relationship Id="rId69" Type="http://schemas.openxmlformats.org/officeDocument/2006/relationships/slide" Target="slides/slide63.xml"/><Relationship Id="rId80" Type="http://schemas.openxmlformats.org/officeDocument/2006/relationships/slide" Target="slides/slide74.xml"/><Relationship Id="rId85" Type="http://schemas.openxmlformats.org/officeDocument/2006/relationships/slide" Target="slides/slide79.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slide" Target="slides/slide64.xml"/><Relationship Id="rId75" Type="http://schemas.openxmlformats.org/officeDocument/2006/relationships/slide" Target="slides/slide69.xml"/><Relationship Id="rId83" Type="http://schemas.openxmlformats.org/officeDocument/2006/relationships/slide" Target="slides/slide77.xml"/><Relationship Id="rId88" Type="http://schemas.openxmlformats.org/officeDocument/2006/relationships/slide" Target="slides/slide82.xml"/><Relationship Id="rId91" Type="http://schemas.openxmlformats.org/officeDocument/2006/relationships/slide" Target="slides/slide85.xml"/><Relationship Id="rId96"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slide" Target="slides/slide72.xml"/><Relationship Id="rId81" Type="http://schemas.openxmlformats.org/officeDocument/2006/relationships/slide" Target="slides/slide75.xml"/><Relationship Id="rId86" Type="http://schemas.openxmlformats.org/officeDocument/2006/relationships/slide" Target="slides/slide80.xml"/><Relationship Id="rId94" Type="http://schemas.openxmlformats.org/officeDocument/2006/relationships/slide" Target="slides/slide88.xml"/><Relationship Id="rId9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6" Type="http://schemas.openxmlformats.org/officeDocument/2006/relationships/slide" Target="slides/slide70.xml"/><Relationship Id="rId97" Type="http://schemas.openxmlformats.org/officeDocument/2006/relationships/presProps" Target="presProps.xml"/><Relationship Id="rId7" Type="http://schemas.openxmlformats.org/officeDocument/2006/relationships/slide" Target="slides/slide1.xml"/><Relationship Id="rId71" Type="http://schemas.openxmlformats.org/officeDocument/2006/relationships/slide" Target="slides/slide65.xml"/><Relationship Id="rId92" Type="http://schemas.openxmlformats.org/officeDocument/2006/relationships/slide" Target="slides/slide86.xml"/><Relationship Id="rId2" Type="http://schemas.openxmlformats.org/officeDocument/2006/relationships/slideMaster" Target="slideMasters/slideMaster2.xml"/><Relationship Id="rId29" Type="http://schemas.openxmlformats.org/officeDocument/2006/relationships/slide" Target="slides/slide23.xml"/><Relationship Id="rId24" Type="http://schemas.openxmlformats.org/officeDocument/2006/relationships/slide" Target="slides/slide18.xml"/><Relationship Id="rId40" Type="http://schemas.openxmlformats.org/officeDocument/2006/relationships/slide" Target="slides/slide34.xml"/><Relationship Id="rId45" Type="http://schemas.openxmlformats.org/officeDocument/2006/relationships/slide" Target="slides/slide39.xml"/><Relationship Id="rId66" Type="http://schemas.openxmlformats.org/officeDocument/2006/relationships/slide" Target="slides/slide60.xml"/><Relationship Id="rId87" Type="http://schemas.openxmlformats.org/officeDocument/2006/relationships/slide" Target="slides/slide81.xml"/><Relationship Id="rId61" Type="http://schemas.openxmlformats.org/officeDocument/2006/relationships/slide" Target="slides/slide55.xml"/><Relationship Id="rId82" Type="http://schemas.openxmlformats.org/officeDocument/2006/relationships/slide" Target="slides/slide76.xml"/><Relationship Id="rId19" Type="http://schemas.openxmlformats.org/officeDocument/2006/relationships/slide" Target="slides/slide13.xml"/><Relationship Id="rId14" Type="http://schemas.openxmlformats.org/officeDocument/2006/relationships/slide" Target="slides/slide8.xml"/><Relationship Id="rId30" Type="http://schemas.openxmlformats.org/officeDocument/2006/relationships/slide" Target="slides/slide24.xml"/><Relationship Id="rId35" Type="http://schemas.openxmlformats.org/officeDocument/2006/relationships/slide" Target="slides/slide29.xml"/><Relationship Id="rId56" Type="http://schemas.openxmlformats.org/officeDocument/2006/relationships/slide" Target="slides/slide50.xml"/><Relationship Id="rId77" Type="http://schemas.openxmlformats.org/officeDocument/2006/relationships/slide" Target="slides/slide71.xml"/><Relationship Id="rId100" Type="http://schemas.openxmlformats.org/officeDocument/2006/relationships/tableStyles" Target="tableStyles.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93" Type="http://schemas.openxmlformats.org/officeDocument/2006/relationships/slide" Target="slides/slide87.xml"/><Relationship Id="rId98"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image" Target="../media/image35.wmf"/><Relationship Id="rId7" Type="http://schemas.openxmlformats.org/officeDocument/2006/relationships/image" Target="../media/image38.wmf"/><Relationship Id="rId2" Type="http://schemas.openxmlformats.org/officeDocument/2006/relationships/image" Target="../media/image34.wmf"/><Relationship Id="rId1" Type="http://schemas.openxmlformats.org/officeDocument/2006/relationships/image" Target="../media/image33.wmf"/><Relationship Id="rId6" Type="http://schemas.openxmlformats.org/officeDocument/2006/relationships/image" Target="../media/image30.wmf"/><Relationship Id="rId5" Type="http://schemas.openxmlformats.org/officeDocument/2006/relationships/image" Target="../media/image37.wmf"/><Relationship Id="rId4" Type="http://schemas.openxmlformats.org/officeDocument/2006/relationships/image" Target="../media/image36.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4" Type="http://schemas.openxmlformats.org/officeDocument/2006/relationships/image" Target="../media/image45.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46.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5" Type="http://schemas.openxmlformats.org/officeDocument/2006/relationships/image" Target="../media/image11.wmf"/><Relationship Id="rId4"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588" y="-1588"/>
            <a:ext cx="3170238" cy="481013"/>
          </a:xfrm>
          <a:prstGeom prst="rect">
            <a:avLst/>
          </a:prstGeom>
          <a:noFill/>
          <a:ln w="9525">
            <a:noFill/>
            <a:miter lim="800000"/>
            <a:headEnd/>
            <a:tailEnd/>
          </a:ln>
          <a:effectLst/>
        </p:spPr>
        <p:txBody>
          <a:bodyPr vert="horz" wrap="square" lIns="20368" tIns="0" rIns="20368" bIns="0" numCol="1" anchor="t" anchorCtr="0" compatLnSpc="1">
            <a:prstTxWarp prst="textNoShape">
              <a:avLst/>
            </a:prstTxWarp>
          </a:bodyPr>
          <a:lstStyle>
            <a:lvl1pPr eaLnBrk="0" hangingPunct="0">
              <a:defRPr sz="1100" i="1">
                <a:cs typeface="+mn-cs"/>
              </a:defRPr>
            </a:lvl1pPr>
          </a:lstStyle>
          <a:p>
            <a:pPr>
              <a:defRPr/>
            </a:pPr>
            <a:endParaRPr lang="en-US"/>
          </a:p>
        </p:txBody>
      </p:sp>
      <p:sp>
        <p:nvSpPr>
          <p:cNvPr id="3075" name="Rectangle 3"/>
          <p:cNvSpPr>
            <a:spLocks noGrp="1" noChangeArrowheads="1"/>
          </p:cNvSpPr>
          <p:nvPr>
            <p:ph type="dt" sz="quarter" idx="1"/>
          </p:nvPr>
        </p:nvSpPr>
        <p:spPr bwMode="auto">
          <a:xfrm>
            <a:off x="4144963" y="-1588"/>
            <a:ext cx="3170237" cy="481013"/>
          </a:xfrm>
          <a:prstGeom prst="rect">
            <a:avLst/>
          </a:prstGeom>
          <a:noFill/>
          <a:ln w="9525">
            <a:noFill/>
            <a:miter lim="800000"/>
            <a:headEnd/>
            <a:tailEnd/>
          </a:ln>
          <a:effectLst/>
        </p:spPr>
        <p:txBody>
          <a:bodyPr vert="horz" wrap="square" lIns="20368" tIns="0" rIns="20368" bIns="0" numCol="1" anchor="t" anchorCtr="0" compatLnSpc="1">
            <a:prstTxWarp prst="textNoShape">
              <a:avLst/>
            </a:prstTxWarp>
          </a:bodyPr>
          <a:lstStyle>
            <a:lvl1pPr algn="r" eaLnBrk="0" hangingPunct="0">
              <a:defRPr sz="1100" i="1">
                <a:cs typeface="+mn-cs"/>
              </a:defRPr>
            </a:lvl1pPr>
          </a:lstStyle>
          <a:p>
            <a:pPr>
              <a:defRPr/>
            </a:pPr>
            <a:endParaRPr lang="en-US"/>
          </a:p>
        </p:txBody>
      </p:sp>
      <p:sp>
        <p:nvSpPr>
          <p:cNvPr id="3076" name="Rectangle 4"/>
          <p:cNvSpPr>
            <a:spLocks noGrp="1" noChangeArrowheads="1"/>
          </p:cNvSpPr>
          <p:nvPr>
            <p:ph type="ftr" sz="quarter" idx="2"/>
          </p:nvPr>
        </p:nvSpPr>
        <p:spPr bwMode="auto">
          <a:xfrm>
            <a:off x="-1588" y="9120188"/>
            <a:ext cx="3170238" cy="481012"/>
          </a:xfrm>
          <a:prstGeom prst="rect">
            <a:avLst/>
          </a:prstGeom>
          <a:noFill/>
          <a:ln w="9525">
            <a:noFill/>
            <a:miter lim="800000"/>
            <a:headEnd/>
            <a:tailEnd/>
          </a:ln>
          <a:effectLst/>
        </p:spPr>
        <p:txBody>
          <a:bodyPr vert="horz" wrap="square" lIns="20368" tIns="0" rIns="20368" bIns="0" numCol="1" anchor="b" anchorCtr="0" compatLnSpc="1">
            <a:prstTxWarp prst="textNoShape">
              <a:avLst/>
            </a:prstTxWarp>
          </a:bodyPr>
          <a:lstStyle>
            <a:lvl1pPr eaLnBrk="0" hangingPunct="0">
              <a:defRPr sz="1100" i="1">
                <a:cs typeface="+mn-cs"/>
              </a:defRPr>
            </a:lvl1pPr>
          </a:lstStyle>
          <a:p>
            <a:pPr>
              <a:defRPr/>
            </a:pPr>
            <a:endParaRPr lang="en-US"/>
          </a:p>
        </p:txBody>
      </p:sp>
      <p:sp>
        <p:nvSpPr>
          <p:cNvPr id="3077" name="Rectangle 5"/>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20368" tIns="0" rIns="20368" bIns="0" numCol="1" anchor="b" anchorCtr="0" compatLnSpc="1">
            <a:prstTxWarp prst="textNoShape">
              <a:avLst/>
            </a:prstTxWarp>
          </a:bodyPr>
          <a:lstStyle>
            <a:lvl1pPr algn="r" eaLnBrk="0" hangingPunct="0">
              <a:defRPr sz="1100" i="1">
                <a:cs typeface="+mn-cs"/>
              </a:defRPr>
            </a:lvl1pPr>
          </a:lstStyle>
          <a:p>
            <a:pPr>
              <a:defRPr/>
            </a:pPr>
            <a:fld id="{EF35E45D-0497-4625-B8AD-6EDA28F26E6E}" type="slidenum">
              <a:rPr lang="en-US"/>
              <a:pPr>
                <a:defRPr/>
              </a:pPr>
              <a:t>‹#›</a:t>
            </a:fld>
            <a:endParaRPr lang="en-US"/>
          </a:p>
        </p:txBody>
      </p:sp>
    </p:spTree>
    <p:extLst>
      <p:ext uri="{BB962C8B-B14F-4D97-AF65-F5344CB8AC3E}">
        <p14:creationId xmlns:p14="http://schemas.microsoft.com/office/powerpoint/2010/main" val="28348833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588" y="-1588"/>
            <a:ext cx="3170238" cy="481013"/>
          </a:xfrm>
          <a:prstGeom prst="rect">
            <a:avLst/>
          </a:prstGeom>
          <a:noFill/>
          <a:ln w="9525">
            <a:noFill/>
            <a:miter lim="800000"/>
            <a:headEnd/>
            <a:tailEnd/>
          </a:ln>
          <a:effectLst/>
        </p:spPr>
        <p:txBody>
          <a:bodyPr vert="horz" wrap="square" lIns="20368" tIns="0" rIns="20368" bIns="0" numCol="1" anchor="t" anchorCtr="0" compatLnSpc="1">
            <a:prstTxWarp prst="textNoShape">
              <a:avLst/>
            </a:prstTxWarp>
          </a:bodyPr>
          <a:lstStyle>
            <a:lvl1pPr eaLnBrk="0" hangingPunct="0">
              <a:defRPr sz="1100" i="1">
                <a:cs typeface="+mn-cs"/>
              </a:defRPr>
            </a:lvl1pPr>
          </a:lstStyle>
          <a:p>
            <a:pPr>
              <a:defRPr/>
            </a:pPr>
            <a:endParaRPr lang="en-US"/>
          </a:p>
        </p:txBody>
      </p:sp>
      <p:sp>
        <p:nvSpPr>
          <p:cNvPr id="2051" name="Rectangle 3"/>
          <p:cNvSpPr>
            <a:spLocks noGrp="1" noChangeArrowheads="1"/>
          </p:cNvSpPr>
          <p:nvPr>
            <p:ph type="dt" idx="1"/>
          </p:nvPr>
        </p:nvSpPr>
        <p:spPr bwMode="auto">
          <a:xfrm>
            <a:off x="4144963" y="-1588"/>
            <a:ext cx="3170237" cy="481013"/>
          </a:xfrm>
          <a:prstGeom prst="rect">
            <a:avLst/>
          </a:prstGeom>
          <a:noFill/>
          <a:ln w="9525">
            <a:noFill/>
            <a:miter lim="800000"/>
            <a:headEnd/>
            <a:tailEnd/>
          </a:ln>
          <a:effectLst/>
        </p:spPr>
        <p:txBody>
          <a:bodyPr vert="horz" wrap="square" lIns="20368" tIns="0" rIns="20368" bIns="0" numCol="1" anchor="t" anchorCtr="0" compatLnSpc="1">
            <a:prstTxWarp prst="textNoShape">
              <a:avLst/>
            </a:prstTxWarp>
          </a:bodyPr>
          <a:lstStyle>
            <a:lvl1pPr algn="r" eaLnBrk="0" hangingPunct="0">
              <a:defRPr sz="1100" i="1">
                <a:cs typeface="+mn-cs"/>
              </a:defRPr>
            </a:lvl1pPr>
          </a:lstStyle>
          <a:p>
            <a:pPr>
              <a:defRPr/>
            </a:pPr>
            <a:endParaRPr lang="en-US"/>
          </a:p>
        </p:txBody>
      </p:sp>
      <p:sp>
        <p:nvSpPr>
          <p:cNvPr id="2052" name="Rectangle 4"/>
          <p:cNvSpPr>
            <a:spLocks noGrp="1" noChangeArrowheads="1"/>
          </p:cNvSpPr>
          <p:nvPr>
            <p:ph type="ftr" sz="quarter" idx="4"/>
          </p:nvPr>
        </p:nvSpPr>
        <p:spPr bwMode="auto">
          <a:xfrm>
            <a:off x="-1588" y="9120188"/>
            <a:ext cx="3170238" cy="481012"/>
          </a:xfrm>
          <a:prstGeom prst="rect">
            <a:avLst/>
          </a:prstGeom>
          <a:noFill/>
          <a:ln w="9525">
            <a:noFill/>
            <a:miter lim="800000"/>
            <a:headEnd/>
            <a:tailEnd/>
          </a:ln>
          <a:effectLst/>
        </p:spPr>
        <p:txBody>
          <a:bodyPr vert="horz" wrap="square" lIns="20368" tIns="0" rIns="20368" bIns="0" numCol="1" anchor="b" anchorCtr="0" compatLnSpc="1">
            <a:prstTxWarp prst="textNoShape">
              <a:avLst/>
            </a:prstTxWarp>
          </a:bodyPr>
          <a:lstStyle>
            <a:lvl1pPr eaLnBrk="0" hangingPunct="0">
              <a:defRPr sz="1100" i="1">
                <a:cs typeface="+mn-cs"/>
              </a:defRPr>
            </a:lvl1pPr>
          </a:lstStyle>
          <a:p>
            <a:pPr>
              <a:defRPr/>
            </a:pPr>
            <a:endParaRPr lang="en-US"/>
          </a:p>
        </p:txBody>
      </p:sp>
      <p:sp>
        <p:nvSpPr>
          <p:cNvPr id="2053" name="Rectangle 5"/>
          <p:cNvSpPr>
            <a:spLocks noGrp="1" noChangeArrowheads="1"/>
          </p:cNvSpPr>
          <p:nvPr>
            <p:ph type="sldNum" sz="quarter" idx="5"/>
          </p:nvPr>
        </p:nvSpPr>
        <p:spPr bwMode="auto">
          <a:xfrm>
            <a:off x="4144963" y="9120188"/>
            <a:ext cx="3170237" cy="481012"/>
          </a:xfrm>
          <a:prstGeom prst="rect">
            <a:avLst/>
          </a:prstGeom>
          <a:noFill/>
          <a:ln w="9525">
            <a:noFill/>
            <a:miter lim="800000"/>
            <a:headEnd/>
            <a:tailEnd/>
          </a:ln>
          <a:effectLst/>
        </p:spPr>
        <p:txBody>
          <a:bodyPr vert="horz" wrap="square" lIns="20368" tIns="0" rIns="20368" bIns="0" numCol="1" anchor="b" anchorCtr="0" compatLnSpc="1">
            <a:prstTxWarp prst="textNoShape">
              <a:avLst/>
            </a:prstTxWarp>
          </a:bodyPr>
          <a:lstStyle>
            <a:lvl1pPr algn="r" eaLnBrk="0" hangingPunct="0">
              <a:defRPr sz="1100" i="1">
                <a:cs typeface="+mn-cs"/>
              </a:defRPr>
            </a:lvl1pPr>
          </a:lstStyle>
          <a:p>
            <a:pPr>
              <a:defRPr/>
            </a:pPr>
            <a:fld id="{E42694C9-C890-4CE8-8B31-BD319D8983A9}" type="slidenum">
              <a:rPr lang="en-US"/>
              <a:pPr>
                <a:defRPr/>
              </a:pPr>
              <a:t>‹#›</a:t>
            </a:fld>
            <a:endParaRPr lang="en-US"/>
          </a:p>
        </p:txBody>
      </p:sp>
      <p:sp>
        <p:nvSpPr>
          <p:cNvPr id="2054" name="Rectangle 6"/>
          <p:cNvSpPr>
            <a:spLocks noGrp="1" noChangeArrowheads="1"/>
          </p:cNvSpPr>
          <p:nvPr>
            <p:ph type="body" sz="quarter" idx="3"/>
          </p:nvPr>
        </p:nvSpPr>
        <p:spPr bwMode="auto">
          <a:xfrm>
            <a:off x="973138" y="4560888"/>
            <a:ext cx="5365750" cy="4319587"/>
          </a:xfrm>
          <a:prstGeom prst="rect">
            <a:avLst/>
          </a:prstGeom>
          <a:noFill/>
          <a:ln w="9525">
            <a:noFill/>
            <a:miter lim="800000"/>
            <a:headEnd/>
            <a:tailEnd/>
          </a:ln>
          <a:effectLst/>
        </p:spPr>
        <p:txBody>
          <a:bodyPr vert="horz" wrap="square" lIns="98447" tIns="49224" rIns="98447" bIns="492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751" name="Rectangle 7"/>
          <p:cNvSpPr>
            <a:spLocks noGrp="1" noRot="1" noChangeAspect="1" noChangeArrowheads="1" noTextEdit="1"/>
          </p:cNvSpPr>
          <p:nvPr>
            <p:ph type="sldImg" idx="2"/>
          </p:nvPr>
        </p:nvSpPr>
        <p:spPr bwMode="auto">
          <a:xfrm>
            <a:off x="1265238" y="727075"/>
            <a:ext cx="4783137" cy="358616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27811900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8D58BA1B-3BD1-405E-A5F0-47824F266EF3}" type="slidenum">
              <a:rPr lang="en-US" smtClean="0"/>
              <a:pPr>
                <a:defRPr/>
              </a:pPr>
              <a:t>1</a:t>
            </a:fld>
            <a:endParaRPr lang="en-US"/>
          </a:p>
        </p:txBody>
      </p:sp>
    </p:spTree>
    <p:extLst>
      <p:ext uri="{BB962C8B-B14F-4D97-AF65-F5344CB8AC3E}">
        <p14:creationId xmlns:p14="http://schemas.microsoft.com/office/powerpoint/2010/main" val="29260324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1748"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BA4F4AFD-C3DE-4CEA-B72C-BD271A06223A}" type="slidenum">
              <a:rPr lang="en-US" sz="1000" i="1">
                <a:solidFill>
                  <a:prstClr val="black"/>
                </a:solidFill>
              </a:rPr>
              <a:pPr algn="r" eaLnBrk="0" hangingPunct="0">
                <a:defRPr/>
              </a:pPr>
              <a:t>11</a:t>
            </a:fld>
            <a:endParaRPr lang="en-US" sz="1000" i="1">
              <a:solidFill>
                <a:prstClr val="black"/>
              </a:solidFill>
            </a:endParaRPr>
          </a:p>
        </p:txBody>
      </p:sp>
    </p:spTree>
    <p:extLst>
      <p:ext uri="{BB962C8B-B14F-4D97-AF65-F5344CB8AC3E}">
        <p14:creationId xmlns:p14="http://schemas.microsoft.com/office/powerpoint/2010/main" val="8357895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2772" name="Slide Number Placeholder 3"/>
          <p:cNvSpPr>
            <a:spLocks noGrp="1"/>
          </p:cNvSpPr>
          <p:nvPr>
            <p:ph type="sldNum" sz="quarter" idx="5"/>
          </p:nvPr>
        </p:nvSpPr>
        <p:spPr/>
        <p:txBody>
          <a:bodyPr/>
          <a:lstStyle/>
          <a:p>
            <a:pPr>
              <a:defRPr/>
            </a:pPr>
            <a:fld id="{216C4529-EEC7-4DE2-9F21-946075CD7A67}" type="slidenum">
              <a:rPr lang="en-US" smtClean="0"/>
              <a:pPr>
                <a:defRPr/>
              </a:pPr>
              <a:t>12</a:t>
            </a:fld>
            <a:endParaRPr lang="en-US" smtClean="0"/>
          </a:p>
        </p:txBody>
      </p:sp>
    </p:spTree>
    <p:extLst>
      <p:ext uri="{BB962C8B-B14F-4D97-AF65-F5344CB8AC3E}">
        <p14:creationId xmlns:p14="http://schemas.microsoft.com/office/powerpoint/2010/main" val="28516487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The far right stress diagram, with essentially all of the section at yield stress, corresponds to the PLASTIC MOMENT (</a:t>
            </a:r>
            <a:r>
              <a:rPr lang="en-US" i="1" smtClean="0"/>
              <a:t>M</a:t>
            </a:r>
            <a:r>
              <a:rPr lang="en-US" i="1" baseline="-25000" smtClean="0"/>
              <a:t>p</a:t>
            </a:r>
            <a:r>
              <a:rPr lang="en-US" smtClean="0"/>
              <a:t>). Due to ductile nature of steel, this can be reached in a typical section without fracture of the extreme fibers.</a:t>
            </a:r>
          </a:p>
          <a:p>
            <a:r>
              <a:rPr lang="en-US" smtClean="0"/>
              <a:t>NOTE THAT </a:t>
            </a:r>
            <a:r>
              <a:rPr lang="en-US" smtClean="0">
                <a:latin typeface="GreekS" pitchFamily="2" charset="0"/>
              </a:rPr>
              <a:t>stress</a:t>
            </a:r>
            <a:r>
              <a:rPr lang="en-US" smtClean="0"/>
              <a:t>=</a:t>
            </a:r>
            <a:r>
              <a:rPr lang="en-US" i="1" smtClean="0"/>
              <a:t>Mc/I</a:t>
            </a:r>
            <a:r>
              <a:rPr lang="en-US" smtClean="0"/>
              <a:t> IS </a:t>
            </a:r>
            <a:r>
              <a:rPr lang="en-US" i="1" u="sng" smtClean="0"/>
              <a:t>NOT</a:t>
            </a:r>
            <a:r>
              <a:rPr lang="en-US" smtClean="0"/>
              <a:t> VALID</a:t>
            </a:r>
          </a:p>
        </p:txBody>
      </p:sp>
      <p:sp>
        <p:nvSpPr>
          <p:cNvPr id="33796"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60F02B03-AA25-42EE-9145-CE45B24A17AE}" type="slidenum">
              <a:rPr lang="en-US" sz="1000" i="1">
                <a:solidFill>
                  <a:prstClr val="black"/>
                </a:solidFill>
              </a:rPr>
              <a:pPr algn="r" eaLnBrk="0" hangingPunct="0">
                <a:defRPr/>
              </a:pPr>
              <a:t>13</a:t>
            </a:fld>
            <a:endParaRPr lang="en-US" sz="1000" i="1">
              <a:solidFill>
                <a:prstClr val="black"/>
              </a:solidFill>
            </a:endParaRPr>
          </a:p>
        </p:txBody>
      </p:sp>
    </p:spTree>
    <p:extLst>
      <p:ext uri="{BB962C8B-B14F-4D97-AF65-F5344CB8AC3E}">
        <p14:creationId xmlns:p14="http://schemas.microsoft.com/office/powerpoint/2010/main" val="6313963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Use this slide to work an example for a symmetric shape</a:t>
            </a:r>
          </a:p>
        </p:txBody>
      </p:sp>
      <p:sp>
        <p:nvSpPr>
          <p:cNvPr id="4"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2515672C-15AA-41A7-AE4F-3A7EA18365C6}" type="slidenum">
              <a:rPr lang="en-US" sz="1000" i="1">
                <a:solidFill>
                  <a:prstClr val="black"/>
                </a:solidFill>
              </a:rPr>
              <a:pPr algn="r" eaLnBrk="0" hangingPunct="0">
                <a:defRPr/>
              </a:pPr>
              <a:t>14</a:t>
            </a:fld>
            <a:endParaRPr lang="en-US" sz="1000" i="1">
              <a:solidFill>
                <a:prstClr val="black"/>
              </a:solidFill>
            </a:endParaRPr>
          </a:p>
        </p:txBody>
      </p:sp>
    </p:spTree>
    <p:extLst>
      <p:ext uri="{BB962C8B-B14F-4D97-AF65-F5344CB8AC3E}">
        <p14:creationId xmlns:p14="http://schemas.microsoft.com/office/powerpoint/2010/main" val="19359676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Use this slide to work an example for a symmetric shape</a:t>
            </a:r>
          </a:p>
        </p:txBody>
      </p:sp>
      <p:sp>
        <p:nvSpPr>
          <p:cNvPr id="4"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AF264657-99FA-4767-8990-19097BF67BFF}" type="slidenum">
              <a:rPr lang="en-US" sz="1000" i="1">
                <a:solidFill>
                  <a:prstClr val="black"/>
                </a:solidFill>
              </a:rPr>
              <a:pPr algn="r" eaLnBrk="0" hangingPunct="0">
                <a:defRPr/>
              </a:pPr>
              <a:t>15</a:t>
            </a:fld>
            <a:endParaRPr lang="en-US" sz="1000" i="1">
              <a:solidFill>
                <a:prstClr val="black"/>
              </a:solidFill>
            </a:endParaRPr>
          </a:p>
        </p:txBody>
      </p:sp>
    </p:spTree>
    <p:extLst>
      <p:ext uri="{BB962C8B-B14F-4D97-AF65-F5344CB8AC3E}">
        <p14:creationId xmlns:p14="http://schemas.microsoft.com/office/powerpoint/2010/main" val="15458956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Use this slide to work an example of a non-symmetric shape</a:t>
            </a:r>
          </a:p>
          <a:p>
            <a:endParaRPr lang="en-US" smtClean="0"/>
          </a:p>
        </p:txBody>
      </p:sp>
      <p:sp>
        <p:nvSpPr>
          <p:cNvPr id="4"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F7B5E0A7-3EC4-4DA4-B35F-E6D1B9C70D07}" type="slidenum">
              <a:rPr lang="en-US" sz="1000" i="1">
                <a:solidFill>
                  <a:prstClr val="black"/>
                </a:solidFill>
              </a:rPr>
              <a:pPr algn="r" eaLnBrk="0" hangingPunct="0">
                <a:defRPr/>
              </a:pPr>
              <a:t>16</a:t>
            </a:fld>
            <a:endParaRPr lang="en-US" sz="1000" i="1">
              <a:solidFill>
                <a:prstClr val="black"/>
              </a:solidFill>
            </a:endParaRPr>
          </a:p>
        </p:txBody>
      </p:sp>
    </p:spTree>
    <p:extLst>
      <p:ext uri="{BB962C8B-B14F-4D97-AF65-F5344CB8AC3E}">
        <p14:creationId xmlns:p14="http://schemas.microsoft.com/office/powerpoint/2010/main" val="38166208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Use this slide to work an example of a non-symmetric shape</a:t>
            </a:r>
          </a:p>
          <a:p>
            <a:endParaRPr lang="en-US" smtClean="0"/>
          </a:p>
        </p:txBody>
      </p:sp>
      <p:sp>
        <p:nvSpPr>
          <p:cNvPr id="4"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6E77C891-47AD-455F-ADAE-5F941C4506ED}" type="slidenum">
              <a:rPr lang="en-US" sz="1000" i="1">
                <a:solidFill>
                  <a:prstClr val="black"/>
                </a:solidFill>
              </a:rPr>
              <a:pPr algn="r" eaLnBrk="0" hangingPunct="0">
                <a:defRPr/>
              </a:pPr>
              <a:t>17</a:t>
            </a:fld>
            <a:endParaRPr lang="en-US" sz="1000" i="1">
              <a:solidFill>
                <a:prstClr val="black"/>
              </a:solidFill>
            </a:endParaRPr>
          </a:p>
        </p:txBody>
      </p:sp>
    </p:spTree>
    <p:extLst>
      <p:ext uri="{BB962C8B-B14F-4D97-AF65-F5344CB8AC3E}">
        <p14:creationId xmlns:p14="http://schemas.microsoft.com/office/powerpoint/2010/main" val="19271925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4820" name="Slide Number Placeholder 3"/>
          <p:cNvSpPr>
            <a:spLocks noGrp="1"/>
          </p:cNvSpPr>
          <p:nvPr>
            <p:ph type="sldNum" sz="quarter" idx="5"/>
          </p:nvPr>
        </p:nvSpPr>
        <p:spPr/>
        <p:txBody>
          <a:bodyPr/>
          <a:lstStyle/>
          <a:p>
            <a:pPr>
              <a:defRPr/>
            </a:pPr>
            <a:fld id="{162D5D86-F122-4F69-85A0-074880E540AF}" type="slidenum">
              <a:rPr lang="en-US">
                <a:solidFill>
                  <a:prstClr val="black"/>
                </a:solidFill>
              </a:rPr>
              <a:pPr>
                <a:defRPr/>
              </a:pPr>
              <a:t>18</a:t>
            </a:fld>
            <a:endParaRPr lang="en-US">
              <a:solidFill>
                <a:prstClr val="black"/>
              </a:solidFill>
            </a:endParaRPr>
          </a:p>
        </p:txBody>
      </p:sp>
    </p:spTree>
    <p:extLst>
      <p:ext uri="{BB962C8B-B14F-4D97-AF65-F5344CB8AC3E}">
        <p14:creationId xmlns:p14="http://schemas.microsoft.com/office/powerpoint/2010/main" val="2315817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a:ln/>
        </p:spPr>
      </p:sp>
      <p:sp>
        <p:nvSpPr>
          <p:cNvPr id="1320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Moment-curvature relationship is as shown for a beam</a:t>
            </a:r>
          </a:p>
          <a:p>
            <a:r>
              <a:rPr lang="en-US" smtClean="0"/>
              <a:t>When Residual Stresses are considered, yield will occur prior to the yield moment M</a:t>
            </a:r>
            <a:r>
              <a:rPr lang="en-US" baseline="-25000" smtClean="0"/>
              <a:t>y</a:t>
            </a:r>
            <a:r>
              <a:rPr lang="en-US" smtClean="0"/>
              <a:t>.</a:t>
            </a:r>
          </a:p>
          <a:p>
            <a:r>
              <a:rPr lang="en-US" smtClean="0"/>
              <a:t>Yield initiates at M</a:t>
            </a:r>
            <a:r>
              <a:rPr lang="en-US" baseline="-25000" smtClean="0"/>
              <a:t>r</a:t>
            </a:r>
            <a:r>
              <a:rPr lang="en-US" smtClean="0"/>
              <a:t>, with a decrease in stiffness at all points up until M</a:t>
            </a:r>
            <a:r>
              <a:rPr lang="en-US" baseline="-25000" smtClean="0"/>
              <a:t>p</a:t>
            </a:r>
            <a:r>
              <a:rPr lang="en-US" smtClean="0"/>
              <a:t> is reached.</a:t>
            </a:r>
          </a:p>
          <a:p>
            <a:r>
              <a:rPr lang="en-US" smtClean="0"/>
              <a:t>Note that the maximum strength is not changed, but the behavior leading up to this directly affects potential failure modes.</a:t>
            </a:r>
          </a:p>
        </p:txBody>
      </p:sp>
      <p:sp>
        <p:nvSpPr>
          <p:cNvPr id="32772" name="Slide Number Placeholder 3"/>
          <p:cNvSpPr>
            <a:spLocks noGrp="1"/>
          </p:cNvSpPr>
          <p:nvPr>
            <p:ph type="sldNum" sz="quarter" idx="5"/>
          </p:nvPr>
        </p:nvSpPr>
        <p:spPr/>
        <p:txBody>
          <a:bodyPr/>
          <a:lstStyle/>
          <a:p>
            <a:pPr>
              <a:defRPr/>
            </a:pPr>
            <a:fld id="{26B5A99E-45E0-4BEB-9565-01BE62612951}" type="slidenum">
              <a:rPr lang="en-US" smtClean="0"/>
              <a:pPr>
                <a:defRPr/>
              </a:pPr>
              <a:t>19</a:t>
            </a:fld>
            <a:endParaRPr lang="en-US" smtClean="0"/>
          </a:p>
        </p:txBody>
      </p:sp>
    </p:spTree>
    <p:extLst>
      <p:ext uri="{BB962C8B-B14F-4D97-AF65-F5344CB8AC3E}">
        <p14:creationId xmlns:p14="http://schemas.microsoft.com/office/powerpoint/2010/main" val="25236072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4820" name="Slide Number Placeholder 3"/>
          <p:cNvSpPr>
            <a:spLocks noGrp="1"/>
          </p:cNvSpPr>
          <p:nvPr>
            <p:ph type="sldNum" sz="quarter" idx="5"/>
          </p:nvPr>
        </p:nvSpPr>
        <p:spPr/>
        <p:txBody>
          <a:bodyPr/>
          <a:lstStyle/>
          <a:p>
            <a:pPr>
              <a:defRPr/>
            </a:pPr>
            <a:fld id="{72883D40-29F2-47D0-A4CB-2BBFBB860E7F}" type="slidenum">
              <a:rPr lang="en-US" smtClean="0"/>
              <a:pPr>
                <a:defRPr/>
              </a:pPr>
              <a:t>20</a:t>
            </a:fld>
            <a:endParaRPr lang="en-US" smtClean="0"/>
          </a:p>
        </p:txBody>
      </p:sp>
    </p:spTree>
    <p:extLst>
      <p:ext uri="{BB962C8B-B14F-4D97-AF65-F5344CB8AC3E}">
        <p14:creationId xmlns:p14="http://schemas.microsoft.com/office/powerpoint/2010/main" val="4175104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If also includes axial loads – handle as Beam Column – see Module #3</a:t>
            </a:r>
          </a:p>
          <a:p>
            <a:r>
              <a:rPr lang="en-US" smtClean="0"/>
              <a:t>Typically horizontal members of a frame</a:t>
            </a:r>
          </a:p>
          <a:p>
            <a:r>
              <a:rPr lang="en-US" smtClean="0"/>
              <a:t>Support gravity loads and distribute forces to columns</a:t>
            </a:r>
          </a:p>
          <a:p>
            <a:r>
              <a:rPr lang="en-US" smtClean="0"/>
              <a:t>Also can provide column end restraint, distribute resistance to lateral loads</a:t>
            </a:r>
          </a:p>
        </p:txBody>
      </p:sp>
      <p:sp>
        <p:nvSpPr>
          <p:cNvPr id="30724" name="Slide Number Placeholder 3"/>
          <p:cNvSpPr>
            <a:spLocks noGrp="1"/>
          </p:cNvSpPr>
          <p:nvPr>
            <p:ph type="sldNum" sz="quarter" idx="5"/>
          </p:nvPr>
        </p:nvSpPr>
        <p:spPr/>
        <p:txBody>
          <a:bodyPr/>
          <a:lstStyle/>
          <a:p>
            <a:pPr>
              <a:defRPr/>
            </a:pPr>
            <a:fld id="{E8191EE2-452A-4F74-83DE-CA77E589A70E}" type="slidenum">
              <a:rPr lang="en-US" smtClean="0"/>
              <a:pPr>
                <a:defRPr/>
              </a:pPr>
              <a:t>2</a:t>
            </a:fld>
            <a:endParaRPr lang="en-US" smtClean="0"/>
          </a:p>
        </p:txBody>
      </p:sp>
    </p:spTree>
    <p:extLst>
      <p:ext uri="{BB962C8B-B14F-4D97-AF65-F5344CB8AC3E}">
        <p14:creationId xmlns:p14="http://schemas.microsoft.com/office/powerpoint/2010/main" val="39202345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EF3CE5B4-0C7C-47C8-ADE0-BAA0BAB3079A}" type="slidenum">
              <a:rPr lang="en-US">
                <a:solidFill>
                  <a:prstClr val="black"/>
                </a:solidFill>
              </a:rPr>
              <a:pPr>
                <a:defRPr/>
              </a:pPr>
              <a:t>21</a:t>
            </a:fld>
            <a:endParaRPr lang="en-US">
              <a:solidFill>
                <a:prstClr val="black"/>
              </a:solidFill>
            </a:endParaRPr>
          </a:p>
        </p:txBody>
      </p:sp>
    </p:spTree>
    <p:extLst>
      <p:ext uri="{BB962C8B-B14F-4D97-AF65-F5344CB8AC3E}">
        <p14:creationId xmlns:p14="http://schemas.microsoft.com/office/powerpoint/2010/main" val="17444240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Animations or demonstrations are very helpful in showing this failure mode.</a:t>
            </a:r>
          </a:p>
        </p:txBody>
      </p:sp>
      <p:sp>
        <p:nvSpPr>
          <p:cNvPr id="28676" name="Slide Number Placeholder 3"/>
          <p:cNvSpPr>
            <a:spLocks noGrp="1"/>
          </p:cNvSpPr>
          <p:nvPr>
            <p:ph type="sldNum" sz="quarter" idx="5"/>
          </p:nvPr>
        </p:nvSpPr>
        <p:spPr/>
        <p:txBody>
          <a:bodyPr/>
          <a:lstStyle/>
          <a:p>
            <a:pPr>
              <a:defRPr/>
            </a:pPr>
            <a:fld id="{DC0AF051-1E32-45D8-B81C-7E1BF2879CCE}" type="slidenum">
              <a:rPr lang="en-US">
                <a:solidFill>
                  <a:prstClr val="black"/>
                </a:solidFill>
              </a:rPr>
              <a:pPr>
                <a:defRPr/>
              </a:pPr>
              <a:t>22</a:t>
            </a:fld>
            <a:endParaRPr lang="en-US">
              <a:solidFill>
                <a:prstClr val="black"/>
              </a:solidFill>
            </a:endParaRPr>
          </a:p>
        </p:txBody>
      </p:sp>
    </p:spTree>
    <p:extLst>
      <p:ext uri="{BB962C8B-B14F-4D97-AF65-F5344CB8AC3E}">
        <p14:creationId xmlns:p14="http://schemas.microsoft.com/office/powerpoint/2010/main" val="20751693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E1DD78CD-D71E-4A25-AA36-2333C306CD8C}" type="slidenum">
              <a:rPr lang="en-US">
                <a:solidFill>
                  <a:prstClr val="black"/>
                </a:solidFill>
              </a:rPr>
              <a:pPr>
                <a:defRPr/>
              </a:pPr>
              <a:t>23</a:t>
            </a:fld>
            <a:endParaRPr lang="en-US">
              <a:solidFill>
                <a:prstClr val="black"/>
              </a:solidFill>
            </a:endParaRPr>
          </a:p>
        </p:txBody>
      </p:sp>
    </p:spTree>
    <p:extLst>
      <p:ext uri="{BB962C8B-B14F-4D97-AF65-F5344CB8AC3E}">
        <p14:creationId xmlns:p14="http://schemas.microsoft.com/office/powerpoint/2010/main" val="23408943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7892" name="Slide Number Placeholder 3"/>
          <p:cNvSpPr>
            <a:spLocks noGrp="1"/>
          </p:cNvSpPr>
          <p:nvPr>
            <p:ph type="sldNum" sz="quarter" idx="5"/>
          </p:nvPr>
        </p:nvSpPr>
        <p:spPr/>
        <p:txBody>
          <a:bodyPr/>
          <a:lstStyle/>
          <a:p>
            <a:pPr>
              <a:defRPr/>
            </a:pPr>
            <a:fld id="{3C4D0D58-D60F-4476-81FA-72DDBCF40252}" type="slidenum">
              <a:rPr lang="en-US">
                <a:solidFill>
                  <a:prstClr val="black"/>
                </a:solidFill>
              </a:rPr>
              <a:pPr>
                <a:defRPr/>
              </a:pPr>
              <a:t>24</a:t>
            </a:fld>
            <a:endParaRPr lang="en-US">
              <a:solidFill>
                <a:prstClr val="black"/>
              </a:solidFill>
            </a:endParaRPr>
          </a:p>
        </p:txBody>
      </p:sp>
    </p:spTree>
    <p:extLst>
      <p:ext uri="{BB962C8B-B14F-4D97-AF65-F5344CB8AC3E}">
        <p14:creationId xmlns:p14="http://schemas.microsoft.com/office/powerpoint/2010/main" val="26707812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solidFill>
                  <a:schemeClr val="bg1"/>
                </a:solidFill>
              </a:rPr>
              <a:t>Where:</a:t>
            </a:r>
          </a:p>
          <a:p>
            <a:r>
              <a:rPr lang="en-US" smtClean="0">
                <a:solidFill>
                  <a:schemeClr val="bg1"/>
                </a:solidFill>
              </a:rPr>
              <a:t>		</a:t>
            </a:r>
            <a:r>
              <a:rPr lang="en-US" i="1" smtClean="0">
                <a:solidFill>
                  <a:schemeClr val="bg1"/>
                </a:solidFill>
              </a:rPr>
              <a:t>E</a:t>
            </a:r>
            <a:r>
              <a:rPr lang="en-US" smtClean="0">
                <a:solidFill>
                  <a:schemeClr val="bg1"/>
                </a:solidFill>
              </a:rPr>
              <a:t>= modulus of elasticity (29000 ksi)</a:t>
            </a:r>
          </a:p>
          <a:p>
            <a:r>
              <a:rPr lang="en-US" smtClean="0">
                <a:solidFill>
                  <a:schemeClr val="bg1"/>
                </a:solidFill>
              </a:rPr>
              <a:t>		</a:t>
            </a:r>
            <a:r>
              <a:rPr lang="en-US" i="1" smtClean="0">
                <a:solidFill>
                  <a:schemeClr val="bg1"/>
                </a:solidFill>
              </a:rPr>
              <a:t>G</a:t>
            </a:r>
            <a:r>
              <a:rPr lang="en-US" smtClean="0">
                <a:solidFill>
                  <a:schemeClr val="bg1"/>
                </a:solidFill>
              </a:rPr>
              <a:t>= Elastic Shear modulus (11500 ksi)</a:t>
            </a:r>
          </a:p>
          <a:p>
            <a:r>
              <a:rPr lang="en-US" smtClean="0">
                <a:solidFill>
                  <a:schemeClr val="bg1"/>
                </a:solidFill>
              </a:rPr>
              <a:t>		</a:t>
            </a:r>
            <a:r>
              <a:rPr lang="en-US" i="1" smtClean="0">
                <a:solidFill>
                  <a:schemeClr val="bg1"/>
                </a:solidFill>
              </a:rPr>
              <a:t>A</a:t>
            </a:r>
            <a:r>
              <a:rPr lang="en-US" smtClean="0">
                <a:solidFill>
                  <a:schemeClr val="bg1"/>
                </a:solidFill>
              </a:rPr>
              <a:t>= Area (in</a:t>
            </a:r>
            <a:r>
              <a:rPr lang="en-US" baseline="30000" smtClean="0">
                <a:solidFill>
                  <a:schemeClr val="bg1"/>
                </a:solidFill>
              </a:rPr>
              <a:t>2</a:t>
            </a:r>
            <a:r>
              <a:rPr lang="en-US" smtClean="0">
                <a:solidFill>
                  <a:schemeClr val="bg1"/>
                </a:solidFill>
              </a:rPr>
              <a:t>)</a:t>
            </a:r>
          </a:p>
          <a:p>
            <a:r>
              <a:rPr lang="en-US" smtClean="0">
                <a:solidFill>
                  <a:schemeClr val="bg1"/>
                </a:solidFill>
              </a:rPr>
              <a:t>		</a:t>
            </a:r>
            <a:r>
              <a:rPr lang="en-US" i="1" smtClean="0">
                <a:solidFill>
                  <a:schemeClr val="bg1"/>
                </a:solidFill>
              </a:rPr>
              <a:t>S</a:t>
            </a:r>
            <a:r>
              <a:rPr lang="en-US" i="1" baseline="-25000" smtClean="0">
                <a:solidFill>
                  <a:schemeClr val="bg1"/>
                </a:solidFill>
              </a:rPr>
              <a:t>x</a:t>
            </a:r>
            <a:r>
              <a:rPr lang="en-US" smtClean="0">
                <a:solidFill>
                  <a:schemeClr val="bg1"/>
                </a:solidFill>
              </a:rPr>
              <a:t>= elastic section modulus</a:t>
            </a:r>
          </a:p>
          <a:p>
            <a:r>
              <a:rPr lang="en-US" smtClean="0">
                <a:solidFill>
                  <a:schemeClr val="bg1"/>
                </a:solidFill>
              </a:rPr>
              <a:t>		</a:t>
            </a:r>
            <a:r>
              <a:rPr lang="en-US" i="1" smtClean="0">
                <a:solidFill>
                  <a:schemeClr val="bg1"/>
                </a:solidFill>
              </a:rPr>
              <a:t>I</a:t>
            </a:r>
            <a:r>
              <a:rPr lang="en-US" i="1" baseline="-25000" smtClean="0">
                <a:solidFill>
                  <a:schemeClr val="bg1"/>
                </a:solidFill>
              </a:rPr>
              <a:t>y</a:t>
            </a:r>
            <a:r>
              <a:rPr lang="en-US" smtClean="0">
                <a:solidFill>
                  <a:schemeClr val="bg1"/>
                </a:solidFill>
              </a:rPr>
              <a:t>= moment of inertia about the </a:t>
            </a:r>
            <a:r>
              <a:rPr lang="en-US" i="1" smtClean="0">
                <a:solidFill>
                  <a:schemeClr val="bg1"/>
                </a:solidFill>
              </a:rPr>
              <a:t>y</a:t>
            </a:r>
            <a:r>
              <a:rPr lang="en-US" smtClean="0">
                <a:solidFill>
                  <a:schemeClr val="bg1"/>
                </a:solidFill>
              </a:rPr>
              <a:t> axis</a:t>
            </a:r>
          </a:p>
          <a:p>
            <a:r>
              <a:rPr lang="en-US" smtClean="0">
                <a:solidFill>
                  <a:schemeClr val="bg1"/>
                </a:solidFill>
              </a:rPr>
              <a:t>		</a:t>
            </a:r>
            <a:r>
              <a:rPr lang="en-US" i="1" smtClean="0">
                <a:solidFill>
                  <a:schemeClr val="bg1"/>
                </a:solidFill>
              </a:rPr>
              <a:t>J</a:t>
            </a:r>
            <a:r>
              <a:rPr lang="en-US" smtClean="0">
                <a:solidFill>
                  <a:schemeClr val="bg1"/>
                </a:solidFill>
              </a:rPr>
              <a:t>= St. Venants torsion constant (in</a:t>
            </a:r>
            <a:r>
              <a:rPr lang="en-US" baseline="30000" smtClean="0">
                <a:solidFill>
                  <a:schemeClr val="bg1"/>
                </a:solidFill>
              </a:rPr>
              <a:t>4</a:t>
            </a:r>
            <a:r>
              <a:rPr lang="en-US" smtClean="0">
                <a:solidFill>
                  <a:schemeClr val="bg1"/>
                </a:solidFill>
              </a:rPr>
              <a:t>)</a:t>
            </a:r>
          </a:p>
          <a:p>
            <a:r>
              <a:rPr lang="en-US" smtClean="0">
                <a:solidFill>
                  <a:schemeClr val="bg1"/>
                </a:solidFill>
              </a:rPr>
              <a:t>		</a:t>
            </a:r>
            <a:r>
              <a:rPr lang="en-US" i="1" smtClean="0">
                <a:solidFill>
                  <a:schemeClr val="bg1"/>
                </a:solidFill>
              </a:rPr>
              <a:t>C</a:t>
            </a:r>
            <a:r>
              <a:rPr lang="en-US" i="1" baseline="-25000" smtClean="0">
                <a:solidFill>
                  <a:schemeClr val="bg1"/>
                </a:solidFill>
              </a:rPr>
              <a:t>w</a:t>
            </a:r>
            <a:r>
              <a:rPr lang="en-US" smtClean="0">
                <a:solidFill>
                  <a:schemeClr val="bg1"/>
                </a:solidFill>
              </a:rPr>
              <a:t>= Warping torsion constant (in</a:t>
            </a:r>
            <a:r>
              <a:rPr lang="en-US" baseline="30000" smtClean="0">
                <a:solidFill>
                  <a:schemeClr val="bg1"/>
                </a:solidFill>
              </a:rPr>
              <a:t>6</a:t>
            </a:r>
            <a:r>
              <a:rPr lang="en-US" smtClean="0">
                <a:solidFill>
                  <a:schemeClr val="bg1"/>
                </a:solidFill>
              </a:rPr>
              <a:t>)</a:t>
            </a:r>
          </a:p>
        </p:txBody>
      </p:sp>
      <p:sp>
        <p:nvSpPr>
          <p:cNvPr id="28676" name="Slide Number Placeholder 3"/>
          <p:cNvSpPr>
            <a:spLocks noGrp="1"/>
          </p:cNvSpPr>
          <p:nvPr>
            <p:ph type="sldNum" sz="quarter" idx="5"/>
          </p:nvPr>
        </p:nvSpPr>
        <p:spPr/>
        <p:txBody>
          <a:bodyPr/>
          <a:lstStyle/>
          <a:p>
            <a:pPr>
              <a:defRPr/>
            </a:pPr>
            <a:fld id="{9E092865-6ABE-4678-9EE5-E787A4916DE5}" type="slidenum">
              <a:rPr lang="en-US">
                <a:solidFill>
                  <a:prstClr val="black"/>
                </a:solidFill>
              </a:rPr>
              <a:pPr>
                <a:defRPr/>
              </a:pPr>
              <a:t>25</a:t>
            </a:fld>
            <a:endParaRPr lang="en-US">
              <a:solidFill>
                <a:prstClr val="black"/>
              </a:solidFill>
            </a:endParaRPr>
          </a:p>
        </p:txBody>
      </p:sp>
    </p:spTree>
    <p:extLst>
      <p:ext uri="{BB962C8B-B14F-4D97-AF65-F5344CB8AC3E}">
        <p14:creationId xmlns:p14="http://schemas.microsoft.com/office/powerpoint/2010/main" val="36832854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B22C9A21-E31B-450F-BE71-587049CFCCB2}" type="slidenum">
              <a:rPr lang="en-US">
                <a:solidFill>
                  <a:prstClr val="black"/>
                </a:solidFill>
              </a:rPr>
              <a:pPr>
                <a:defRPr/>
              </a:pPr>
              <a:t>26</a:t>
            </a:fld>
            <a:endParaRPr lang="en-US">
              <a:solidFill>
                <a:prstClr val="black"/>
              </a:solidFill>
            </a:endParaRPr>
          </a:p>
        </p:txBody>
      </p:sp>
    </p:spTree>
    <p:extLst>
      <p:ext uri="{BB962C8B-B14F-4D97-AF65-F5344CB8AC3E}">
        <p14:creationId xmlns:p14="http://schemas.microsoft.com/office/powerpoint/2010/main" val="36297000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C5F21680-FF21-448A-9096-A82993273088}" type="slidenum">
              <a:rPr lang="en-US">
                <a:solidFill>
                  <a:prstClr val="black"/>
                </a:solidFill>
              </a:rPr>
              <a:pPr>
                <a:defRPr/>
              </a:pPr>
              <a:t>27</a:t>
            </a:fld>
            <a:endParaRPr lang="en-US">
              <a:solidFill>
                <a:prstClr val="black"/>
              </a:solidFill>
            </a:endParaRPr>
          </a:p>
        </p:txBody>
      </p:sp>
    </p:spTree>
    <p:extLst>
      <p:ext uri="{BB962C8B-B14F-4D97-AF65-F5344CB8AC3E}">
        <p14:creationId xmlns:p14="http://schemas.microsoft.com/office/powerpoint/2010/main" val="18763097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7892" name="Slide Number Placeholder 3"/>
          <p:cNvSpPr>
            <a:spLocks noGrp="1"/>
          </p:cNvSpPr>
          <p:nvPr>
            <p:ph type="sldNum" sz="quarter" idx="5"/>
          </p:nvPr>
        </p:nvSpPr>
        <p:spPr/>
        <p:txBody>
          <a:bodyPr/>
          <a:lstStyle/>
          <a:p>
            <a:pPr>
              <a:defRPr/>
            </a:pPr>
            <a:fld id="{16B06640-3DA2-4AF0-9416-EE4F7291A61D}" type="slidenum">
              <a:rPr lang="en-US">
                <a:solidFill>
                  <a:prstClr val="black"/>
                </a:solidFill>
              </a:rPr>
              <a:pPr>
                <a:defRPr/>
              </a:pPr>
              <a:t>28</a:t>
            </a:fld>
            <a:endParaRPr lang="en-US">
              <a:solidFill>
                <a:prstClr val="black"/>
              </a:solidFill>
            </a:endParaRPr>
          </a:p>
        </p:txBody>
      </p:sp>
    </p:spTree>
    <p:extLst>
      <p:ext uri="{BB962C8B-B14F-4D97-AF65-F5344CB8AC3E}">
        <p14:creationId xmlns:p14="http://schemas.microsoft.com/office/powerpoint/2010/main" val="6759632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7AA35BF4-D16E-4444-BFD0-D4AF28EFC4C4}" type="slidenum">
              <a:rPr lang="en-US" smtClean="0"/>
              <a:pPr>
                <a:defRPr/>
              </a:pPr>
              <a:t>29</a:t>
            </a:fld>
            <a:endParaRPr lang="en-US" smtClean="0"/>
          </a:p>
        </p:txBody>
      </p:sp>
    </p:spTree>
    <p:extLst>
      <p:ext uri="{BB962C8B-B14F-4D97-AF65-F5344CB8AC3E}">
        <p14:creationId xmlns:p14="http://schemas.microsoft.com/office/powerpoint/2010/main" val="3726857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C9EBD51E-877C-4E5B-AC1F-9A4BD074A2F3}" type="slidenum">
              <a:rPr lang="en-US" smtClean="0"/>
              <a:pPr>
                <a:defRPr/>
              </a:pPr>
              <a:t>30</a:t>
            </a:fld>
            <a:endParaRPr lang="en-US" smtClean="0"/>
          </a:p>
        </p:txBody>
      </p:sp>
    </p:spTree>
    <p:extLst>
      <p:ext uri="{BB962C8B-B14F-4D97-AF65-F5344CB8AC3E}">
        <p14:creationId xmlns:p14="http://schemas.microsoft.com/office/powerpoint/2010/main" val="882611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Note that subscript </a:t>
            </a:r>
            <a:r>
              <a:rPr lang="en-US" i="1" smtClean="0"/>
              <a:t>u</a:t>
            </a:r>
            <a:r>
              <a:rPr lang="en-US" smtClean="0"/>
              <a:t>= ultimate </a:t>
            </a:r>
          </a:p>
          <a:p>
            <a:r>
              <a:rPr lang="en-US" smtClean="0"/>
              <a:t>	</a:t>
            </a:r>
            <a:r>
              <a:rPr lang="en-US" i="1" smtClean="0"/>
              <a:t>n</a:t>
            </a:r>
            <a:r>
              <a:rPr lang="en-US" smtClean="0"/>
              <a:t>= nominal strength</a:t>
            </a:r>
          </a:p>
          <a:p>
            <a:r>
              <a:rPr lang="en-US" smtClean="0"/>
              <a:t>Note that flexure typically controls strength design. Shear can control for shorter length “Deep Beams”</a:t>
            </a:r>
          </a:p>
          <a:p>
            <a:r>
              <a:rPr lang="en-US" smtClean="0"/>
              <a:t>Longer spans and high live load make deflection and vibrations critical.</a:t>
            </a:r>
          </a:p>
          <a:p>
            <a:r>
              <a:rPr lang="en-US" smtClean="0"/>
              <a:t>Generally design for critical condition independently, check others, revise as needed</a:t>
            </a:r>
          </a:p>
          <a:p>
            <a:r>
              <a:rPr lang="en-US" smtClean="0"/>
              <a:t>Design is iterative.</a:t>
            </a:r>
          </a:p>
          <a:p>
            <a:r>
              <a:rPr lang="en-US" smtClean="0"/>
              <a:t>Module will address each of these criteria separately (moment, shear, serviceability)</a:t>
            </a:r>
          </a:p>
        </p:txBody>
      </p:sp>
      <p:sp>
        <p:nvSpPr>
          <p:cNvPr id="32772" name="Slide Number Placeholder 3"/>
          <p:cNvSpPr>
            <a:spLocks noGrp="1"/>
          </p:cNvSpPr>
          <p:nvPr>
            <p:ph type="sldNum" sz="quarter" idx="5"/>
          </p:nvPr>
        </p:nvSpPr>
        <p:spPr/>
        <p:txBody>
          <a:bodyPr/>
          <a:lstStyle/>
          <a:p>
            <a:pPr>
              <a:defRPr/>
            </a:pPr>
            <a:fld id="{55A184FB-3EA9-4CD6-91E7-33B0D3C3D544}" type="slidenum">
              <a:rPr lang="en-US" smtClean="0"/>
              <a:pPr>
                <a:defRPr/>
              </a:pPr>
              <a:t>3</a:t>
            </a:fld>
            <a:endParaRPr lang="en-US" smtClean="0"/>
          </a:p>
        </p:txBody>
      </p:sp>
    </p:spTree>
    <p:extLst>
      <p:ext uri="{BB962C8B-B14F-4D97-AF65-F5344CB8AC3E}">
        <p14:creationId xmlns:p14="http://schemas.microsoft.com/office/powerpoint/2010/main" val="35159934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a:ln/>
        </p:spPr>
      </p:sp>
      <p:sp>
        <p:nvSpPr>
          <p:cNvPr id="142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E583C593-191E-4664-AA24-4E355BE64C4F}" type="slidenum">
              <a:rPr lang="en-US" smtClean="0"/>
              <a:pPr>
                <a:defRPr/>
              </a:pPr>
              <a:t>31</a:t>
            </a:fld>
            <a:endParaRPr lang="en-US" smtClean="0"/>
          </a:p>
        </p:txBody>
      </p:sp>
    </p:spTree>
    <p:extLst>
      <p:ext uri="{BB962C8B-B14F-4D97-AF65-F5344CB8AC3E}">
        <p14:creationId xmlns:p14="http://schemas.microsoft.com/office/powerpoint/2010/main" val="13630549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a:ln/>
        </p:spPr>
      </p:sp>
      <p:sp>
        <p:nvSpPr>
          <p:cNvPr id="143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0B20E0C4-EEB3-4379-9F20-083801A54673}" type="slidenum">
              <a:rPr lang="en-US" smtClean="0"/>
              <a:pPr>
                <a:defRPr/>
              </a:pPr>
              <a:t>32</a:t>
            </a:fld>
            <a:endParaRPr lang="en-US" smtClean="0"/>
          </a:p>
        </p:txBody>
      </p:sp>
    </p:spTree>
    <p:extLst>
      <p:ext uri="{BB962C8B-B14F-4D97-AF65-F5344CB8AC3E}">
        <p14:creationId xmlns:p14="http://schemas.microsoft.com/office/powerpoint/2010/main" val="39047205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4253F705-A51A-47F7-9C79-1901F87C4D70}" type="slidenum">
              <a:rPr lang="en-US">
                <a:solidFill>
                  <a:prstClr val="black"/>
                </a:solidFill>
              </a:rPr>
              <a:pPr>
                <a:defRPr/>
              </a:pPr>
              <a:t>33</a:t>
            </a:fld>
            <a:endParaRPr lang="en-US">
              <a:solidFill>
                <a:prstClr val="black"/>
              </a:solidFill>
            </a:endParaRPr>
          </a:p>
        </p:txBody>
      </p:sp>
    </p:spTree>
    <p:extLst>
      <p:ext uri="{BB962C8B-B14F-4D97-AF65-F5344CB8AC3E}">
        <p14:creationId xmlns:p14="http://schemas.microsoft.com/office/powerpoint/2010/main" val="37525652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B1884519-03C2-464C-8D53-EBB031226138}" type="slidenum">
              <a:rPr lang="en-US">
                <a:solidFill>
                  <a:prstClr val="black"/>
                </a:solidFill>
              </a:rPr>
              <a:pPr>
                <a:defRPr/>
              </a:pPr>
              <a:t>34</a:t>
            </a:fld>
            <a:endParaRPr lang="en-US">
              <a:solidFill>
                <a:prstClr val="black"/>
              </a:solidFill>
            </a:endParaRPr>
          </a:p>
        </p:txBody>
      </p:sp>
    </p:spTree>
    <p:extLst>
      <p:ext uri="{BB962C8B-B14F-4D97-AF65-F5344CB8AC3E}">
        <p14:creationId xmlns:p14="http://schemas.microsoft.com/office/powerpoint/2010/main" val="27856151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CA1D5346-6220-402E-B098-F68BEC2270CF}" type="slidenum">
              <a:rPr lang="en-US">
                <a:solidFill>
                  <a:prstClr val="black"/>
                </a:solidFill>
              </a:rPr>
              <a:pPr>
                <a:defRPr/>
              </a:pPr>
              <a:t>35</a:t>
            </a:fld>
            <a:endParaRPr lang="en-US">
              <a:solidFill>
                <a:prstClr val="black"/>
              </a:solidFill>
            </a:endParaRPr>
          </a:p>
        </p:txBody>
      </p:sp>
    </p:spTree>
    <p:extLst>
      <p:ext uri="{BB962C8B-B14F-4D97-AF65-F5344CB8AC3E}">
        <p14:creationId xmlns:p14="http://schemas.microsoft.com/office/powerpoint/2010/main" val="15876999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5844" name="Slide Number Placeholder 3"/>
          <p:cNvSpPr>
            <a:spLocks noGrp="1"/>
          </p:cNvSpPr>
          <p:nvPr>
            <p:ph type="sldNum" sz="quarter" idx="5"/>
          </p:nvPr>
        </p:nvSpPr>
        <p:spPr/>
        <p:txBody>
          <a:bodyPr/>
          <a:lstStyle/>
          <a:p>
            <a:pPr>
              <a:defRPr/>
            </a:pPr>
            <a:fld id="{2D384BAD-28D7-4E60-AB6C-B733A5371634}" type="slidenum">
              <a:rPr lang="en-US">
                <a:solidFill>
                  <a:prstClr val="black"/>
                </a:solidFill>
              </a:rPr>
              <a:pPr>
                <a:defRPr/>
              </a:pPr>
              <a:t>36</a:t>
            </a:fld>
            <a:endParaRPr lang="en-US">
              <a:solidFill>
                <a:prstClr val="black"/>
              </a:solidFill>
            </a:endParaRPr>
          </a:p>
        </p:txBody>
      </p:sp>
    </p:spTree>
    <p:extLst>
      <p:ext uri="{BB962C8B-B14F-4D97-AF65-F5344CB8AC3E}">
        <p14:creationId xmlns:p14="http://schemas.microsoft.com/office/powerpoint/2010/main" val="11476674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6868" name="Slide Number Placeholder 3"/>
          <p:cNvSpPr>
            <a:spLocks noGrp="1"/>
          </p:cNvSpPr>
          <p:nvPr>
            <p:ph type="sldNum" sz="quarter" idx="5"/>
          </p:nvPr>
        </p:nvSpPr>
        <p:spPr/>
        <p:txBody>
          <a:bodyPr/>
          <a:lstStyle/>
          <a:p>
            <a:pPr>
              <a:defRPr/>
            </a:pPr>
            <a:fld id="{CEBF8322-424F-457B-B0F5-9F066E467CE9}" type="slidenum">
              <a:rPr lang="en-US">
                <a:solidFill>
                  <a:prstClr val="black"/>
                </a:solidFill>
              </a:rPr>
              <a:pPr>
                <a:defRPr/>
              </a:pPr>
              <a:t>37</a:t>
            </a:fld>
            <a:endParaRPr lang="en-US">
              <a:solidFill>
                <a:prstClr val="black"/>
              </a:solidFill>
            </a:endParaRPr>
          </a:p>
        </p:txBody>
      </p:sp>
    </p:spTree>
    <p:extLst>
      <p:ext uri="{BB962C8B-B14F-4D97-AF65-F5344CB8AC3E}">
        <p14:creationId xmlns:p14="http://schemas.microsoft.com/office/powerpoint/2010/main" val="12056109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99E89B01-78C7-46C4-A9B0-F4811401C843}" type="slidenum">
              <a:rPr lang="en-US">
                <a:solidFill>
                  <a:prstClr val="black"/>
                </a:solidFill>
              </a:rPr>
              <a:pPr>
                <a:defRPr/>
              </a:pPr>
              <a:t>38</a:t>
            </a:fld>
            <a:endParaRPr lang="en-US">
              <a:solidFill>
                <a:prstClr val="black"/>
              </a:solidFill>
            </a:endParaRPr>
          </a:p>
        </p:txBody>
      </p:sp>
    </p:spTree>
    <p:extLst>
      <p:ext uri="{BB962C8B-B14F-4D97-AF65-F5344CB8AC3E}">
        <p14:creationId xmlns:p14="http://schemas.microsoft.com/office/powerpoint/2010/main" val="17965557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7892" name="Slide Number Placeholder 3"/>
          <p:cNvSpPr>
            <a:spLocks noGrp="1"/>
          </p:cNvSpPr>
          <p:nvPr>
            <p:ph type="sldNum" sz="quarter" idx="5"/>
          </p:nvPr>
        </p:nvSpPr>
        <p:spPr/>
        <p:txBody>
          <a:bodyPr/>
          <a:lstStyle/>
          <a:p>
            <a:pPr>
              <a:defRPr/>
            </a:pPr>
            <a:fld id="{A9CF2D49-48C2-447D-A815-434F839B15F8}" type="slidenum">
              <a:rPr lang="en-US">
                <a:solidFill>
                  <a:prstClr val="black"/>
                </a:solidFill>
              </a:rPr>
              <a:pPr>
                <a:defRPr/>
              </a:pPr>
              <a:t>39</a:t>
            </a:fld>
            <a:endParaRPr lang="en-US">
              <a:solidFill>
                <a:prstClr val="black"/>
              </a:solidFill>
            </a:endParaRPr>
          </a:p>
        </p:txBody>
      </p:sp>
    </p:spTree>
    <p:extLst>
      <p:ext uri="{BB962C8B-B14F-4D97-AF65-F5344CB8AC3E}">
        <p14:creationId xmlns:p14="http://schemas.microsoft.com/office/powerpoint/2010/main" val="10060756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8916" name="Slide Number Placeholder 3"/>
          <p:cNvSpPr>
            <a:spLocks noGrp="1"/>
          </p:cNvSpPr>
          <p:nvPr>
            <p:ph type="sldNum" sz="quarter" idx="5"/>
          </p:nvPr>
        </p:nvSpPr>
        <p:spPr/>
        <p:txBody>
          <a:bodyPr/>
          <a:lstStyle/>
          <a:p>
            <a:pPr>
              <a:defRPr/>
            </a:pPr>
            <a:fld id="{B57938EA-E219-49E7-9807-9B207DF081C7}" type="slidenum">
              <a:rPr lang="en-US">
                <a:solidFill>
                  <a:prstClr val="black"/>
                </a:solidFill>
              </a:rPr>
              <a:pPr>
                <a:defRPr/>
              </a:pPr>
              <a:t>40</a:t>
            </a:fld>
            <a:endParaRPr lang="en-US">
              <a:solidFill>
                <a:prstClr val="black"/>
              </a:solidFill>
            </a:endParaRPr>
          </a:p>
        </p:txBody>
      </p:sp>
    </p:spTree>
    <p:extLst>
      <p:ext uri="{BB962C8B-B14F-4D97-AF65-F5344CB8AC3E}">
        <p14:creationId xmlns:p14="http://schemas.microsoft.com/office/powerpoint/2010/main" val="1859500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02343C9A-464E-4E6F-8EAD-67C3F8995915}" type="slidenum">
              <a:rPr lang="en-US">
                <a:solidFill>
                  <a:prstClr val="black"/>
                </a:solidFill>
              </a:rPr>
              <a:pPr>
                <a:defRPr/>
              </a:pPr>
              <a:t>4</a:t>
            </a:fld>
            <a:endParaRPr lang="en-US">
              <a:solidFill>
                <a:prstClr val="black"/>
              </a:solidFill>
            </a:endParaRPr>
          </a:p>
        </p:txBody>
      </p:sp>
    </p:spTree>
    <p:extLst>
      <p:ext uri="{BB962C8B-B14F-4D97-AF65-F5344CB8AC3E}">
        <p14:creationId xmlns:p14="http://schemas.microsoft.com/office/powerpoint/2010/main" val="21320619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9940" name="Slide Number Placeholder 3"/>
          <p:cNvSpPr>
            <a:spLocks noGrp="1"/>
          </p:cNvSpPr>
          <p:nvPr>
            <p:ph type="sldNum" sz="quarter" idx="5"/>
          </p:nvPr>
        </p:nvSpPr>
        <p:spPr/>
        <p:txBody>
          <a:bodyPr/>
          <a:lstStyle/>
          <a:p>
            <a:pPr>
              <a:defRPr/>
            </a:pPr>
            <a:fld id="{DEC9F007-7A2B-4684-805B-4C578C1DCC3B}" type="slidenum">
              <a:rPr lang="en-US">
                <a:solidFill>
                  <a:prstClr val="black"/>
                </a:solidFill>
              </a:rPr>
              <a:pPr>
                <a:defRPr/>
              </a:pPr>
              <a:t>41</a:t>
            </a:fld>
            <a:endParaRPr lang="en-US">
              <a:solidFill>
                <a:prstClr val="black"/>
              </a:solidFill>
            </a:endParaRPr>
          </a:p>
        </p:txBody>
      </p:sp>
    </p:spTree>
    <p:extLst>
      <p:ext uri="{BB962C8B-B14F-4D97-AF65-F5344CB8AC3E}">
        <p14:creationId xmlns:p14="http://schemas.microsoft.com/office/powerpoint/2010/main" val="28014741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9940"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7B061DBD-CE0D-4E99-9FCB-E426E9FDB888}" type="slidenum">
              <a:rPr lang="en-US" sz="1000" i="1">
                <a:solidFill>
                  <a:prstClr val="black"/>
                </a:solidFill>
                <a:cs typeface="Arial" charset="0"/>
              </a:rPr>
              <a:pPr algn="r" eaLnBrk="0" hangingPunct="0">
                <a:defRPr/>
              </a:pPr>
              <a:t>42</a:t>
            </a:fld>
            <a:endParaRPr lang="en-US" sz="1000" i="1">
              <a:solidFill>
                <a:prstClr val="black"/>
              </a:solidFill>
              <a:cs typeface="Arial" charset="0"/>
            </a:endParaRPr>
          </a:p>
        </p:txBody>
      </p:sp>
    </p:spTree>
    <p:extLst>
      <p:ext uri="{BB962C8B-B14F-4D97-AF65-F5344CB8AC3E}">
        <p14:creationId xmlns:p14="http://schemas.microsoft.com/office/powerpoint/2010/main" val="373184292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This corresponds to simply supported beams which include a floor slab. The majority of beams fall into this easy to design category.</a:t>
            </a:r>
          </a:p>
        </p:txBody>
      </p:sp>
      <p:sp>
        <p:nvSpPr>
          <p:cNvPr id="40964" name="Slide Number Placeholder 3"/>
          <p:cNvSpPr>
            <a:spLocks noGrp="1"/>
          </p:cNvSpPr>
          <p:nvPr>
            <p:ph type="sldNum" sz="quarter" idx="5"/>
          </p:nvPr>
        </p:nvSpPr>
        <p:spPr/>
        <p:txBody>
          <a:bodyPr/>
          <a:lstStyle/>
          <a:p>
            <a:pPr>
              <a:defRPr/>
            </a:pPr>
            <a:fld id="{ABE81327-70D4-415B-A528-E299FFB6A477}" type="slidenum">
              <a:rPr lang="en-US">
                <a:solidFill>
                  <a:prstClr val="black"/>
                </a:solidFill>
              </a:rPr>
              <a:pPr>
                <a:defRPr/>
              </a:pPr>
              <a:t>43</a:t>
            </a:fld>
            <a:endParaRPr lang="en-US">
              <a:solidFill>
                <a:prstClr val="black"/>
              </a:solidFill>
            </a:endParaRPr>
          </a:p>
        </p:txBody>
      </p:sp>
    </p:spTree>
    <p:extLst>
      <p:ext uri="{BB962C8B-B14F-4D97-AF65-F5344CB8AC3E}">
        <p14:creationId xmlns:p14="http://schemas.microsoft.com/office/powerpoint/2010/main" val="200314732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1988" name="Slide Number Placeholder 3"/>
          <p:cNvSpPr>
            <a:spLocks noGrp="1"/>
          </p:cNvSpPr>
          <p:nvPr>
            <p:ph type="sldNum" sz="quarter" idx="5"/>
          </p:nvPr>
        </p:nvSpPr>
        <p:spPr/>
        <p:txBody>
          <a:bodyPr/>
          <a:lstStyle/>
          <a:p>
            <a:pPr>
              <a:defRPr/>
            </a:pPr>
            <a:fld id="{1BE2FB71-DE81-4DB7-B58D-A37FB39BBE36}" type="slidenum">
              <a:rPr lang="en-US">
                <a:solidFill>
                  <a:prstClr val="black"/>
                </a:solidFill>
              </a:rPr>
              <a:pPr>
                <a:defRPr/>
              </a:pPr>
              <a:t>44</a:t>
            </a:fld>
            <a:endParaRPr lang="en-US">
              <a:solidFill>
                <a:prstClr val="black"/>
              </a:solidFill>
            </a:endParaRPr>
          </a:p>
        </p:txBody>
      </p:sp>
    </p:spTree>
    <p:extLst>
      <p:ext uri="{BB962C8B-B14F-4D97-AF65-F5344CB8AC3E}">
        <p14:creationId xmlns:p14="http://schemas.microsoft.com/office/powerpoint/2010/main" val="282503132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3012" name="Slide Number Placeholder 3"/>
          <p:cNvSpPr>
            <a:spLocks noGrp="1"/>
          </p:cNvSpPr>
          <p:nvPr>
            <p:ph type="sldNum" sz="quarter" idx="5"/>
          </p:nvPr>
        </p:nvSpPr>
        <p:spPr/>
        <p:txBody>
          <a:bodyPr/>
          <a:lstStyle/>
          <a:p>
            <a:pPr>
              <a:defRPr/>
            </a:pPr>
            <a:fld id="{DC4D46B1-D149-458D-8FC7-037F40671798}" type="slidenum">
              <a:rPr lang="en-US">
                <a:solidFill>
                  <a:prstClr val="black"/>
                </a:solidFill>
              </a:rPr>
              <a:pPr>
                <a:defRPr/>
              </a:pPr>
              <a:t>45</a:t>
            </a:fld>
            <a:endParaRPr lang="en-US">
              <a:solidFill>
                <a:prstClr val="black"/>
              </a:solidFill>
            </a:endParaRPr>
          </a:p>
        </p:txBody>
      </p:sp>
    </p:spTree>
    <p:extLst>
      <p:ext uri="{BB962C8B-B14F-4D97-AF65-F5344CB8AC3E}">
        <p14:creationId xmlns:p14="http://schemas.microsoft.com/office/powerpoint/2010/main" val="355829875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6EDCD11C-F8E2-4AF0-8E9F-1100ABD35FCA}" type="slidenum">
              <a:rPr lang="en-US">
                <a:solidFill>
                  <a:prstClr val="black"/>
                </a:solidFill>
              </a:rPr>
              <a:pPr>
                <a:defRPr/>
              </a:pPr>
              <a:t>46</a:t>
            </a:fld>
            <a:endParaRPr lang="en-US">
              <a:solidFill>
                <a:prstClr val="black"/>
              </a:solidFill>
            </a:endParaRPr>
          </a:p>
        </p:txBody>
      </p:sp>
    </p:spTree>
    <p:extLst>
      <p:ext uri="{BB962C8B-B14F-4D97-AF65-F5344CB8AC3E}">
        <p14:creationId xmlns:p14="http://schemas.microsoft.com/office/powerpoint/2010/main" val="424301397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4036" name="Slide Number Placeholder 3"/>
          <p:cNvSpPr>
            <a:spLocks noGrp="1"/>
          </p:cNvSpPr>
          <p:nvPr>
            <p:ph type="sldNum" sz="quarter" idx="5"/>
          </p:nvPr>
        </p:nvSpPr>
        <p:spPr/>
        <p:txBody>
          <a:bodyPr/>
          <a:lstStyle/>
          <a:p>
            <a:pPr>
              <a:defRPr/>
            </a:pPr>
            <a:fld id="{DAC7CBD5-54C1-4D53-BA4C-BBC4244FC299}" type="slidenum">
              <a:rPr lang="en-US">
                <a:solidFill>
                  <a:prstClr val="black"/>
                </a:solidFill>
              </a:rPr>
              <a:pPr>
                <a:defRPr/>
              </a:pPr>
              <a:t>47</a:t>
            </a:fld>
            <a:endParaRPr lang="en-US">
              <a:solidFill>
                <a:prstClr val="black"/>
              </a:solidFill>
            </a:endParaRPr>
          </a:p>
        </p:txBody>
      </p:sp>
    </p:spTree>
    <p:extLst>
      <p:ext uri="{BB962C8B-B14F-4D97-AF65-F5344CB8AC3E}">
        <p14:creationId xmlns:p14="http://schemas.microsoft.com/office/powerpoint/2010/main" val="289429644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5060" name="Slide Number Placeholder 3"/>
          <p:cNvSpPr>
            <a:spLocks noGrp="1"/>
          </p:cNvSpPr>
          <p:nvPr>
            <p:ph type="sldNum" sz="quarter" idx="5"/>
          </p:nvPr>
        </p:nvSpPr>
        <p:spPr/>
        <p:txBody>
          <a:bodyPr/>
          <a:lstStyle/>
          <a:p>
            <a:pPr>
              <a:defRPr/>
            </a:pPr>
            <a:fld id="{CA37A412-7E94-430E-B10C-09C78B883C82}" type="slidenum">
              <a:rPr lang="en-US">
                <a:solidFill>
                  <a:prstClr val="black"/>
                </a:solidFill>
              </a:rPr>
              <a:pPr>
                <a:defRPr/>
              </a:pPr>
              <a:t>48</a:t>
            </a:fld>
            <a:endParaRPr lang="en-US">
              <a:solidFill>
                <a:prstClr val="black"/>
              </a:solidFill>
            </a:endParaRPr>
          </a:p>
        </p:txBody>
      </p:sp>
    </p:spTree>
    <p:extLst>
      <p:ext uri="{BB962C8B-B14F-4D97-AF65-F5344CB8AC3E}">
        <p14:creationId xmlns:p14="http://schemas.microsoft.com/office/powerpoint/2010/main" val="269790511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6084" name="Slide Number Placeholder 3"/>
          <p:cNvSpPr>
            <a:spLocks noGrp="1"/>
          </p:cNvSpPr>
          <p:nvPr>
            <p:ph type="sldNum" sz="quarter" idx="5"/>
          </p:nvPr>
        </p:nvSpPr>
        <p:spPr/>
        <p:txBody>
          <a:bodyPr/>
          <a:lstStyle/>
          <a:p>
            <a:pPr>
              <a:defRPr/>
            </a:pPr>
            <a:fld id="{E1B2E534-A49D-402D-BCCE-4F0BACB360ED}" type="slidenum">
              <a:rPr lang="en-US">
                <a:solidFill>
                  <a:prstClr val="black"/>
                </a:solidFill>
              </a:rPr>
              <a:pPr>
                <a:defRPr/>
              </a:pPr>
              <a:t>49</a:t>
            </a:fld>
            <a:endParaRPr lang="en-US">
              <a:solidFill>
                <a:prstClr val="black"/>
              </a:solidFill>
            </a:endParaRPr>
          </a:p>
        </p:txBody>
      </p:sp>
    </p:spTree>
    <p:extLst>
      <p:ext uri="{BB962C8B-B14F-4D97-AF65-F5344CB8AC3E}">
        <p14:creationId xmlns:p14="http://schemas.microsoft.com/office/powerpoint/2010/main" val="142454886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Note that C</a:t>
            </a:r>
            <a:r>
              <a:rPr lang="en-US" baseline="-25000" smtClean="0"/>
              <a:t>b</a:t>
            </a:r>
            <a:r>
              <a:rPr lang="en-US" smtClean="0"/>
              <a:t> calculation results differ based on location of lateral bracing and shape of moment diagram</a:t>
            </a:r>
          </a:p>
        </p:txBody>
      </p:sp>
      <p:sp>
        <p:nvSpPr>
          <p:cNvPr id="47108" name="Slide Number Placeholder 3"/>
          <p:cNvSpPr>
            <a:spLocks noGrp="1"/>
          </p:cNvSpPr>
          <p:nvPr>
            <p:ph type="sldNum" sz="quarter" idx="5"/>
          </p:nvPr>
        </p:nvSpPr>
        <p:spPr/>
        <p:txBody>
          <a:bodyPr/>
          <a:lstStyle/>
          <a:p>
            <a:pPr>
              <a:defRPr/>
            </a:pPr>
            <a:fld id="{2629E721-0D4A-49B8-B4CB-A9261C026FA3}" type="slidenum">
              <a:rPr lang="en-US">
                <a:solidFill>
                  <a:prstClr val="black"/>
                </a:solidFill>
              </a:rPr>
              <a:pPr>
                <a:defRPr/>
              </a:pPr>
              <a:t>50</a:t>
            </a:fld>
            <a:endParaRPr lang="en-US">
              <a:solidFill>
                <a:prstClr val="black"/>
              </a:solidFill>
            </a:endParaRPr>
          </a:p>
        </p:txBody>
      </p:sp>
    </p:spTree>
    <p:extLst>
      <p:ext uri="{BB962C8B-B14F-4D97-AF65-F5344CB8AC3E}">
        <p14:creationId xmlns:p14="http://schemas.microsoft.com/office/powerpoint/2010/main" val="5823013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Each of these failure modes will be evaluated individually. The lowest strength will control design strength.</a:t>
            </a:r>
          </a:p>
        </p:txBody>
      </p:sp>
      <p:sp>
        <p:nvSpPr>
          <p:cNvPr id="33796" name="Slide Number Placeholder 3"/>
          <p:cNvSpPr>
            <a:spLocks noGrp="1"/>
          </p:cNvSpPr>
          <p:nvPr>
            <p:ph type="sldNum" sz="quarter" idx="5"/>
          </p:nvPr>
        </p:nvSpPr>
        <p:spPr/>
        <p:txBody>
          <a:bodyPr/>
          <a:lstStyle/>
          <a:p>
            <a:pPr>
              <a:defRPr/>
            </a:pPr>
            <a:fld id="{7ED5FE2F-F466-4EB5-B602-F8130E10814A}" type="slidenum">
              <a:rPr lang="en-US" smtClean="0"/>
              <a:pPr>
                <a:defRPr/>
              </a:pPr>
              <a:t>5</a:t>
            </a:fld>
            <a:endParaRPr lang="en-US" smtClean="0"/>
          </a:p>
        </p:txBody>
      </p:sp>
    </p:spTree>
    <p:extLst>
      <p:ext uri="{BB962C8B-B14F-4D97-AF65-F5344CB8AC3E}">
        <p14:creationId xmlns:p14="http://schemas.microsoft.com/office/powerpoint/2010/main" val="46562742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Note that </a:t>
            </a:r>
            <a:r>
              <a:rPr lang="en-US" i="1" smtClean="0"/>
              <a:t>C</a:t>
            </a:r>
            <a:r>
              <a:rPr lang="en-US" i="1" baseline="-25000" smtClean="0"/>
              <a:t>b</a:t>
            </a:r>
            <a:r>
              <a:rPr lang="en-US" smtClean="0"/>
              <a:t> calculation results differ based on location of lateral bracing and shape of moment diagram</a:t>
            </a:r>
          </a:p>
        </p:txBody>
      </p:sp>
      <p:sp>
        <p:nvSpPr>
          <p:cNvPr id="48132" name="Slide Number Placeholder 3"/>
          <p:cNvSpPr>
            <a:spLocks noGrp="1"/>
          </p:cNvSpPr>
          <p:nvPr>
            <p:ph type="sldNum" sz="quarter" idx="5"/>
          </p:nvPr>
        </p:nvSpPr>
        <p:spPr/>
        <p:txBody>
          <a:bodyPr/>
          <a:lstStyle/>
          <a:p>
            <a:pPr>
              <a:defRPr/>
            </a:pPr>
            <a:fld id="{0B1C3382-DDB4-4341-BC9F-A71D8AFFE5AF}" type="slidenum">
              <a:rPr lang="en-US">
                <a:solidFill>
                  <a:prstClr val="black"/>
                </a:solidFill>
              </a:rPr>
              <a:pPr>
                <a:defRPr/>
              </a:pPr>
              <a:t>51</a:t>
            </a:fld>
            <a:endParaRPr lang="en-US">
              <a:solidFill>
                <a:prstClr val="black"/>
              </a:solidFill>
            </a:endParaRPr>
          </a:p>
        </p:txBody>
      </p:sp>
    </p:spTree>
    <p:extLst>
      <p:ext uri="{BB962C8B-B14F-4D97-AF65-F5344CB8AC3E}">
        <p14:creationId xmlns:p14="http://schemas.microsoft.com/office/powerpoint/2010/main" val="332915785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As the moment gradient increases, </a:t>
            </a:r>
            <a:r>
              <a:rPr lang="en-US" i="1" smtClean="0"/>
              <a:t>C</a:t>
            </a:r>
            <a:r>
              <a:rPr lang="en-US" i="1" baseline="-25000" smtClean="0"/>
              <a:t>b</a:t>
            </a:r>
            <a:r>
              <a:rPr lang="en-US" smtClean="0"/>
              <a:t> increases, which also increases </a:t>
            </a:r>
            <a:r>
              <a:rPr lang="en-US" i="1" smtClean="0"/>
              <a:t>M</a:t>
            </a:r>
            <a:r>
              <a:rPr lang="en-US" i="1" baseline="-25000" smtClean="0"/>
              <a:t>n</a:t>
            </a:r>
          </a:p>
          <a:p>
            <a:r>
              <a:rPr lang="en-US" smtClean="0"/>
              <a:t>One can think of </a:t>
            </a:r>
            <a:r>
              <a:rPr lang="en-US" i="1" smtClean="0"/>
              <a:t>C</a:t>
            </a:r>
            <a:r>
              <a:rPr lang="en-US" i="1" baseline="-25000" smtClean="0"/>
              <a:t>b</a:t>
            </a:r>
            <a:r>
              <a:rPr lang="en-US" smtClean="0"/>
              <a:t> transforming the maximum moment to an equivalent constant moment value for design purposes.</a:t>
            </a:r>
          </a:p>
        </p:txBody>
      </p:sp>
      <p:sp>
        <p:nvSpPr>
          <p:cNvPr id="49156" name="Slide Number Placeholder 3"/>
          <p:cNvSpPr>
            <a:spLocks noGrp="1"/>
          </p:cNvSpPr>
          <p:nvPr>
            <p:ph type="sldNum" sz="quarter" idx="5"/>
          </p:nvPr>
        </p:nvSpPr>
        <p:spPr/>
        <p:txBody>
          <a:bodyPr/>
          <a:lstStyle/>
          <a:p>
            <a:pPr>
              <a:defRPr/>
            </a:pPr>
            <a:fld id="{AFD157A7-E6E0-45FD-A821-0BA6041D56A5}" type="slidenum">
              <a:rPr lang="en-US">
                <a:solidFill>
                  <a:prstClr val="black"/>
                </a:solidFill>
              </a:rPr>
              <a:pPr>
                <a:defRPr/>
              </a:pPr>
              <a:t>52</a:t>
            </a:fld>
            <a:endParaRPr lang="en-US">
              <a:solidFill>
                <a:prstClr val="black"/>
              </a:solidFill>
            </a:endParaRPr>
          </a:p>
        </p:txBody>
      </p:sp>
    </p:spTree>
    <p:extLst>
      <p:ext uri="{BB962C8B-B14F-4D97-AF65-F5344CB8AC3E}">
        <p14:creationId xmlns:p14="http://schemas.microsoft.com/office/powerpoint/2010/main" val="166170896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9C0AD3A2-9BED-4C1C-BAB6-24660193EC48}" type="slidenum">
              <a:rPr lang="en-US">
                <a:solidFill>
                  <a:prstClr val="black"/>
                </a:solidFill>
              </a:rPr>
              <a:pPr>
                <a:defRPr/>
              </a:pPr>
              <a:t>54</a:t>
            </a:fld>
            <a:endParaRPr lang="en-US">
              <a:solidFill>
                <a:prstClr val="black"/>
              </a:solidFill>
            </a:endParaRPr>
          </a:p>
        </p:txBody>
      </p:sp>
    </p:spTree>
    <p:extLst>
      <p:ext uri="{BB962C8B-B14F-4D97-AF65-F5344CB8AC3E}">
        <p14:creationId xmlns:p14="http://schemas.microsoft.com/office/powerpoint/2010/main" val="28455360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1988" name="Slide Number Placeholder 3"/>
          <p:cNvSpPr>
            <a:spLocks noGrp="1"/>
          </p:cNvSpPr>
          <p:nvPr>
            <p:ph type="sldNum" sz="quarter" idx="5"/>
          </p:nvPr>
        </p:nvSpPr>
        <p:spPr/>
        <p:txBody>
          <a:bodyPr/>
          <a:lstStyle/>
          <a:p>
            <a:pPr>
              <a:defRPr/>
            </a:pPr>
            <a:fld id="{107D549B-1511-47CF-B346-432935DD854B}" type="slidenum">
              <a:rPr lang="en-US" smtClean="0"/>
              <a:pPr>
                <a:defRPr/>
              </a:pPr>
              <a:t>55</a:t>
            </a:fld>
            <a:endParaRPr lang="en-US" smtClean="0"/>
          </a:p>
        </p:txBody>
      </p:sp>
    </p:spTree>
    <p:extLst>
      <p:ext uri="{BB962C8B-B14F-4D97-AF65-F5344CB8AC3E}">
        <p14:creationId xmlns:p14="http://schemas.microsoft.com/office/powerpoint/2010/main" val="395357408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D407A756-A21A-435C-B518-7EA50EA51B95}" type="slidenum">
              <a:rPr lang="en-US">
                <a:solidFill>
                  <a:prstClr val="black"/>
                </a:solidFill>
              </a:rPr>
              <a:pPr>
                <a:defRPr/>
              </a:pPr>
              <a:t>56</a:t>
            </a:fld>
            <a:endParaRPr lang="en-US">
              <a:solidFill>
                <a:prstClr val="black"/>
              </a:solidFill>
            </a:endParaRPr>
          </a:p>
        </p:txBody>
      </p:sp>
    </p:spTree>
    <p:extLst>
      <p:ext uri="{BB962C8B-B14F-4D97-AF65-F5344CB8AC3E}">
        <p14:creationId xmlns:p14="http://schemas.microsoft.com/office/powerpoint/2010/main" val="94270935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ln/>
        </p:spPr>
      </p:sp>
      <p:sp>
        <p:nvSpPr>
          <p:cNvPr id="1054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136942F4-D039-40AD-8C89-17F6C61E4D6B}" type="slidenum">
              <a:rPr lang="en-US">
                <a:solidFill>
                  <a:prstClr val="black"/>
                </a:solidFill>
              </a:rPr>
              <a:pPr>
                <a:defRPr/>
              </a:pPr>
              <a:t>57</a:t>
            </a:fld>
            <a:endParaRPr lang="en-US">
              <a:solidFill>
                <a:prstClr val="black"/>
              </a:solidFill>
            </a:endParaRPr>
          </a:p>
        </p:txBody>
      </p:sp>
    </p:spTree>
    <p:extLst>
      <p:ext uri="{BB962C8B-B14F-4D97-AF65-F5344CB8AC3E}">
        <p14:creationId xmlns:p14="http://schemas.microsoft.com/office/powerpoint/2010/main" val="130331412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ln/>
        </p:spPr>
      </p:sp>
      <p:sp>
        <p:nvSpPr>
          <p:cNvPr id="1064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This example shows why a W-shape can be designed independently for shear and moment, as the shear stresses are low in the flange, where the bending stresses are highest. Also note that for a simple span the maximum shear and moments occur at different locations along the span.</a:t>
            </a:r>
          </a:p>
        </p:txBody>
      </p:sp>
      <p:sp>
        <p:nvSpPr>
          <p:cNvPr id="37892" name="Slide Number Placeholder 3"/>
          <p:cNvSpPr>
            <a:spLocks noGrp="1"/>
          </p:cNvSpPr>
          <p:nvPr>
            <p:ph type="sldNum" sz="quarter" idx="5"/>
          </p:nvPr>
        </p:nvSpPr>
        <p:spPr/>
        <p:txBody>
          <a:bodyPr/>
          <a:lstStyle/>
          <a:p>
            <a:pPr>
              <a:defRPr/>
            </a:pPr>
            <a:fld id="{1FEC9181-1B00-44EB-9BF5-D1D80273AD64}" type="slidenum">
              <a:rPr lang="en-US">
                <a:solidFill>
                  <a:prstClr val="black"/>
                </a:solidFill>
              </a:rPr>
              <a:pPr>
                <a:defRPr/>
              </a:pPr>
              <a:t>58</a:t>
            </a:fld>
            <a:endParaRPr lang="en-US">
              <a:solidFill>
                <a:prstClr val="black"/>
              </a:solidFill>
            </a:endParaRPr>
          </a:p>
        </p:txBody>
      </p:sp>
    </p:spTree>
    <p:extLst>
      <p:ext uri="{BB962C8B-B14F-4D97-AF65-F5344CB8AC3E}">
        <p14:creationId xmlns:p14="http://schemas.microsoft.com/office/powerpoint/2010/main" val="206316285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a:ln/>
        </p:spPr>
      </p:sp>
      <p:sp>
        <p:nvSpPr>
          <p:cNvPr id="1075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Basis for the 1</a:t>
            </a:r>
            <a:r>
              <a:rPr lang="en-US" baseline="30000" smtClean="0"/>
              <a:t>st</a:t>
            </a:r>
            <a:r>
              <a:rPr lang="en-US" smtClean="0"/>
              <a:t> is the distribution from the shear calculation handout.</a:t>
            </a:r>
          </a:p>
        </p:txBody>
      </p:sp>
      <p:sp>
        <p:nvSpPr>
          <p:cNvPr id="28676" name="Slide Number Placeholder 3"/>
          <p:cNvSpPr>
            <a:spLocks noGrp="1"/>
          </p:cNvSpPr>
          <p:nvPr>
            <p:ph type="sldNum" sz="quarter" idx="5"/>
          </p:nvPr>
        </p:nvSpPr>
        <p:spPr/>
        <p:txBody>
          <a:bodyPr/>
          <a:lstStyle/>
          <a:p>
            <a:pPr>
              <a:defRPr/>
            </a:pPr>
            <a:fld id="{A5FC3BF3-EEB5-4830-A0F2-8B0B70AA8143}" type="slidenum">
              <a:rPr lang="en-US">
                <a:solidFill>
                  <a:prstClr val="black"/>
                </a:solidFill>
              </a:rPr>
              <a:pPr>
                <a:defRPr/>
              </a:pPr>
              <a:t>59</a:t>
            </a:fld>
            <a:endParaRPr lang="en-US">
              <a:solidFill>
                <a:prstClr val="black"/>
              </a:solidFill>
            </a:endParaRPr>
          </a:p>
        </p:txBody>
      </p:sp>
    </p:spTree>
    <p:extLst>
      <p:ext uri="{BB962C8B-B14F-4D97-AF65-F5344CB8AC3E}">
        <p14:creationId xmlns:p14="http://schemas.microsoft.com/office/powerpoint/2010/main" val="91014775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E4C3ECAF-2899-417C-B17C-F25716D131D0}" type="slidenum">
              <a:rPr lang="en-US">
                <a:solidFill>
                  <a:prstClr val="black"/>
                </a:solidFill>
              </a:rPr>
              <a:pPr>
                <a:defRPr/>
              </a:pPr>
              <a:t>60</a:t>
            </a:fld>
            <a:endParaRPr lang="en-US">
              <a:solidFill>
                <a:prstClr val="black"/>
              </a:solidFill>
            </a:endParaRPr>
          </a:p>
        </p:txBody>
      </p:sp>
    </p:spTree>
    <p:extLst>
      <p:ext uri="{BB962C8B-B14F-4D97-AF65-F5344CB8AC3E}">
        <p14:creationId xmlns:p14="http://schemas.microsoft.com/office/powerpoint/2010/main" val="336489102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For Von Mises criteria the energy of distortion is set equal to the failure for yielding in uniaxial tension. This results in shear yield criteria of approximately 0.6 the value of the tensile yield stress.</a:t>
            </a:r>
          </a:p>
        </p:txBody>
      </p:sp>
      <p:sp>
        <p:nvSpPr>
          <p:cNvPr id="4" name="Slide Number Placeholder 3"/>
          <p:cNvSpPr>
            <a:spLocks noGrp="1"/>
          </p:cNvSpPr>
          <p:nvPr>
            <p:ph type="sldNum" sz="quarter" idx="5"/>
          </p:nvPr>
        </p:nvSpPr>
        <p:spPr/>
        <p:txBody>
          <a:bodyPr/>
          <a:lstStyle/>
          <a:p>
            <a:pPr>
              <a:defRPr/>
            </a:pPr>
            <a:fld id="{A8E2C3E1-CB8A-45DC-87EA-BB15B469A12C}" type="slidenum">
              <a:rPr lang="en-US">
                <a:solidFill>
                  <a:prstClr val="black"/>
                </a:solidFill>
              </a:rPr>
              <a:pPr>
                <a:defRPr/>
              </a:pPr>
              <a:t>61</a:t>
            </a:fld>
            <a:endParaRPr lang="en-US">
              <a:solidFill>
                <a:prstClr val="black"/>
              </a:solidFill>
            </a:endParaRPr>
          </a:p>
        </p:txBody>
      </p:sp>
    </p:spTree>
    <p:extLst>
      <p:ext uri="{BB962C8B-B14F-4D97-AF65-F5344CB8AC3E}">
        <p14:creationId xmlns:p14="http://schemas.microsoft.com/office/powerpoint/2010/main" val="3656025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4F9A0F37-9EC7-47A9-B4CE-BE0EB4B8201B}" type="slidenum">
              <a:rPr lang="en-US">
                <a:solidFill>
                  <a:prstClr val="black"/>
                </a:solidFill>
              </a:rPr>
              <a:pPr>
                <a:defRPr/>
              </a:pPr>
              <a:t>6</a:t>
            </a:fld>
            <a:endParaRPr lang="en-US">
              <a:solidFill>
                <a:prstClr val="black"/>
              </a:solidFill>
            </a:endParaRPr>
          </a:p>
        </p:txBody>
      </p:sp>
    </p:spTree>
    <p:extLst>
      <p:ext uri="{BB962C8B-B14F-4D97-AF65-F5344CB8AC3E}">
        <p14:creationId xmlns:p14="http://schemas.microsoft.com/office/powerpoint/2010/main" val="295727338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a:ln/>
        </p:spPr>
      </p:sp>
      <p:sp>
        <p:nvSpPr>
          <p:cNvPr id="1105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FB1529E3-DED5-4D5D-BCF9-4D559E978C0A}" type="slidenum">
              <a:rPr lang="en-US">
                <a:solidFill>
                  <a:prstClr val="black"/>
                </a:solidFill>
              </a:rPr>
              <a:pPr>
                <a:defRPr/>
              </a:pPr>
              <a:t>62</a:t>
            </a:fld>
            <a:endParaRPr lang="en-US">
              <a:solidFill>
                <a:prstClr val="black"/>
              </a:solidFill>
            </a:endParaRPr>
          </a:p>
        </p:txBody>
      </p:sp>
    </p:spTree>
    <p:extLst>
      <p:ext uri="{BB962C8B-B14F-4D97-AF65-F5344CB8AC3E}">
        <p14:creationId xmlns:p14="http://schemas.microsoft.com/office/powerpoint/2010/main" val="29471942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a:ln/>
        </p:spPr>
      </p:sp>
      <p:sp>
        <p:nvSpPr>
          <p:cNvPr id="1116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E8E2AC96-9D7C-4AF0-8E30-4DFEC49A4255}" type="slidenum">
              <a:rPr lang="en-US">
                <a:solidFill>
                  <a:prstClr val="black"/>
                </a:solidFill>
              </a:rPr>
              <a:pPr>
                <a:defRPr/>
              </a:pPr>
              <a:t>63</a:t>
            </a:fld>
            <a:endParaRPr lang="en-US">
              <a:solidFill>
                <a:prstClr val="black"/>
              </a:solidFill>
            </a:endParaRPr>
          </a:p>
        </p:txBody>
      </p:sp>
    </p:spTree>
    <p:extLst>
      <p:ext uri="{BB962C8B-B14F-4D97-AF65-F5344CB8AC3E}">
        <p14:creationId xmlns:p14="http://schemas.microsoft.com/office/powerpoint/2010/main" val="308068433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a:ln/>
        </p:spPr>
      </p:sp>
      <p:sp>
        <p:nvSpPr>
          <p:cNvPr id="1126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Note that for shear stiffeners (as opposed to bearing type) the stiffener does not need to be welded to both flanges, which reduces the cost.</a:t>
            </a:r>
          </a:p>
        </p:txBody>
      </p:sp>
      <p:sp>
        <p:nvSpPr>
          <p:cNvPr id="28676" name="Slide Number Placeholder 3"/>
          <p:cNvSpPr>
            <a:spLocks noGrp="1"/>
          </p:cNvSpPr>
          <p:nvPr>
            <p:ph type="sldNum" sz="quarter" idx="5"/>
          </p:nvPr>
        </p:nvSpPr>
        <p:spPr/>
        <p:txBody>
          <a:bodyPr/>
          <a:lstStyle/>
          <a:p>
            <a:pPr>
              <a:defRPr/>
            </a:pPr>
            <a:fld id="{BACE8166-21F6-44A3-83C9-5A6745B15E19}" type="slidenum">
              <a:rPr lang="en-US">
                <a:solidFill>
                  <a:prstClr val="black"/>
                </a:solidFill>
              </a:rPr>
              <a:pPr>
                <a:defRPr/>
              </a:pPr>
              <a:t>64</a:t>
            </a:fld>
            <a:endParaRPr lang="en-US">
              <a:solidFill>
                <a:prstClr val="black"/>
              </a:solidFill>
            </a:endParaRPr>
          </a:p>
        </p:txBody>
      </p:sp>
    </p:spTree>
    <p:extLst>
      <p:ext uri="{BB962C8B-B14F-4D97-AF65-F5344CB8AC3E}">
        <p14:creationId xmlns:p14="http://schemas.microsoft.com/office/powerpoint/2010/main" val="137368324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a:ln/>
        </p:spPr>
      </p:sp>
      <p:sp>
        <p:nvSpPr>
          <p:cNvPr id="1157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Tension Field Action is a post buckling mechanism that is relied on to increase the overall shear strength. For very slender webs this post-buckling strength is significant.</a:t>
            </a:r>
          </a:p>
          <a:p>
            <a:r>
              <a:rPr lang="en-US" smtClean="0"/>
              <a:t>This strength is often relied upon in built up beam sections.</a:t>
            </a:r>
          </a:p>
          <a:p>
            <a:r>
              <a:rPr lang="en-US" smtClean="0"/>
              <a:t>Stiffeners must be properly designed to carry the compression forces – in addition to out of plane stiffness criteria for typical shear stiffener design.</a:t>
            </a:r>
          </a:p>
        </p:txBody>
      </p:sp>
      <p:sp>
        <p:nvSpPr>
          <p:cNvPr id="28676"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12E3DE60-54F9-4127-BB77-60A53D187E36}" type="slidenum">
              <a:rPr lang="en-US" sz="1000" i="1">
                <a:solidFill>
                  <a:prstClr val="black"/>
                </a:solidFill>
              </a:rPr>
              <a:pPr algn="r" eaLnBrk="0" hangingPunct="0">
                <a:defRPr/>
              </a:pPr>
              <a:t>65</a:t>
            </a:fld>
            <a:endParaRPr lang="en-US" sz="1000" i="1">
              <a:solidFill>
                <a:prstClr val="black"/>
              </a:solidFill>
            </a:endParaRPr>
          </a:p>
        </p:txBody>
      </p:sp>
    </p:spTree>
    <p:extLst>
      <p:ext uri="{BB962C8B-B14F-4D97-AF65-F5344CB8AC3E}">
        <p14:creationId xmlns:p14="http://schemas.microsoft.com/office/powerpoint/2010/main" val="32890704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EDF4527C-4318-4F7A-8E28-3FA90EADCCEA}" type="slidenum">
              <a:rPr lang="en-US">
                <a:solidFill>
                  <a:prstClr val="black"/>
                </a:solidFill>
              </a:rPr>
              <a:pPr>
                <a:defRPr/>
              </a:pPr>
              <a:t>66</a:t>
            </a:fld>
            <a:endParaRPr lang="en-US">
              <a:solidFill>
                <a:prstClr val="black"/>
              </a:solidFill>
            </a:endParaRPr>
          </a:p>
        </p:txBody>
      </p:sp>
    </p:spTree>
    <p:extLst>
      <p:ext uri="{BB962C8B-B14F-4D97-AF65-F5344CB8AC3E}">
        <p14:creationId xmlns:p14="http://schemas.microsoft.com/office/powerpoint/2010/main" val="302215640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0180" name="Slide Number Placeholder 3"/>
          <p:cNvSpPr>
            <a:spLocks noGrp="1"/>
          </p:cNvSpPr>
          <p:nvPr>
            <p:ph type="sldNum" sz="quarter" idx="5"/>
          </p:nvPr>
        </p:nvSpPr>
        <p:spPr/>
        <p:txBody>
          <a:bodyPr/>
          <a:lstStyle/>
          <a:p>
            <a:pPr>
              <a:defRPr/>
            </a:pPr>
            <a:fld id="{2BEEE072-C7E4-4467-A9BB-794371F03433}" type="slidenum">
              <a:rPr lang="en-US">
                <a:solidFill>
                  <a:prstClr val="black"/>
                </a:solidFill>
              </a:rPr>
              <a:pPr>
                <a:defRPr/>
              </a:pPr>
              <a:t>67</a:t>
            </a:fld>
            <a:endParaRPr lang="en-US">
              <a:solidFill>
                <a:prstClr val="black"/>
              </a:solidFill>
            </a:endParaRPr>
          </a:p>
        </p:txBody>
      </p:sp>
    </p:spTree>
    <p:extLst>
      <p:ext uri="{BB962C8B-B14F-4D97-AF65-F5344CB8AC3E}">
        <p14:creationId xmlns:p14="http://schemas.microsoft.com/office/powerpoint/2010/main" val="56007413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1204" name="Slide Number Placeholder 3"/>
          <p:cNvSpPr>
            <a:spLocks noGrp="1"/>
          </p:cNvSpPr>
          <p:nvPr>
            <p:ph type="sldNum" sz="quarter" idx="5"/>
          </p:nvPr>
        </p:nvSpPr>
        <p:spPr/>
        <p:txBody>
          <a:bodyPr/>
          <a:lstStyle/>
          <a:p>
            <a:pPr>
              <a:defRPr/>
            </a:pPr>
            <a:fld id="{90C0EE5D-0235-4C80-82A2-485FA09B2F6C}" type="slidenum">
              <a:rPr lang="en-US">
                <a:solidFill>
                  <a:prstClr val="black"/>
                </a:solidFill>
              </a:rPr>
              <a:pPr>
                <a:defRPr/>
              </a:pPr>
              <a:t>68</a:t>
            </a:fld>
            <a:endParaRPr lang="en-US">
              <a:solidFill>
                <a:prstClr val="black"/>
              </a:solidFill>
            </a:endParaRPr>
          </a:p>
        </p:txBody>
      </p:sp>
    </p:spTree>
    <p:extLst>
      <p:ext uri="{BB962C8B-B14F-4D97-AF65-F5344CB8AC3E}">
        <p14:creationId xmlns:p14="http://schemas.microsoft.com/office/powerpoint/2010/main" val="46631079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2228" name="Slide Number Placeholder 3"/>
          <p:cNvSpPr>
            <a:spLocks noGrp="1"/>
          </p:cNvSpPr>
          <p:nvPr>
            <p:ph type="sldNum" sz="quarter" idx="5"/>
          </p:nvPr>
        </p:nvSpPr>
        <p:spPr/>
        <p:txBody>
          <a:bodyPr/>
          <a:lstStyle/>
          <a:p>
            <a:pPr>
              <a:defRPr/>
            </a:pPr>
            <a:fld id="{1B7E245E-D65C-4CFE-9FF8-504D3D1EE5F3}" type="slidenum">
              <a:rPr lang="en-US">
                <a:solidFill>
                  <a:prstClr val="black"/>
                </a:solidFill>
              </a:rPr>
              <a:pPr>
                <a:defRPr/>
              </a:pPr>
              <a:t>69</a:t>
            </a:fld>
            <a:endParaRPr lang="en-US">
              <a:solidFill>
                <a:prstClr val="black"/>
              </a:solidFill>
            </a:endParaRPr>
          </a:p>
        </p:txBody>
      </p:sp>
    </p:spTree>
    <p:extLst>
      <p:ext uri="{BB962C8B-B14F-4D97-AF65-F5344CB8AC3E}">
        <p14:creationId xmlns:p14="http://schemas.microsoft.com/office/powerpoint/2010/main" val="45391389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3252" name="Slide Number Placeholder 3"/>
          <p:cNvSpPr>
            <a:spLocks noGrp="1"/>
          </p:cNvSpPr>
          <p:nvPr>
            <p:ph type="sldNum" sz="quarter" idx="5"/>
          </p:nvPr>
        </p:nvSpPr>
        <p:spPr/>
        <p:txBody>
          <a:bodyPr/>
          <a:lstStyle/>
          <a:p>
            <a:pPr>
              <a:defRPr/>
            </a:pPr>
            <a:fld id="{0200172C-8A5B-432A-A457-6C9CBD37FF3E}" type="slidenum">
              <a:rPr lang="en-US">
                <a:solidFill>
                  <a:prstClr val="black"/>
                </a:solidFill>
              </a:rPr>
              <a:pPr>
                <a:defRPr/>
              </a:pPr>
              <a:t>70</a:t>
            </a:fld>
            <a:endParaRPr lang="en-US">
              <a:solidFill>
                <a:prstClr val="black"/>
              </a:solidFill>
            </a:endParaRPr>
          </a:p>
        </p:txBody>
      </p:sp>
    </p:spTree>
    <p:extLst>
      <p:ext uri="{BB962C8B-B14F-4D97-AF65-F5344CB8AC3E}">
        <p14:creationId xmlns:p14="http://schemas.microsoft.com/office/powerpoint/2010/main" val="7930782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4276" name="Slide Number Placeholder 3"/>
          <p:cNvSpPr>
            <a:spLocks noGrp="1"/>
          </p:cNvSpPr>
          <p:nvPr>
            <p:ph type="sldNum" sz="quarter" idx="5"/>
          </p:nvPr>
        </p:nvSpPr>
        <p:spPr/>
        <p:txBody>
          <a:bodyPr/>
          <a:lstStyle/>
          <a:p>
            <a:pPr>
              <a:defRPr/>
            </a:pPr>
            <a:fld id="{A81F399F-BA1C-4D3B-B631-737D09C44FBB}" type="slidenum">
              <a:rPr lang="en-US">
                <a:solidFill>
                  <a:prstClr val="black"/>
                </a:solidFill>
              </a:rPr>
              <a:pPr>
                <a:defRPr/>
              </a:pPr>
              <a:t>71</a:t>
            </a:fld>
            <a:endParaRPr lang="en-US">
              <a:solidFill>
                <a:prstClr val="black"/>
              </a:solidFill>
            </a:endParaRPr>
          </a:p>
        </p:txBody>
      </p:sp>
    </p:spTree>
    <p:extLst>
      <p:ext uri="{BB962C8B-B14F-4D97-AF65-F5344CB8AC3E}">
        <p14:creationId xmlns:p14="http://schemas.microsoft.com/office/powerpoint/2010/main" val="3645230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3AAA735E-811D-4762-BE58-21BDB9243286}" type="slidenum">
              <a:rPr lang="en-US">
                <a:solidFill>
                  <a:prstClr val="black"/>
                </a:solidFill>
              </a:rPr>
              <a:pPr>
                <a:defRPr/>
              </a:pPr>
              <a:t>7</a:t>
            </a:fld>
            <a:endParaRPr lang="en-US">
              <a:solidFill>
                <a:prstClr val="black"/>
              </a:solidFill>
            </a:endParaRPr>
          </a:p>
        </p:txBody>
      </p:sp>
    </p:spTree>
    <p:extLst>
      <p:ext uri="{BB962C8B-B14F-4D97-AF65-F5344CB8AC3E}">
        <p14:creationId xmlns:p14="http://schemas.microsoft.com/office/powerpoint/2010/main" val="60887991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AC608CD-A728-44FE-8CCA-AD88DB390332}" type="slidenum">
              <a:rPr lang="en-US" sz="1000">
                <a:solidFill>
                  <a:prstClr val="black"/>
                </a:solidFill>
              </a:rPr>
              <a:pPr/>
              <a:t>73</a:t>
            </a:fld>
            <a:endParaRPr lang="en-US" sz="1000">
              <a:solidFill>
                <a:prstClr val="black"/>
              </a:solidFill>
            </a:endParaRPr>
          </a:p>
        </p:txBody>
      </p:sp>
    </p:spTree>
    <p:extLst>
      <p:ext uri="{BB962C8B-B14F-4D97-AF65-F5344CB8AC3E}">
        <p14:creationId xmlns:p14="http://schemas.microsoft.com/office/powerpoint/2010/main" val="428966679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Typically design as double plate stiffeners (stiffener pairs).</a:t>
            </a:r>
          </a:p>
          <a:p>
            <a:r>
              <a:rPr lang="en-US" smtClean="0"/>
              <a:t>The first detailing requirement is to save cost related to fit-up</a:t>
            </a:r>
          </a:p>
          <a:p>
            <a:r>
              <a:rPr lang="en-US" smtClean="0"/>
              <a:t>The second is to avoid welds in the k-zone</a:t>
            </a:r>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A1B969E-9AF6-4AFF-B35A-03F73C1286A1}" type="slidenum">
              <a:rPr lang="en-US" sz="1000">
                <a:solidFill>
                  <a:prstClr val="black"/>
                </a:solidFill>
              </a:rPr>
              <a:pPr/>
              <a:t>74</a:t>
            </a:fld>
            <a:endParaRPr lang="en-US" sz="1000">
              <a:solidFill>
                <a:prstClr val="black"/>
              </a:solidFill>
            </a:endParaRPr>
          </a:p>
        </p:txBody>
      </p:sp>
    </p:spTree>
    <p:extLst>
      <p:ext uri="{BB962C8B-B14F-4D97-AF65-F5344CB8AC3E}">
        <p14:creationId xmlns:p14="http://schemas.microsoft.com/office/powerpoint/2010/main" val="140491780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solidFill>
                  <a:schemeClr val="bg1"/>
                </a:solidFill>
              </a:rPr>
              <a:t>Force in the stiffener= </a:t>
            </a:r>
            <a:r>
              <a:rPr lang="en-US" i="1" smtClean="0">
                <a:solidFill>
                  <a:schemeClr val="bg1"/>
                </a:solidFill>
              </a:rPr>
              <a:t>P</a:t>
            </a:r>
            <a:r>
              <a:rPr lang="en-US" i="1" baseline="-25000" smtClean="0">
                <a:solidFill>
                  <a:schemeClr val="bg1"/>
                </a:solidFill>
              </a:rPr>
              <a:t>s</a:t>
            </a:r>
            <a:r>
              <a:rPr lang="en-US" smtClean="0">
                <a:solidFill>
                  <a:schemeClr val="bg1"/>
                </a:solidFill>
              </a:rPr>
              <a:t>= (</a:t>
            </a:r>
            <a:r>
              <a:rPr lang="en-US" smtClean="0">
                <a:solidFill>
                  <a:schemeClr val="bg1"/>
                </a:solidFill>
                <a:sym typeface="Symbol" pitchFamily="18" charset="2"/>
              </a:rPr>
              <a:t></a:t>
            </a:r>
            <a:r>
              <a:rPr lang="en-US" baseline="-25000" smtClean="0">
                <a:solidFill>
                  <a:schemeClr val="bg1"/>
                </a:solidFill>
                <a:sym typeface="Symbol" pitchFamily="18" charset="2"/>
              </a:rPr>
              <a:t>t</a:t>
            </a:r>
            <a:r>
              <a:rPr lang="en-US" i="1" smtClean="0">
                <a:solidFill>
                  <a:schemeClr val="bg1"/>
                </a:solidFill>
                <a:sym typeface="Symbol" pitchFamily="18" charset="2"/>
              </a:rPr>
              <a:t>t</a:t>
            </a:r>
            <a:r>
              <a:rPr lang="en-US" i="1" baseline="-25000" smtClean="0">
                <a:solidFill>
                  <a:schemeClr val="bg1"/>
                </a:solidFill>
                <a:sym typeface="Symbol" pitchFamily="18" charset="2"/>
              </a:rPr>
              <a:t>w</a:t>
            </a:r>
            <a:r>
              <a:rPr lang="en-US" i="1" smtClean="0">
                <a:solidFill>
                  <a:schemeClr val="bg1"/>
                </a:solidFill>
                <a:sym typeface="Symbol" pitchFamily="18" charset="2"/>
              </a:rPr>
              <a:t>a</a:t>
            </a:r>
            <a:r>
              <a:rPr lang="en-US" smtClean="0">
                <a:solidFill>
                  <a:schemeClr val="bg1"/>
                </a:solidFill>
                <a:sym typeface="Symbol" pitchFamily="18" charset="2"/>
              </a:rPr>
              <a:t>(sin))(sin)= (</a:t>
            </a:r>
            <a:r>
              <a:rPr lang="en-US" baseline="-25000" smtClean="0">
                <a:solidFill>
                  <a:schemeClr val="bg1"/>
                </a:solidFill>
                <a:sym typeface="Symbol" pitchFamily="18" charset="2"/>
              </a:rPr>
              <a:t>t</a:t>
            </a:r>
            <a:r>
              <a:rPr lang="en-US" i="1" smtClean="0">
                <a:solidFill>
                  <a:schemeClr val="bg1"/>
                </a:solidFill>
                <a:sym typeface="Symbol" pitchFamily="18" charset="2"/>
              </a:rPr>
              <a:t>t</a:t>
            </a:r>
            <a:r>
              <a:rPr lang="en-US" i="1" baseline="-25000" smtClean="0">
                <a:solidFill>
                  <a:schemeClr val="bg1"/>
                </a:solidFill>
                <a:sym typeface="Symbol" pitchFamily="18" charset="2"/>
              </a:rPr>
              <a:t>w</a:t>
            </a:r>
            <a:r>
              <a:rPr lang="en-US" i="1" smtClean="0">
                <a:solidFill>
                  <a:schemeClr val="bg1"/>
                </a:solidFill>
                <a:sym typeface="Symbol" pitchFamily="18" charset="2"/>
              </a:rPr>
              <a:t>a</a:t>
            </a:r>
            <a:r>
              <a:rPr lang="en-US" smtClean="0">
                <a:solidFill>
                  <a:schemeClr val="bg1"/>
                </a:solidFill>
                <a:sym typeface="Symbol" pitchFamily="18" charset="2"/>
              </a:rPr>
              <a:t>/2(1-cos2))</a:t>
            </a:r>
            <a:r>
              <a:rPr lang="en-US" smtClean="0">
                <a:solidFill>
                  <a:schemeClr val="bg1"/>
                </a:solidFill>
              </a:rPr>
              <a:t>= (</a:t>
            </a:r>
            <a:r>
              <a:rPr lang="en-US" smtClean="0">
                <a:solidFill>
                  <a:schemeClr val="bg1"/>
                </a:solidFill>
                <a:sym typeface="Symbol" pitchFamily="18" charset="2"/>
              </a:rPr>
              <a:t></a:t>
            </a:r>
            <a:r>
              <a:rPr lang="en-US" baseline="-25000" smtClean="0">
                <a:solidFill>
                  <a:schemeClr val="bg1"/>
                </a:solidFill>
                <a:sym typeface="Symbol" pitchFamily="18" charset="2"/>
              </a:rPr>
              <a:t>t</a:t>
            </a:r>
            <a:r>
              <a:rPr lang="en-US" i="1" smtClean="0">
                <a:solidFill>
                  <a:schemeClr val="bg1"/>
                </a:solidFill>
                <a:sym typeface="Symbol" pitchFamily="18" charset="2"/>
              </a:rPr>
              <a:t>t</a:t>
            </a:r>
            <a:r>
              <a:rPr lang="en-US" i="1" baseline="-25000" smtClean="0">
                <a:solidFill>
                  <a:schemeClr val="bg1"/>
                </a:solidFill>
                <a:sym typeface="Symbol" pitchFamily="18" charset="2"/>
              </a:rPr>
              <a:t>w</a:t>
            </a:r>
            <a:r>
              <a:rPr lang="en-US" i="1" smtClean="0">
                <a:solidFill>
                  <a:schemeClr val="bg1"/>
                </a:solidFill>
                <a:sym typeface="Symbol" pitchFamily="18" charset="2"/>
              </a:rPr>
              <a:t>a</a:t>
            </a:r>
            <a:r>
              <a:rPr lang="en-US" smtClean="0">
                <a:solidFill>
                  <a:schemeClr val="bg1"/>
                </a:solidFill>
                <a:sym typeface="Symbol" pitchFamily="18" charset="2"/>
              </a:rPr>
              <a:t>/2)</a:t>
            </a:r>
          </a:p>
          <a:p>
            <a:r>
              <a:rPr lang="en-US" smtClean="0">
                <a:solidFill>
                  <a:schemeClr val="bg1"/>
                </a:solidFill>
              </a:rPr>
              <a:t>this is then simplified by assuming </a:t>
            </a:r>
            <a:r>
              <a:rPr lang="en-US" i="1" smtClean="0">
                <a:solidFill>
                  <a:schemeClr val="bg1"/>
                </a:solidFill>
              </a:rPr>
              <a:t>a/h</a:t>
            </a:r>
            <a:r>
              <a:rPr lang="en-US" smtClean="0">
                <a:solidFill>
                  <a:schemeClr val="bg1"/>
                </a:solidFill>
              </a:rPr>
              <a:t>=1</a:t>
            </a:r>
          </a:p>
          <a:p>
            <a:r>
              <a:rPr lang="en-US" smtClean="0">
                <a:solidFill>
                  <a:schemeClr val="bg1"/>
                </a:solidFill>
              </a:rPr>
              <a:t>=.5</a:t>
            </a:r>
            <a:r>
              <a:rPr lang="en-US" i="1" smtClean="0">
                <a:solidFill>
                  <a:schemeClr val="bg1"/>
                </a:solidFill>
              </a:rPr>
              <a:t>F</a:t>
            </a:r>
            <a:r>
              <a:rPr lang="en-US" i="1" baseline="-25000" smtClean="0">
                <a:solidFill>
                  <a:schemeClr val="bg1"/>
                </a:solidFill>
              </a:rPr>
              <a:t>yw</a:t>
            </a:r>
            <a:r>
              <a:rPr lang="en-US" smtClean="0">
                <a:solidFill>
                  <a:schemeClr val="bg1"/>
                </a:solidFill>
              </a:rPr>
              <a:t>(1-</a:t>
            </a:r>
            <a:r>
              <a:rPr lang="en-US" i="1" smtClean="0">
                <a:solidFill>
                  <a:schemeClr val="bg1"/>
                </a:solidFill>
              </a:rPr>
              <a:t>C</a:t>
            </a:r>
            <a:r>
              <a:rPr lang="en-US" i="1" baseline="-25000" smtClean="0">
                <a:solidFill>
                  <a:schemeClr val="bg1"/>
                </a:solidFill>
              </a:rPr>
              <a:t>v</a:t>
            </a:r>
            <a:r>
              <a:rPr lang="en-US" smtClean="0">
                <a:solidFill>
                  <a:schemeClr val="bg1"/>
                </a:solidFill>
              </a:rPr>
              <a:t>)</a:t>
            </a:r>
            <a:r>
              <a:rPr lang="en-US" i="1" smtClean="0">
                <a:solidFill>
                  <a:schemeClr val="bg1"/>
                </a:solidFill>
              </a:rPr>
              <a:t>at</a:t>
            </a:r>
            <a:r>
              <a:rPr lang="en-US" i="1" baseline="-25000" smtClean="0">
                <a:solidFill>
                  <a:schemeClr val="bg1"/>
                </a:solidFill>
              </a:rPr>
              <a:t>w</a:t>
            </a:r>
            <a:r>
              <a:rPr lang="en-US" smtClean="0">
                <a:solidFill>
                  <a:schemeClr val="bg1"/>
                </a:solidFill>
              </a:rPr>
              <a:t>(1-1/)= .15</a:t>
            </a:r>
            <a:r>
              <a:rPr lang="en-US" i="1" smtClean="0">
                <a:solidFill>
                  <a:schemeClr val="bg1"/>
                </a:solidFill>
              </a:rPr>
              <a:t>F</a:t>
            </a:r>
            <a:r>
              <a:rPr lang="en-US" i="1" baseline="-25000" smtClean="0">
                <a:solidFill>
                  <a:schemeClr val="bg1"/>
                </a:solidFill>
              </a:rPr>
              <a:t>yw</a:t>
            </a:r>
            <a:r>
              <a:rPr lang="en-US" smtClean="0">
                <a:solidFill>
                  <a:schemeClr val="bg1"/>
                </a:solidFill>
              </a:rPr>
              <a:t>(1-</a:t>
            </a:r>
            <a:r>
              <a:rPr lang="en-US" i="1" smtClean="0">
                <a:solidFill>
                  <a:schemeClr val="bg1"/>
                </a:solidFill>
              </a:rPr>
              <a:t>C</a:t>
            </a:r>
            <a:r>
              <a:rPr lang="en-US" i="1" baseline="-25000" smtClean="0">
                <a:solidFill>
                  <a:schemeClr val="bg1"/>
                </a:solidFill>
              </a:rPr>
              <a:t>v</a:t>
            </a:r>
            <a:r>
              <a:rPr lang="en-US" smtClean="0">
                <a:solidFill>
                  <a:schemeClr val="bg1"/>
                </a:solidFill>
              </a:rPr>
              <a:t>)</a:t>
            </a:r>
            <a:r>
              <a:rPr lang="en-US" i="1" smtClean="0">
                <a:solidFill>
                  <a:schemeClr val="bg1"/>
                </a:solidFill>
              </a:rPr>
              <a:t>at</a:t>
            </a:r>
            <a:r>
              <a:rPr lang="en-US" i="1" baseline="-25000" smtClean="0">
                <a:solidFill>
                  <a:schemeClr val="bg1"/>
                </a:solidFill>
              </a:rPr>
              <a:t>w</a:t>
            </a:r>
            <a:endParaRPr lang="en-US" i="1" smtClean="0">
              <a:solidFill>
                <a:schemeClr val="bg1"/>
              </a:solidFill>
            </a:endParaRPr>
          </a:p>
          <a:p>
            <a:r>
              <a:rPr lang="en-US" smtClean="0">
                <a:solidFill>
                  <a:schemeClr val="bg1"/>
                </a:solidFill>
              </a:rPr>
              <a:t>Then </a:t>
            </a:r>
            <a:r>
              <a:rPr lang="en-US" i="1" smtClean="0">
                <a:solidFill>
                  <a:schemeClr val="bg1"/>
                </a:solidFill>
              </a:rPr>
              <a:t>A</a:t>
            </a:r>
            <a:r>
              <a:rPr lang="en-US" i="1" baseline="-25000" smtClean="0">
                <a:solidFill>
                  <a:schemeClr val="bg1"/>
                </a:solidFill>
              </a:rPr>
              <a:t>st</a:t>
            </a:r>
            <a:r>
              <a:rPr lang="en-US" smtClean="0">
                <a:solidFill>
                  <a:schemeClr val="bg1"/>
                </a:solidFill>
              </a:rPr>
              <a:t>=</a:t>
            </a:r>
            <a:r>
              <a:rPr lang="en-US" i="1" smtClean="0">
                <a:solidFill>
                  <a:schemeClr val="bg1"/>
                </a:solidFill>
              </a:rPr>
              <a:t>P</a:t>
            </a:r>
            <a:r>
              <a:rPr lang="en-US" i="1" baseline="-25000" smtClean="0">
                <a:solidFill>
                  <a:schemeClr val="bg1"/>
                </a:solidFill>
              </a:rPr>
              <a:t>s</a:t>
            </a:r>
            <a:r>
              <a:rPr lang="en-US" smtClean="0">
                <a:solidFill>
                  <a:schemeClr val="bg1"/>
                </a:solidFill>
              </a:rPr>
              <a:t>/</a:t>
            </a:r>
            <a:r>
              <a:rPr lang="en-US" i="1" smtClean="0">
                <a:solidFill>
                  <a:schemeClr val="bg1"/>
                </a:solidFill>
              </a:rPr>
              <a:t>F</a:t>
            </a:r>
            <a:r>
              <a:rPr lang="en-US" i="1" baseline="-25000" smtClean="0">
                <a:solidFill>
                  <a:schemeClr val="bg1"/>
                </a:solidFill>
              </a:rPr>
              <a:t>yst</a:t>
            </a:r>
          </a:p>
          <a:p>
            <a:r>
              <a:rPr lang="en-US" smtClean="0">
                <a:solidFill>
                  <a:schemeClr val="bg1"/>
                </a:solidFill>
              </a:rPr>
              <a:t>an effective web area of 18</a:t>
            </a:r>
            <a:r>
              <a:rPr lang="en-US" i="1" smtClean="0">
                <a:solidFill>
                  <a:schemeClr val="bg1"/>
                </a:solidFill>
              </a:rPr>
              <a:t>t</a:t>
            </a:r>
            <a:r>
              <a:rPr lang="en-US" i="1" baseline="-25000" smtClean="0">
                <a:solidFill>
                  <a:schemeClr val="bg1"/>
                </a:solidFill>
              </a:rPr>
              <a:t>w</a:t>
            </a:r>
            <a:r>
              <a:rPr lang="en-US" smtClean="0">
                <a:solidFill>
                  <a:schemeClr val="bg1"/>
                </a:solidFill>
              </a:rPr>
              <a:t>(</a:t>
            </a:r>
            <a:r>
              <a:rPr lang="en-US" i="1" smtClean="0">
                <a:solidFill>
                  <a:schemeClr val="bg1"/>
                </a:solidFill>
              </a:rPr>
              <a:t>t</a:t>
            </a:r>
            <a:r>
              <a:rPr lang="en-US" i="1" baseline="-25000" smtClean="0">
                <a:solidFill>
                  <a:schemeClr val="bg1"/>
                </a:solidFill>
              </a:rPr>
              <a:t>w</a:t>
            </a:r>
            <a:r>
              <a:rPr lang="en-US" smtClean="0">
                <a:solidFill>
                  <a:schemeClr val="bg1"/>
                </a:solidFill>
              </a:rPr>
              <a:t>) can be subtracted from </a:t>
            </a:r>
            <a:r>
              <a:rPr lang="en-US" i="1" smtClean="0">
                <a:solidFill>
                  <a:schemeClr val="bg1"/>
                </a:solidFill>
              </a:rPr>
              <a:t>A</a:t>
            </a:r>
            <a:r>
              <a:rPr lang="en-US" i="1" baseline="-25000" smtClean="0">
                <a:solidFill>
                  <a:schemeClr val="bg1"/>
                </a:solidFill>
              </a:rPr>
              <a:t>st</a:t>
            </a:r>
            <a:r>
              <a:rPr lang="en-US" smtClean="0">
                <a:solidFill>
                  <a:schemeClr val="bg1"/>
                </a:solidFill>
              </a:rPr>
              <a:t> </a:t>
            </a:r>
          </a:p>
          <a:p>
            <a:r>
              <a:rPr lang="en-US" smtClean="0">
                <a:solidFill>
                  <a:schemeClr val="bg1"/>
                </a:solidFill>
              </a:rPr>
              <a:t>Any stiffener arrangement which meets all of the requirements is acceptable – often a minimum size based on available plate thickness is acceptable.</a:t>
            </a:r>
            <a:endParaRPr lang="en-US" smtClean="0"/>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189F8A1-ACA9-4641-933C-2FF8AB98C9AE}" type="slidenum">
              <a:rPr lang="en-US" sz="1000">
                <a:solidFill>
                  <a:prstClr val="black"/>
                </a:solidFill>
              </a:rPr>
              <a:pPr/>
              <a:t>75</a:t>
            </a:fld>
            <a:endParaRPr lang="en-US" sz="1000">
              <a:solidFill>
                <a:prstClr val="black"/>
              </a:solidFill>
            </a:endParaRPr>
          </a:p>
        </p:txBody>
      </p:sp>
    </p:spTree>
    <p:extLst>
      <p:ext uri="{BB962C8B-B14F-4D97-AF65-F5344CB8AC3E}">
        <p14:creationId xmlns:p14="http://schemas.microsoft.com/office/powerpoint/2010/main" val="45672592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solidFill>
                  <a:schemeClr val="bg1"/>
                </a:solidFill>
              </a:rPr>
              <a:t>Force in the stiffener= </a:t>
            </a:r>
            <a:r>
              <a:rPr lang="en-US" i="1" smtClean="0">
                <a:solidFill>
                  <a:schemeClr val="bg1"/>
                </a:solidFill>
              </a:rPr>
              <a:t>P</a:t>
            </a:r>
            <a:r>
              <a:rPr lang="en-US" i="1" baseline="-25000" smtClean="0">
                <a:solidFill>
                  <a:schemeClr val="bg1"/>
                </a:solidFill>
              </a:rPr>
              <a:t>s</a:t>
            </a:r>
            <a:r>
              <a:rPr lang="en-US" smtClean="0">
                <a:solidFill>
                  <a:schemeClr val="bg1"/>
                </a:solidFill>
              </a:rPr>
              <a:t>= (</a:t>
            </a:r>
            <a:r>
              <a:rPr lang="en-US" smtClean="0">
                <a:solidFill>
                  <a:schemeClr val="bg1"/>
                </a:solidFill>
                <a:sym typeface="Symbol" pitchFamily="18" charset="2"/>
              </a:rPr>
              <a:t></a:t>
            </a:r>
            <a:r>
              <a:rPr lang="en-US" baseline="-25000" smtClean="0">
                <a:solidFill>
                  <a:schemeClr val="bg1"/>
                </a:solidFill>
                <a:sym typeface="Symbol" pitchFamily="18" charset="2"/>
              </a:rPr>
              <a:t>t</a:t>
            </a:r>
            <a:r>
              <a:rPr lang="en-US" i="1" smtClean="0">
                <a:solidFill>
                  <a:schemeClr val="bg1"/>
                </a:solidFill>
                <a:sym typeface="Symbol" pitchFamily="18" charset="2"/>
              </a:rPr>
              <a:t>t</a:t>
            </a:r>
            <a:r>
              <a:rPr lang="en-US" i="1" baseline="-25000" smtClean="0">
                <a:solidFill>
                  <a:schemeClr val="bg1"/>
                </a:solidFill>
                <a:sym typeface="Symbol" pitchFamily="18" charset="2"/>
              </a:rPr>
              <a:t>w</a:t>
            </a:r>
            <a:r>
              <a:rPr lang="en-US" i="1" smtClean="0">
                <a:solidFill>
                  <a:schemeClr val="bg1"/>
                </a:solidFill>
                <a:sym typeface="Symbol" pitchFamily="18" charset="2"/>
              </a:rPr>
              <a:t>a</a:t>
            </a:r>
            <a:r>
              <a:rPr lang="en-US" smtClean="0">
                <a:solidFill>
                  <a:schemeClr val="bg1"/>
                </a:solidFill>
                <a:sym typeface="Symbol" pitchFamily="18" charset="2"/>
              </a:rPr>
              <a:t>(sin))(sin)= (</a:t>
            </a:r>
            <a:r>
              <a:rPr lang="en-US" baseline="-25000" smtClean="0">
                <a:solidFill>
                  <a:schemeClr val="bg1"/>
                </a:solidFill>
                <a:sym typeface="Symbol" pitchFamily="18" charset="2"/>
              </a:rPr>
              <a:t>t</a:t>
            </a:r>
            <a:r>
              <a:rPr lang="en-US" i="1" smtClean="0">
                <a:solidFill>
                  <a:schemeClr val="bg1"/>
                </a:solidFill>
                <a:sym typeface="Symbol" pitchFamily="18" charset="2"/>
              </a:rPr>
              <a:t>t</a:t>
            </a:r>
            <a:r>
              <a:rPr lang="en-US" i="1" baseline="-25000" smtClean="0">
                <a:solidFill>
                  <a:schemeClr val="bg1"/>
                </a:solidFill>
                <a:sym typeface="Symbol" pitchFamily="18" charset="2"/>
              </a:rPr>
              <a:t>w</a:t>
            </a:r>
            <a:r>
              <a:rPr lang="en-US" i="1" smtClean="0">
                <a:solidFill>
                  <a:schemeClr val="bg1"/>
                </a:solidFill>
                <a:sym typeface="Symbol" pitchFamily="18" charset="2"/>
              </a:rPr>
              <a:t>a</a:t>
            </a:r>
            <a:r>
              <a:rPr lang="en-US" smtClean="0">
                <a:solidFill>
                  <a:schemeClr val="bg1"/>
                </a:solidFill>
                <a:sym typeface="Symbol" pitchFamily="18" charset="2"/>
              </a:rPr>
              <a:t>/2(1-cos2))</a:t>
            </a:r>
            <a:r>
              <a:rPr lang="en-US" smtClean="0">
                <a:solidFill>
                  <a:schemeClr val="bg1"/>
                </a:solidFill>
              </a:rPr>
              <a:t>= (</a:t>
            </a:r>
            <a:r>
              <a:rPr lang="en-US" smtClean="0">
                <a:solidFill>
                  <a:schemeClr val="bg1"/>
                </a:solidFill>
                <a:sym typeface="Symbol" pitchFamily="18" charset="2"/>
              </a:rPr>
              <a:t></a:t>
            </a:r>
            <a:r>
              <a:rPr lang="en-US" baseline="-25000" smtClean="0">
                <a:solidFill>
                  <a:schemeClr val="bg1"/>
                </a:solidFill>
                <a:sym typeface="Symbol" pitchFamily="18" charset="2"/>
              </a:rPr>
              <a:t>t</a:t>
            </a:r>
            <a:r>
              <a:rPr lang="en-US" i="1" smtClean="0">
                <a:solidFill>
                  <a:schemeClr val="bg1"/>
                </a:solidFill>
                <a:sym typeface="Symbol" pitchFamily="18" charset="2"/>
              </a:rPr>
              <a:t>t</a:t>
            </a:r>
            <a:r>
              <a:rPr lang="en-US" i="1" baseline="-25000" smtClean="0">
                <a:solidFill>
                  <a:schemeClr val="bg1"/>
                </a:solidFill>
                <a:sym typeface="Symbol" pitchFamily="18" charset="2"/>
              </a:rPr>
              <a:t>w</a:t>
            </a:r>
            <a:r>
              <a:rPr lang="en-US" i="1" smtClean="0">
                <a:solidFill>
                  <a:schemeClr val="bg1"/>
                </a:solidFill>
                <a:sym typeface="Symbol" pitchFamily="18" charset="2"/>
              </a:rPr>
              <a:t>a</a:t>
            </a:r>
            <a:r>
              <a:rPr lang="en-US" smtClean="0">
                <a:solidFill>
                  <a:schemeClr val="bg1"/>
                </a:solidFill>
                <a:sym typeface="Symbol" pitchFamily="18" charset="2"/>
              </a:rPr>
              <a:t>/2)</a:t>
            </a:r>
          </a:p>
          <a:p>
            <a:r>
              <a:rPr lang="en-US" smtClean="0">
                <a:solidFill>
                  <a:schemeClr val="bg1"/>
                </a:solidFill>
              </a:rPr>
              <a:t>this is then simplified by assuming </a:t>
            </a:r>
            <a:r>
              <a:rPr lang="en-US" i="1" smtClean="0">
                <a:solidFill>
                  <a:schemeClr val="bg1"/>
                </a:solidFill>
              </a:rPr>
              <a:t>a/h</a:t>
            </a:r>
            <a:r>
              <a:rPr lang="en-US" smtClean="0">
                <a:solidFill>
                  <a:schemeClr val="bg1"/>
                </a:solidFill>
              </a:rPr>
              <a:t>=1</a:t>
            </a:r>
          </a:p>
          <a:p>
            <a:r>
              <a:rPr lang="en-US" smtClean="0">
                <a:solidFill>
                  <a:schemeClr val="bg1"/>
                </a:solidFill>
              </a:rPr>
              <a:t>=.5</a:t>
            </a:r>
            <a:r>
              <a:rPr lang="en-US" i="1" smtClean="0">
                <a:solidFill>
                  <a:schemeClr val="bg1"/>
                </a:solidFill>
              </a:rPr>
              <a:t>F</a:t>
            </a:r>
            <a:r>
              <a:rPr lang="en-US" i="1" baseline="-25000" smtClean="0">
                <a:solidFill>
                  <a:schemeClr val="bg1"/>
                </a:solidFill>
              </a:rPr>
              <a:t>yw</a:t>
            </a:r>
            <a:r>
              <a:rPr lang="en-US" smtClean="0">
                <a:solidFill>
                  <a:schemeClr val="bg1"/>
                </a:solidFill>
              </a:rPr>
              <a:t>(1-</a:t>
            </a:r>
            <a:r>
              <a:rPr lang="en-US" i="1" smtClean="0">
                <a:solidFill>
                  <a:schemeClr val="bg1"/>
                </a:solidFill>
              </a:rPr>
              <a:t>C</a:t>
            </a:r>
            <a:r>
              <a:rPr lang="en-US" i="1" baseline="-25000" smtClean="0">
                <a:solidFill>
                  <a:schemeClr val="bg1"/>
                </a:solidFill>
              </a:rPr>
              <a:t>v</a:t>
            </a:r>
            <a:r>
              <a:rPr lang="en-US" smtClean="0">
                <a:solidFill>
                  <a:schemeClr val="bg1"/>
                </a:solidFill>
              </a:rPr>
              <a:t>)</a:t>
            </a:r>
            <a:r>
              <a:rPr lang="en-US" i="1" smtClean="0">
                <a:solidFill>
                  <a:schemeClr val="bg1"/>
                </a:solidFill>
              </a:rPr>
              <a:t>at</a:t>
            </a:r>
            <a:r>
              <a:rPr lang="en-US" i="1" baseline="-25000" smtClean="0">
                <a:solidFill>
                  <a:schemeClr val="bg1"/>
                </a:solidFill>
              </a:rPr>
              <a:t>w</a:t>
            </a:r>
            <a:r>
              <a:rPr lang="en-US" smtClean="0">
                <a:solidFill>
                  <a:schemeClr val="bg1"/>
                </a:solidFill>
              </a:rPr>
              <a:t>(1-1/)= .15</a:t>
            </a:r>
            <a:r>
              <a:rPr lang="en-US" i="1" smtClean="0">
                <a:solidFill>
                  <a:schemeClr val="bg1"/>
                </a:solidFill>
              </a:rPr>
              <a:t>F</a:t>
            </a:r>
            <a:r>
              <a:rPr lang="en-US" i="1" baseline="-25000" smtClean="0">
                <a:solidFill>
                  <a:schemeClr val="bg1"/>
                </a:solidFill>
              </a:rPr>
              <a:t>yw</a:t>
            </a:r>
            <a:r>
              <a:rPr lang="en-US" smtClean="0">
                <a:solidFill>
                  <a:schemeClr val="bg1"/>
                </a:solidFill>
              </a:rPr>
              <a:t>(1-</a:t>
            </a:r>
            <a:r>
              <a:rPr lang="en-US" i="1" smtClean="0">
                <a:solidFill>
                  <a:schemeClr val="bg1"/>
                </a:solidFill>
              </a:rPr>
              <a:t>C</a:t>
            </a:r>
            <a:r>
              <a:rPr lang="en-US" i="1" baseline="-25000" smtClean="0">
                <a:solidFill>
                  <a:schemeClr val="bg1"/>
                </a:solidFill>
              </a:rPr>
              <a:t>v</a:t>
            </a:r>
            <a:r>
              <a:rPr lang="en-US" smtClean="0">
                <a:solidFill>
                  <a:schemeClr val="bg1"/>
                </a:solidFill>
              </a:rPr>
              <a:t>)</a:t>
            </a:r>
            <a:r>
              <a:rPr lang="en-US" i="1" smtClean="0">
                <a:solidFill>
                  <a:schemeClr val="bg1"/>
                </a:solidFill>
              </a:rPr>
              <a:t>at</a:t>
            </a:r>
            <a:r>
              <a:rPr lang="en-US" i="1" baseline="-25000" smtClean="0">
                <a:solidFill>
                  <a:schemeClr val="bg1"/>
                </a:solidFill>
              </a:rPr>
              <a:t>w</a:t>
            </a:r>
            <a:endParaRPr lang="en-US" i="1" smtClean="0">
              <a:solidFill>
                <a:schemeClr val="bg1"/>
              </a:solidFill>
            </a:endParaRPr>
          </a:p>
          <a:p>
            <a:r>
              <a:rPr lang="en-US" smtClean="0">
                <a:solidFill>
                  <a:schemeClr val="bg1"/>
                </a:solidFill>
              </a:rPr>
              <a:t>Then </a:t>
            </a:r>
            <a:r>
              <a:rPr lang="en-US" i="1" smtClean="0">
                <a:solidFill>
                  <a:schemeClr val="bg1"/>
                </a:solidFill>
              </a:rPr>
              <a:t>A</a:t>
            </a:r>
            <a:r>
              <a:rPr lang="en-US" i="1" baseline="-25000" smtClean="0">
                <a:solidFill>
                  <a:schemeClr val="bg1"/>
                </a:solidFill>
              </a:rPr>
              <a:t>st</a:t>
            </a:r>
            <a:r>
              <a:rPr lang="en-US" smtClean="0">
                <a:solidFill>
                  <a:schemeClr val="bg1"/>
                </a:solidFill>
              </a:rPr>
              <a:t>=</a:t>
            </a:r>
            <a:r>
              <a:rPr lang="en-US" i="1" smtClean="0">
                <a:solidFill>
                  <a:schemeClr val="bg1"/>
                </a:solidFill>
              </a:rPr>
              <a:t>P</a:t>
            </a:r>
            <a:r>
              <a:rPr lang="en-US" i="1" baseline="-25000" smtClean="0">
                <a:solidFill>
                  <a:schemeClr val="bg1"/>
                </a:solidFill>
              </a:rPr>
              <a:t>s</a:t>
            </a:r>
            <a:r>
              <a:rPr lang="en-US" smtClean="0">
                <a:solidFill>
                  <a:schemeClr val="bg1"/>
                </a:solidFill>
              </a:rPr>
              <a:t>/</a:t>
            </a:r>
            <a:r>
              <a:rPr lang="en-US" i="1" smtClean="0">
                <a:solidFill>
                  <a:schemeClr val="bg1"/>
                </a:solidFill>
              </a:rPr>
              <a:t>F</a:t>
            </a:r>
            <a:r>
              <a:rPr lang="en-US" i="1" baseline="-25000" smtClean="0">
                <a:solidFill>
                  <a:schemeClr val="bg1"/>
                </a:solidFill>
              </a:rPr>
              <a:t>yst</a:t>
            </a:r>
          </a:p>
          <a:p>
            <a:r>
              <a:rPr lang="en-US" smtClean="0">
                <a:solidFill>
                  <a:schemeClr val="bg1"/>
                </a:solidFill>
              </a:rPr>
              <a:t>an effective web area of 18</a:t>
            </a:r>
            <a:r>
              <a:rPr lang="en-US" i="1" smtClean="0">
                <a:solidFill>
                  <a:schemeClr val="bg1"/>
                </a:solidFill>
              </a:rPr>
              <a:t>t</a:t>
            </a:r>
            <a:r>
              <a:rPr lang="en-US" i="1" baseline="-25000" smtClean="0">
                <a:solidFill>
                  <a:schemeClr val="bg1"/>
                </a:solidFill>
              </a:rPr>
              <a:t>w</a:t>
            </a:r>
            <a:r>
              <a:rPr lang="en-US" smtClean="0">
                <a:solidFill>
                  <a:schemeClr val="bg1"/>
                </a:solidFill>
              </a:rPr>
              <a:t>(</a:t>
            </a:r>
            <a:r>
              <a:rPr lang="en-US" i="1" smtClean="0">
                <a:solidFill>
                  <a:schemeClr val="bg1"/>
                </a:solidFill>
              </a:rPr>
              <a:t>t</a:t>
            </a:r>
            <a:r>
              <a:rPr lang="en-US" i="1" baseline="-25000" smtClean="0">
                <a:solidFill>
                  <a:schemeClr val="bg1"/>
                </a:solidFill>
              </a:rPr>
              <a:t>w</a:t>
            </a:r>
            <a:r>
              <a:rPr lang="en-US" smtClean="0">
                <a:solidFill>
                  <a:schemeClr val="bg1"/>
                </a:solidFill>
              </a:rPr>
              <a:t>) can be subtracted from </a:t>
            </a:r>
            <a:r>
              <a:rPr lang="en-US" i="1" smtClean="0">
                <a:solidFill>
                  <a:schemeClr val="bg1"/>
                </a:solidFill>
              </a:rPr>
              <a:t>A</a:t>
            </a:r>
            <a:r>
              <a:rPr lang="en-US" i="1" baseline="-25000" smtClean="0">
                <a:solidFill>
                  <a:schemeClr val="bg1"/>
                </a:solidFill>
              </a:rPr>
              <a:t>st</a:t>
            </a:r>
            <a:r>
              <a:rPr lang="en-US" smtClean="0">
                <a:solidFill>
                  <a:schemeClr val="bg1"/>
                </a:solidFill>
              </a:rPr>
              <a:t> </a:t>
            </a:r>
          </a:p>
          <a:p>
            <a:r>
              <a:rPr lang="en-US" smtClean="0">
                <a:solidFill>
                  <a:schemeClr val="bg1"/>
                </a:solidFill>
              </a:rPr>
              <a:t>Any stiffener arrangement which meets all of the requirements is acceptable – often a minimum size based on available plate thickness is acceptable.</a:t>
            </a:r>
            <a:endParaRPr lang="en-US" smtClean="0"/>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189F8A1-ACA9-4641-933C-2FF8AB98C9AE}" type="slidenum">
              <a:rPr lang="en-US" sz="1000">
                <a:solidFill>
                  <a:prstClr val="black"/>
                </a:solidFill>
              </a:rPr>
              <a:pPr/>
              <a:t>76</a:t>
            </a:fld>
            <a:endParaRPr lang="en-US" sz="1000">
              <a:solidFill>
                <a:prstClr val="black"/>
              </a:solidFill>
            </a:endParaRPr>
          </a:p>
        </p:txBody>
      </p:sp>
    </p:spTree>
    <p:extLst>
      <p:ext uri="{BB962C8B-B14F-4D97-AF65-F5344CB8AC3E}">
        <p14:creationId xmlns:p14="http://schemas.microsoft.com/office/powerpoint/2010/main" val="1732012200"/>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solidFill>
                  <a:schemeClr val="bg1"/>
                </a:solidFill>
              </a:rPr>
              <a:t>Force in the stiffener= </a:t>
            </a:r>
            <a:r>
              <a:rPr lang="en-US" i="1" smtClean="0">
                <a:solidFill>
                  <a:schemeClr val="bg1"/>
                </a:solidFill>
              </a:rPr>
              <a:t>P</a:t>
            </a:r>
            <a:r>
              <a:rPr lang="en-US" i="1" baseline="-25000" smtClean="0">
                <a:solidFill>
                  <a:schemeClr val="bg1"/>
                </a:solidFill>
              </a:rPr>
              <a:t>s</a:t>
            </a:r>
            <a:r>
              <a:rPr lang="en-US" smtClean="0">
                <a:solidFill>
                  <a:schemeClr val="bg1"/>
                </a:solidFill>
              </a:rPr>
              <a:t>= (</a:t>
            </a:r>
            <a:r>
              <a:rPr lang="en-US" smtClean="0">
                <a:solidFill>
                  <a:schemeClr val="bg1"/>
                </a:solidFill>
                <a:sym typeface="Symbol" pitchFamily="18" charset="2"/>
              </a:rPr>
              <a:t></a:t>
            </a:r>
            <a:r>
              <a:rPr lang="en-US" baseline="-25000" smtClean="0">
                <a:solidFill>
                  <a:schemeClr val="bg1"/>
                </a:solidFill>
                <a:sym typeface="Symbol" pitchFamily="18" charset="2"/>
              </a:rPr>
              <a:t>t</a:t>
            </a:r>
            <a:r>
              <a:rPr lang="en-US" i="1" smtClean="0">
                <a:solidFill>
                  <a:schemeClr val="bg1"/>
                </a:solidFill>
                <a:sym typeface="Symbol" pitchFamily="18" charset="2"/>
              </a:rPr>
              <a:t>t</a:t>
            </a:r>
            <a:r>
              <a:rPr lang="en-US" i="1" baseline="-25000" smtClean="0">
                <a:solidFill>
                  <a:schemeClr val="bg1"/>
                </a:solidFill>
                <a:sym typeface="Symbol" pitchFamily="18" charset="2"/>
              </a:rPr>
              <a:t>w</a:t>
            </a:r>
            <a:r>
              <a:rPr lang="en-US" i="1" smtClean="0">
                <a:solidFill>
                  <a:schemeClr val="bg1"/>
                </a:solidFill>
                <a:sym typeface="Symbol" pitchFamily="18" charset="2"/>
              </a:rPr>
              <a:t>a</a:t>
            </a:r>
            <a:r>
              <a:rPr lang="en-US" smtClean="0">
                <a:solidFill>
                  <a:schemeClr val="bg1"/>
                </a:solidFill>
                <a:sym typeface="Symbol" pitchFamily="18" charset="2"/>
              </a:rPr>
              <a:t>(sin))(sin)= (</a:t>
            </a:r>
            <a:r>
              <a:rPr lang="en-US" baseline="-25000" smtClean="0">
                <a:solidFill>
                  <a:schemeClr val="bg1"/>
                </a:solidFill>
                <a:sym typeface="Symbol" pitchFamily="18" charset="2"/>
              </a:rPr>
              <a:t>t</a:t>
            </a:r>
            <a:r>
              <a:rPr lang="en-US" i="1" smtClean="0">
                <a:solidFill>
                  <a:schemeClr val="bg1"/>
                </a:solidFill>
                <a:sym typeface="Symbol" pitchFamily="18" charset="2"/>
              </a:rPr>
              <a:t>t</a:t>
            </a:r>
            <a:r>
              <a:rPr lang="en-US" i="1" baseline="-25000" smtClean="0">
                <a:solidFill>
                  <a:schemeClr val="bg1"/>
                </a:solidFill>
                <a:sym typeface="Symbol" pitchFamily="18" charset="2"/>
              </a:rPr>
              <a:t>w</a:t>
            </a:r>
            <a:r>
              <a:rPr lang="en-US" i="1" smtClean="0">
                <a:solidFill>
                  <a:schemeClr val="bg1"/>
                </a:solidFill>
                <a:sym typeface="Symbol" pitchFamily="18" charset="2"/>
              </a:rPr>
              <a:t>a</a:t>
            </a:r>
            <a:r>
              <a:rPr lang="en-US" smtClean="0">
                <a:solidFill>
                  <a:schemeClr val="bg1"/>
                </a:solidFill>
                <a:sym typeface="Symbol" pitchFamily="18" charset="2"/>
              </a:rPr>
              <a:t>/2(1-cos2))</a:t>
            </a:r>
            <a:r>
              <a:rPr lang="en-US" smtClean="0">
                <a:solidFill>
                  <a:schemeClr val="bg1"/>
                </a:solidFill>
              </a:rPr>
              <a:t>= (</a:t>
            </a:r>
            <a:r>
              <a:rPr lang="en-US" smtClean="0">
                <a:solidFill>
                  <a:schemeClr val="bg1"/>
                </a:solidFill>
                <a:sym typeface="Symbol" pitchFamily="18" charset="2"/>
              </a:rPr>
              <a:t></a:t>
            </a:r>
            <a:r>
              <a:rPr lang="en-US" baseline="-25000" smtClean="0">
                <a:solidFill>
                  <a:schemeClr val="bg1"/>
                </a:solidFill>
                <a:sym typeface="Symbol" pitchFamily="18" charset="2"/>
              </a:rPr>
              <a:t>t</a:t>
            </a:r>
            <a:r>
              <a:rPr lang="en-US" i="1" smtClean="0">
                <a:solidFill>
                  <a:schemeClr val="bg1"/>
                </a:solidFill>
                <a:sym typeface="Symbol" pitchFamily="18" charset="2"/>
              </a:rPr>
              <a:t>t</a:t>
            </a:r>
            <a:r>
              <a:rPr lang="en-US" i="1" baseline="-25000" smtClean="0">
                <a:solidFill>
                  <a:schemeClr val="bg1"/>
                </a:solidFill>
                <a:sym typeface="Symbol" pitchFamily="18" charset="2"/>
              </a:rPr>
              <a:t>w</a:t>
            </a:r>
            <a:r>
              <a:rPr lang="en-US" i="1" smtClean="0">
                <a:solidFill>
                  <a:schemeClr val="bg1"/>
                </a:solidFill>
                <a:sym typeface="Symbol" pitchFamily="18" charset="2"/>
              </a:rPr>
              <a:t>a</a:t>
            </a:r>
            <a:r>
              <a:rPr lang="en-US" smtClean="0">
                <a:solidFill>
                  <a:schemeClr val="bg1"/>
                </a:solidFill>
                <a:sym typeface="Symbol" pitchFamily="18" charset="2"/>
              </a:rPr>
              <a:t>/2)</a:t>
            </a:r>
          </a:p>
          <a:p>
            <a:r>
              <a:rPr lang="en-US" smtClean="0">
                <a:solidFill>
                  <a:schemeClr val="bg1"/>
                </a:solidFill>
              </a:rPr>
              <a:t>this is then simplified by assuming </a:t>
            </a:r>
            <a:r>
              <a:rPr lang="en-US" i="1" smtClean="0">
                <a:solidFill>
                  <a:schemeClr val="bg1"/>
                </a:solidFill>
              </a:rPr>
              <a:t>a/h</a:t>
            </a:r>
            <a:r>
              <a:rPr lang="en-US" smtClean="0">
                <a:solidFill>
                  <a:schemeClr val="bg1"/>
                </a:solidFill>
              </a:rPr>
              <a:t>=1</a:t>
            </a:r>
          </a:p>
          <a:p>
            <a:r>
              <a:rPr lang="en-US" smtClean="0">
                <a:solidFill>
                  <a:schemeClr val="bg1"/>
                </a:solidFill>
              </a:rPr>
              <a:t>=.5</a:t>
            </a:r>
            <a:r>
              <a:rPr lang="en-US" i="1" smtClean="0">
                <a:solidFill>
                  <a:schemeClr val="bg1"/>
                </a:solidFill>
              </a:rPr>
              <a:t>F</a:t>
            </a:r>
            <a:r>
              <a:rPr lang="en-US" i="1" baseline="-25000" smtClean="0">
                <a:solidFill>
                  <a:schemeClr val="bg1"/>
                </a:solidFill>
              </a:rPr>
              <a:t>yw</a:t>
            </a:r>
            <a:r>
              <a:rPr lang="en-US" smtClean="0">
                <a:solidFill>
                  <a:schemeClr val="bg1"/>
                </a:solidFill>
              </a:rPr>
              <a:t>(1-</a:t>
            </a:r>
            <a:r>
              <a:rPr lang="en-US" i="1" smtClean="0">
                <a:solidFill>
                  <a:schemeClr val="bg1"/>
                </a:solidFill>
              </a:rPr>
              <a:t>C</a:t>
            </a:r>
            <a:r>
              <a:rPr lang="en-US" i="1" baseline="-25000" smtClean="0">
                <a:solidFill>
                  <a:schemeClr val="bg1"/>
                </a:solidFill>
              </a:rPr>
              <a:t>v</a:t>
            </a:r>
            <a:r>
              <a:rPr lang="en-US" smtClean="0">
                <a:solidFill>
                  <a:schemeClr val="bg1"/>
                </a:solidFill>
              </a:rPr>
              <a:t>)</a:t>
            </a:r>
            <a:r>
              <a:rPr lang="en-US" i="1" smtClean="0">
                <a:solidFill>
                  <a:schemeClr val="bg1"/>
                </a:solidFill>
              </a:rPr>
              <a:t>at</a:t>
            </a:r>
            <a:r>
              <a:rPr lang="en-US" i="1" baseline="-25000" smtClean="0">
                <a:solidFill>
                  <a:schemeClr val="bg1"/>
                </a:solidFill>
              </a:rPr>
              <a:t>w</a:t>
            </a:r>
            <a:r>
              <a:rPr lang="en-US" smtClean="0">
                <a:solidFill>
                  <a:schemeClr val="bg1"/>
                </a:solidFill>
              </a:rPr>
              <a:t>(1-1/)= .15</a:t>
            </a:r>
            <a:r>
              <a:rPr lang="en-US" i="1" smtClean="0">
                <a:solidFill>
                  <a:schemeClr val="bg1"/>
                </a:solidFill>
              </a:rPr>
              <a:t>F</a:t>
            </a:r>
            <a:r>
              <a:rPr lang="en-US" i="1" baseline="-25000" smtClean="0">
                <a:solidFill>
                  <a:schemeClr val="bg1"/>
                </a:solidFill>
              </a:rPr>
              <a:t>yw</a:t>
            </a:r>
            <a:r>
              <a:rPr lang="en-US" smtClean="0">
                <a:solidFill>
                  <a:schemeClr val="bg1"/>
                </a:solidFill>
              </a:rPr>
              <a:t>(1-</a:t>
            </a:r>
            <a:r>
              <a:rPr lang="en-US" i="1" smtClean="0">
                <a:solidFill>
                  <a:schemeClr val="bg1"/>
                </a:solidFill>
              </a:rPr>
              <a:t>C</a:t>
            </a:r>
            <a:r>
              <a:rPr lang="en-US" i="1" baseline="-25000" smtClean="0">
                <a:solidFill>
                  <a:schemeClr val="bg1"/>
                </a:solidFill>
              </a:rPr>
              <a:t>v</a:t>
            </a:r>
            <a:r>
              <a:rPr lang="en-US" smtClean="0">
                <a:solidFill>
                  <a:schemeClr val="bg1"/>
                </a:solidFill>
              </a:rPr>
              <a:t>)</a:t>
            </a:r>
            <a:r>
              <a:rPr lang="en-US" i="1" smtClean="0">
                <a:solidFill>
                  <a:schemeClr val="bg1"/>
                </a:solidFill>
              </a:rPr>
              <a:t>at</a:t>
            </a:r>
            <a:r>
              <a:rPr lang="en-US" i="1" baseline="-25000" smtClean="0">
                <a:solidFill>
                  <a:schemeClr val="bg1"/>
                </a:solidFill>
              </a:rPr>
              <a:t>w</a:t>
            </a:r>
            <a:endParaRPr lang="en-US" i="1" smtClean="0">
              <a:solidFill>
                <a:schemeClr val="bg1"/>
              </a:solidFill>
            </a:endParaRPr>
          </a:p>
          <a:p>
            <a:r>
              <a:rPr lang="en-US" smtClean="0">
                <a:solidFill>
                  <a:schemeClr val="bg1"/>
                </a:solidFill>
              </a:rPr>
              <a:t>Then </a:t>
            </a:r>
            <a:r>
              <a:rPr lang="en-US" i="1" smtClean="0">
                <a:solidFill>
                  <a:schemeClr val="bg1"/>
                </a:solidFill>
              </a:rPr>
              <a:t>A</a:t>
            </a:r>
            <a:r>
              <a:rPr lang="en-US" i="1" baseline="-25000" smtClean="0">
                <a:solidFill>
                  <a:schemeClr val="bg1"/>
                </a:solidFill>
              </a:rPr>
              <a:t>st</a:t>
            </a:r>
            <a:r>
              <a:rPr lang="en-US" smtClean="0">
                <a:solidFill>
                  <a:schemeClr val="bg1"/>
                </a:solidFill>
              </a:rPr>
              <a:t>=</a:t>
            </a:r>
            <a:r>
              <a:rPr lang="en-US" i="1" smtClean="0">
                <a:solidFill>
                  <a:schemeClr val="bg1"/>
                </a:solidFill>
              </a:rPr>
              <a:t>P</a:t>
            </a:r>
            <a:r>
              <a:rPr lang="en-US" i="1" baseline="-25000" smtClean="0">
                <a:solidFill>
                  <a:schemeClr val="bg1"/>
                </a:solidFill>
              </a:rPr>
              <a:t>s</a:t>
            </a:r>
            <a:r>
              <a:rPr lang="en-US" smtClean="0">
                <a:solidFill>
                  <a:schemeClr val="bg1"/>
                </a:solidFill>
              </a:rPr>
              <a:t>/</a:t>
            </a:r>
            <a:r>
              <a:rPr lang="en-US" i="1" smtClean="0">
                <a:solidFill>
                  <a:schemeClr val="bg1"/>
                </a:solidFill>
              </a:rPr>
              <a:t>F</a:t>
            </a:r>
            <a:r>
              <a:rPr lang="en-US" i="1" baseline="-25000" smtClean="0">
                <a:solidFill>
                  <a:schemeClr val="bg1"/>
                </a:solidFill>
              </a:rPr>
              <a:t>yst</a:t>
            </a:r>
          </a:p>
          <a:p>
            <a:r>
              <a:rPr lang="en-US" smtClean="0">
                <a:solidFill>
                  <a:schemeClr val="bg1"/>
                </a:solidFill>
              </a:rPr>
              <a:t>an effective web area of 18</a:t>
            </a:r>
            <a:r>
              <a:rPr lang="en-US" i="1" smtClean="0">
                <a:solidFill>
                  <a:schemeClr val="bg1"/>
                </a:solidFill>
              </a:rPr>
              <a:t>t</a:t>
            </a:r>
            <a:r>
              <a:rPr lang="en-US" i="1" baseline="-25000" smtClean="0">
                <a:solidFill>
                  <a:schemeClr val="bg1"/>
                </a:solidFill>
              </a:rPr>
              <a:t>w</a:t>
            </a:r>
            <a:r>
              <a:rPr lang="en-US" smtClean="0">
                <a:solidFill>
                  <a:schemeClr val="bg1"/>
                </a:solidFill>
              </a:rPr>
              <a:t>(</a:t>
            </a:r>
            <a:r>
              <a:rPr lang="en-US" i="1" smtClean="0">
                <a:solidFill>
                  <a:schemeClr val="bg1"/>
                </a:solidFill>
              </a:rPr>
              <a:t>t</a:t>
            </a:r>
            <a:r>
              <a:rPr lang="en-US" i="1" baseline="-25000" smtClean="0">
                <a:solidFill>
                  <a:schemeClr val="bg1"/>
                </a:solidFill>
              </a:rPr>
              <a:t>w</a:t>
            </a:r>
            <a:r>
              <a:rPr lang="en-US" smtClean="0">
                <a:solidFill>
                  <a:schemeClr val="bg1"/>
                </a:solidFill>
              </a:rPr>
              <a:t>) can be subtracted from </a:t>
            </a:r>
            <a:r>
              <a:rPr lang="en-US" i="1" smtClean="0">
                <a:solidFill>
                  <a:schemeClr val="bg1"/>
                </a:solidFill>
              </a:rPr>
              <a:t>A</a:t>
            </a:r>
            <a:r>
              <a:rPr lang="en-US" i="1" baseline="-25000" smtClean="0">
                <a:solidFill>
                  <a:schemeClr val="bg1"/>
                </a:solidFill>
              </a:rPr>
              <a:t>st</a:t>
            </a:r>
            <a:r>
              <a:rPr lang="en-US" smtClean="0">
                <a:solidFill>
                  <a:schemeClr val="bg1"/>
                </a:solidFill>
              </a:rPr>
              <a:t> </a:t>
            </a:r>
          </a:p>
          <a:p>
            <a:r>
              <a:rPr lang="en-US" smtClean="0">
                <a:solidFill>
                  <a:schemeClr val="bg1"/>
                </a:solidFill>
              </a:rPr>
              <a:t>Any stiffener arrangement which meets all of the requirements is acceptable – often a minimum size based on available plate thickness is acceptable.</a:t>
            </a:r>
            <a:endParaRPr lang="en-US" smtClean="0"/>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CB212AF-F229-473D-8A97-16E3FC233B6F}" type="slidenum">
              <a:rPr lang="en-US" sz="1000">
                <a:solidFill>
                  <a:prstClr val="black"/>
                </a:solidFill>
              </a:rPr>
              <a:pPr/>
              <a:t>77</a:t>
            </a:fld>
            <a:endParaRPr lang="en-US" sz="1000">
              <a:solidFill>
                <a:prstClr val="black"/>
              </a:solidFill>
            </a:endParaRPr>
          </a:p>
        </p:txBody>
      </p:sp>
    </p:spTree>
    <p:extLst>
      <p:ext uri="{BB962C8B-B14F-4D97-AF65-F5344CB8AC3E}">
        <p14:creationId xmlns:p14="http://schemas.microsoft.com/office/powerpoint/2010/main" val="322284007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a:ln/>
        </p:spPr>
      </p:sp>
      <p:sp>
        <p:nvSpPr>
          <p:cNvPr id="1177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674B4A16-7253-47C4-9015-AFEDB7288A3C}" type="slidenum">
              <a:rPr lang="en-US">
                <a:solidFill>
                  <a:prstClr val="black"/>
                </a:solidFill>
              </a:rPr>
              <a:pPr>
                <a:defRPr/>
              </a:pPr>
              <a:t>78</a:t>
            </a:fld>
            <a:endParaRPr lang="en-US">
              <a:solidFill>
                <a:prstClr val="black"/>
              </a:solidFill>
            </a:endParaRPr>
          </a:p>
        </p:txBody>
      </p:sp>
    </p:spTree>
    <p:extLst>
      <p:ext uri="{BB962C8B-B14F-4D97-AF65-F5344CB8AC3E}">
        <p14:creationId xmlns:p14="http://schemas.microsoft.com/office/powerpoint/2010/main" val="222625607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48A7F85A-94CE-4D44-97FD-CD6D54BC943D}" type="slidenum">
              <a:rPr lang="en-US">
                <a:solidFill>
                  <a:prstClr val="black"/>
                </a:solidFill>
              </a:rPr>
              <a:pPr>
                <a:defRPr/>
              </a:pPr>
              <a:t>79</a:t>
            </a:fld>
            <a:endParaRPr lang="en-US">
              <a:solidFill>
                <a:prstClr val="black"/>
              </a:solidFill>
            </a:endParaRPr>
          </a:p>
        </p:txBody>
      </p:sp>
    </p:spTree>
    <p:extLst>
      <p:ext uri="{BB962C8B-B14F-4D97-AF65-F5344CB8AC3E}">
        <p14:creationId xmlns:p14="http://schemas.microsoft.com/office/powerpoint/2010/main" val="8951628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Note that deflections are “serviceability” concern, so No Load factors should be used in calculations.</a:t>
            </a:r>
          </a:p>
          <a:p>
            <a:r>
              <a:rPr lang="en-US" smtClean="0"/>
              <a:t>Camber= curvature applied to a beam during fabrication to allow it to be relatively straight (no deflection) when dead loads are applied (self weight, floor slab) – this allows for a flat floor of consistent depth in a completed structure. Note that this is not an exact process, so camber calculations to the nearest ½ inch are usually sufficient.</a:t>
            </a:r>
          </a:p>
        </p:txBody>
      </p:sp>
      <p:sp>
        <p:nvSpPr>
          <p:cNvPr id="48132" name="Slide Number Placeholder 3"/>
          <p:cNvSpPr>
            <a:spLocks noGrp="1"/>
          </p:cNvSpPr>
          <p:nvPr>
            <p:ph type="sldNum" sz="quarter" idx="5"/>
          </p:nvPr>
        </p:nvSpPr>
        <p:spPr/>
        <p:txBody>
          <a:bodyPr/>
          <a:lstStyle/>
          <a:p>
            <a:pPr>
              <a:defRPr/>
            </a:pPr>
            <a:fld id="{C5C2BBFC-8BDE-4D5D-8A18-890FF669BFF5}" type="slidenum">
              <a:rPr lang="en-US" smtClean="0"/>
              <a:pPr>
                <a:defRPr/>
              </a:pPr>
              <a:t>80</a:t>
            </a:fld>
            <a:endParaRPr lang="en-US" smtClean="0"/>
          </a:p>
        </p:txBody>
      </p:sp>
    </p:spTree>
    <p:extLst>
      <p:ext uri="{BB962C8B-B14F-4D97-AF65-F5344CB8AC3E}">
        <p14:creationId xmlns:p14="http://schemas.microsoft.com/office/powerpoint/2010/main" val="222038811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a:ln/>
        </p:spPr>
      </p:sp>
      <p:sp>
        <p:nvSpPr>
          <p:cNvPr id="1187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7892" name="Slide Number Placeholder 3"/>
          <p:cNvSpPr>
            <a:spLocks noGrp="1"/>
          </p:cNvSpPr>
          <p:nvPr>
            <p:ph type="sldNum" sz="quarter" idx="5"/>
          </p:nvPr>
        </p:nvSpPr>
        <p:spPr/>
        <p:txBody>
          <a:bodyPr/>
          <a:lstStyle/>
          <a:p>
            <a:pPr>
              <a:defRPr/>
            </a:pPr>
            <a:fld id="{0DA9892B-FDB0-49C0-8B04-07F0B151BB4F}" type="slidenum">
              <a:rPr lang="en-US">
                <a:solidFill>
                  <a:prstClr val="black"/>
                </a:solidFill>
              </a:rPr>
              <a:pPr>
                <a:defRPr/>
              </a:pPr>
              <a:t>81</a:t>
            </a:fld>
            <a:endParaRPr lang="en-US">
              <a:solidFill>
                <a:prstClr val="black"/>
              </a:solidFill>
            </a:endParaRPr>
          </a:p>
        </p:txBody>
      </p:sp>
    </p:spTree>
    <p:extLst>
      <p:ext uri="{BB962C8B-B14F-4D97-AF65-F5344CB8AC3E}">
        <p14:creationId xmlns:p14="http://schemas.microsoft.com/office/powerpoint/2010/main" val="419494060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a:ln/>
        </p:spPr>
      </p:sp>
      <p:sp>
        <p:nvSpPr>
          <p:cNvPr id="1198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Note that deflections are “serviceability” concern, so No Load factors should be used in calculations.</a:t>
            </a:r>
          </a:p>
        </p:txBody>
      </p:sp>
      <p:sp>
        <p:nvSpPr>
          <p:cNvPr id="37892" name="Slide Number Placeholder 3"/>
          <p:cNvSpPr>
            <a:spLocks noGrp="1"/>
          </p:cNvSpPr>
          <p:nvPr>
            <p:ph type="sldNum" sz="quarter" idx="5"/>
          </p:nvPr>
        </p:nvSpPr>
        <p:spPr/>
        <p:txBody>
          <a:bodyPr/>
          <a:lstStyle/>
          <a:p>
            <a:pPr>
              <a:defRPr/>
            </a:pPr>
            <a:fld id="{B92D4DC2-AA21-400C-BEA3-38CC1572CC8E}" type="slidenum">
              <a:rPr lang="en-US">
                <a:solidFill>
                  <a:prstClr val="black"/>
                </a:solidFill>
              </a:rPr>
              <a:pPr>
                <a:defRPr/>
              </a:pPr>
              <a:t>82</a:t>
            </a:fld>
            <a:endParaRPr lang="en-US">
              <a:solidFill>
                <a:prstClr val="black"/>
              </a:solidFill>
            </a:endParaRPr>
          </a:p>
        </p:txBody>
      </p:sp>
    </p:spTree>
    <p:extLst>
      <p:ext uri="{BB962C8B-B14F-4D97-AF65-F5344CB8AC3E}">
        <p14:creationId xmlns:p14="http://schemas.microsoft.com/office/powerpoint/2010/main" val="8525838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This allows for relationship between distance, strain, and stress through the cross section.</a:t>
            </a:r>
          </a:p>
          <a:p>
            <a:r>
              <a:rPr lang="en-US" smtClean="0"/>
              <a:t>While variations will exist near boundaries, connections, etc. this is generally valid due to the ductile nature of steel.</a:t>
            </a:r>
          </a:p>
        </p:txBody>
      </p:sp>
      <p:sp>
        <p:nvSpPr>
          <p:cNvPr id="29700"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3F28402D-9E85-4FB5-A1EF-356EAAEED55C}" type="slidenum">
              <a:rPr lang="en-US" sz="1000" i="1">
                <a:solidFill>
                  <a:prstClr val="black"/>
                </a:solidFill>
              </a:rPr>
              <a:pPr algn="r" eaLnBrk="0" hangingPunct="0">
                <a:defRPr/>
              </a:pPr>
              <a:t>9</a:t>
            </a:fld>
            <a:endParaRPr lang="en-US" sz="1000" i="1">
              <a:solidFill>
                <a:prstClr val="black"/>
              </a:solidFill>
            </a:endParaRPr>
          </a:p>
        </p:txBody>
      </p:sp>
    </p:spTree>
    <p:extLst>
      <p:ext uri="{BB962C8B-B14F-4D97-AF65-F5344CB8AC3E}">
        <p14:creationId xmlns:p14="http://schemas.microsoft.com/office/powerpoint/2010/main" val="350928252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Camber= curvature applied to a beam during fabrication to allow it to be relatively straight (no deflection) when dead loads are applied (self weight, floor slab) – this allows for a flat floor of consistent depth in a completed structure. Note that this is not an exact process, so camber calculations to the nearest ½ inch are usually sufficient.</a:t>
            </a:r>
          </a:p>
        </p:txBody>
      </p:sp>
      <p:sp>
        <p:nvSpPr>
          <p:cNvPr id="37892" name="Slide Number Placeholder 3"/>
          <p:cNvSpPr>
            <a:spLocks noGrp="1"/>
          </p:cNvSpPr>
          <p:nvPr>
            <p:ph type="sldNum" sz="quarter" idx="5"/>
          </p:nvPr>
        </p:nvSpPr>
        <p:spPr/>
        <p:txBody>
          <a:bodyPr/>
          <a:lstStyle/>
          <a:p>
            <a:pPr>
              <a:defRPr/>
            </a:pPr>
            <a:fld id="{A7F7085F-93C5-4EDA-9535-25D8C26481E9}" type="slidenum">
              <a:rPr lang="en-US">
                <a:solidFill>
                  <a:prstClr val="black"/>
                </a:solidFill>
              </a:rPr>
              <a:pPr>
                <a:defRPr/>
              </a:pPr>
              <a:t>83</a:t>
            </a:fld>
            <a:endParaRPr lang="en-US">
              <a:solidFill>
                <a:prstClr val="black"/>
              </a:solidFill>
            </a:endParaRPr>
          </a:p>
        </p:txBody>
      </p:sp>
    </p:spTree>
    <p:extLst>
      <p:ext uri="{BB962C8B-B14F-4D97-AF65-F5344CB8AC3E}">
        <p14:creationId xmlns:p14="http://schemas.microsoft.com/office/powerpoint/2010/main" val="168223583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F4D63827-21A1-4147-B9B5-25426CA51612}" type="slidenum">
              <a:rPr lang="en-US" sz="1000" i="1">
                <a:solidFill>
                  <a:prstClr val="black"/>
                </a:solidFill>
              </a:rPr>
              <a:pPr algn="r" eaLnBrk="0" hangingPunct="0">
                <a:defRPr/>
              </a:pPr>
              <a:t>84</a:t>
            </a:fld>
            <a:endParaRPr lang="en-US" sz="1000" i="1">
              <a:solidFill>
                <a:prstClr val="black"/>
              </a:solidFill>
            </a:endParaRPr>
          </a:p>
        </p:txBody>
      </p:sp>
    </p:spTree>
    <p:extLst>
      <p:ext uri="{BB962C8B-B14F-4D97-AF65-F5344CB8AC3E}">
        <p14:creationId xmlns:p14="http://schemas.microsoft.com/office/powerpoint/2010/main" val="53482053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ln/>
        </p:spPr>
      </p:sp>
      <p:sp>
        <p:nvSpPr>
          <p:cNvPr id="1239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4D46696E-9300-4D0D-8BFF-7A4F791FC5DE}" type="slidenum">
              <a:rPr lang="en-US" sz="1000" i="1">
                <a:solidFill>
                  <a:prstClr val="black"/>
                </a:solidFill>
              </a:rPr>
              <a:pPr algn="r" eaLnBrk="0" hangingPunct="0">
                <a:defRPr/>
              </a:pPr>
              <a:t>85</a:t>
            </a:fld>
            <a:endParaRPr lang="en-US" sz="1000" i="1">
              <a:solidFill>
                <a:prstClr val="black"/>
              </a:solidFill>
            </a:endParaRPr>
          </a:p>
        </p:txBody>
      </p:sp>
    </p:spTree>
    <p:extLst>
      <p:ext uri="{BB962C8B-B14F-4D97-AF65-F5344CB8AC3E}">
        <p14:creationId xmlns:p14="http://schemas.microsoft.com/office/powerpoint/2010/main" val="327306701"/>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D9AEF3E0-8B78-4D93-BDAE-0AEB2C37F716}" type="slidenum">
              <a:rPr lang="en-US" sz="1000" i="1">
                <a:solidFill>
                  <a:prstClr val="black"/>
                </a:solidFill>
              </a:rPr>
              <a:pPr algn="r" eaLnBrk="0" hangingPunct="0">
                <a:defRPr/>
              </a:pPr>
              <a:t>86</a:t>
            </a:fld>
            <a:endParaRPr lang="en-US" sz="1000" i="1">
              <a:solidFill>
                <a:prstClr val="black"/>
              </a:solidFill>
            </a:endParaRPr>
          </a:p>
        </p:txBody>
      </p:sp>
    </p:spTree>
    <p:extLst>
      <p:ext uri="{BB962C8B-B14F-4D97-AF65-F5344CB8AC3E}">
        <p14:creationId xmlns:p14="http://schemas.microsoft.com/office/powerpoint/2010/main" val="1968573042"/>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a:ln/>
        </p:spPr>
      </p:sp>
      <p:sp>
        <p:nvSpPr>
          <p:cNvPr id="1259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txBox="1">
            <a:spLocks noGrp="1"/>
          </p:cNvSpPr>
          <p:nvPr/>
        </p:nvSpPr>
        <p:spPr bwMode="auto">
          <a:xfrm>
            <a:off x="4144963" y="9120188"/>
            <a:ext cx="3170237" cy="481012"/>
          </a:xfrm>
          <a:prstGeom prst="rect">
            <a:avLst/>
          </a:prstGeom>
          <a:noFill/>
          <a:ln>
            <a:miter lim="800000"/>
            <a:headEnd/>
            <a:tailEnd/>
          </a:ln>
        </p:spPr>
        <p:txBody>
          <a:bodyPr lIns="19761" tIns="0" rIns="19761" bIns="0" anchor="b"/>
          <a:lstStyle/>
          <a:p>
            <a:pPr algn="r" eaLnBrk="0" hangingPunct="0">
              <a:defRPr/>
            </a:pPr>
            <a:fld id="{854CE8E9-B9D6-41F5-B24B-29976E112B72}" type="slidenum">
              <a:rPr lang="en-US" sz="1000" i="1">
                <a:solidFill>
                  <a:prstClr val="black"/>
                </a:solidFill>
              </a:rPr>
              <a:pPr algn="r" eaLnBrk="0" hangingPunct="0">
                <a:defRPr/>
              </a:pPr>
              <a:t>87</a:t>
            </a:fld>
            <a:endParaRPr lang="en-US" sz="1000" i="1">
              <a:solidFill>
                <a:prstClr val="black"/>
              </a:solidFill>
            </a:endParaRPr>
          </a:p>
        </p:txBody>
      </p:sp>
    </p:spTree>
    <p:extLst>
      <p:ext uri="{BB962C8B-B14F-4D97-AF65-F5344CB8AC3E}">
        <p14:creationId xmlns:p14="http://schemas.microsoft.com/office/powerpoint/2010/main" val="79383478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8990A1DB-8042-4668-9779-820B171CC697}" type="slidenum">
              <a:rPr lang="en-US">
                <a:solidFill>
                  <a:prstClr val="black"/>
                </a:solidFill>
              </a:rPr>
              <a:pPr>
                <a:defRPr/>
              </a:pPr>
              <a:t>88</a:t>
            </a:fld>
            <a:endParaRPr lang="en-US">
              <a:solidFill>
                <a:prstClr val="black"/>
              </a:solidFill>
            </a:endParaRPr>
          </a:p>
        </p:txBody>
      </p:sp>
    </p:spTree>
    <p:extLst>
      <p:ext uri="{BB962C8B-B14F-4D97-AF65-F5344CB8AC3E}">
        <p14:creationId xmlns:p14="http://schemas.microsoft.com/office/powerpoint/2010/main" val="42374849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For any shape we can set up equilibrium – the centroid is the elastic neutral axis (ENA). </a:t>
            </a:r>
          </a:p>
          <a:p>
            <a:r>
              <a:rPr lang="en-US" smtClean="0"/>
              <a:t>This is the neutral axis during elastic loading for all shapes, but after yielding occurs it is only the neutral axis for sections loaded about an axis of symmetry.</a:t>
            </a:r>
          </a:p>
        </p:txBody>
      </p:sp>
      <p:sp>
        <p:nvSpPr>
          <p:cNvPr id="30724" name="Slide Number Placeholder 3"/>
          <p:cNvSpPr>
            <a:spLocks noGrp="1"/>
          </p:cNvSpPr>
          <p:nvPr>
            <p:ph type="sldNum" sz="quarter" idx="5"/>
          </p:nvPr>
        </p:nvSpPr>
        <p:spPr/>
        <p:txBody>
          <a:bodyPr/>
          <a:lstStyle/>
          <a:p>
            <a:pPr>
              <a:defRPr/>
            </a:pPr>
            <a:fld id="{B0EBD83C-6642-42CD-9D35-A932CCA9E23C}" type="slidenum">
              <a:rPr lang="en-US">
                <a:solidFill>
                  <a:prstClr val="black"/>
                </a:solidFill>
              </a:rPr>
              <a:pPr>
                <a:defRPr/>
              </a:pPr>
              <a:t>10</a:t>
            </a:fld>
            <a:endParaRPr lang="en-US">
              <a:solidFill>
                <a:prstClr val="black"/>
              </a:solidFill>
            </a:endParaRPr>
          </a:p>
        </p:txBody>
      </p:sp>
    </p:spTree>
    <p:extLst>
      <p:ext uri="{BB962C8B-B14F-4D97-AF65-F5344CB8AC3E}">
        <p14:creationId xmlns:p14="http://schemas.microsoft.com/office/powerpoint/2010/main" val="408288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r>
              <a:rPr lang="en-US"/>
              <a:t>Beam Module</a:t>
            </a:r>
            <a:endParaRPr lang="en-US" dirty="0"/>
          </a:p>
        </p:txBody>
      </p:sp>
      <p:sp>
        <p:nvSpPr>
          <p:cNvPr id="5" name="Slide Number Placeholder 22"/>
          <p:cNvSpPr>
            <a:spLocks noGrp="1"/>
          </p:cNvSpPr>
          <p:nvPr>
            <p:ph type="sldNum" sz="quarter" idx="11"/>
          </p:nvPr>
        </p:nvSpPr>
        <p:spPr/>
        <p:txBody>
          <a:bodyPr/>
          <a:lstStyle>
            <a:lvl1pPr>
              <a:defRPr/>
            </a:lvl1pPr>
          </a:lstStyle>
          <a:p>
            <a:pPr>
              <a:defRPr/>
            </a:pPr>
            <a:fld id="{9EE24A22-94C1-4BC3-BE5B-9C8D7E9F462C}" type="slidenum">
              <a:rPr lang="en-US"/>
              <a:pPr>
                <a:defRPr/>
              </a:pPr>
              <a:t>‹#›</a:t>
            </a:fld>
            <a:endParaRPr lang="en-US" dirty="0"/>
          </a:p>
        </p:txBody>
      </p:sp>
    </p:spTree>
    <p:extLst>
      <p:ext uri="{BB962C8B-B14F-4D97-AF65-F5344CB8AC3E}">
        <p14:creationId xmlns:p14="http://schemas.microsoft.com/office/powerpoint/2010/main" val="3844739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en-US" dirty="0" smtClean="0"/>
              <a:t>Beam Spec 15th Ed</a:t>
            </a:r>
            <a:endParaRPr lang="en-US" dirty="0"/>
          </a:p>
        </p:txBody>
      </p:sp>
      <p:sp>
        <p:nvSpPr>
          <p:cNvPr id="3" name="Slide Number Placeholder 22"/>
          <p:cNvSpPr>
            <a:spLocks noGrp="1"/>
          </p:cNvSpPr>
          <p:nvPr>
            <p:ph type="sldNum" sz="quarter" idx="11"/>
          </p:nvPr>
        </p:nvSpPr>
        <p:spPr/>
        <p:txBody>
          <a:bodyPr/>
          <a:lstStyle>
            <a:lvl1pPr>
              <a:defRPr/>
            </a:lvl1pPr>
          </a:lstStyle>
          <a:p>
            <a:pPr>
              <a:defRPr/>
            </a:pPr>
            <a:fld id="{EF5A114F-AB1F-4263-9D2B-977583D38A7D}" type="slidenum">
              <a:rPr lang="en-US">
                <a:solidFill>
                  <a:prstClr val="white">
                    <a:shade val="50000"/>
                  </a:prstClr>
                </a:solidFill>
              </a:rPr>
              <a:pPr>
                <a:defRPr/>
              </a:pPr>
              <a:t>‹#›</a:t>
            </a:fld>
            <a:endParaRPr lang="en-US" dirty="0">
              <a:solidFill>
                <a:prstClr val="white">
                  <a:shade val="50000"/>
                </a:prstClr>
              </a:solidFill>
            </a:endParaRPr>
          </a:p>
        </p:txBody>
      </p:sp>
    </p:spTree>
    <p:extLst>
      <p:ext uri="{BB962C8B-B14F-4D97-AF65-F5344CB8AC3E}">
        <p14:creationId xmlns:p14="http://schemas.microsoft.com/office/powerpoint/2010/main" val="2725908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r>
              <a:rPr lang="en-US" dirty="0" smtClean="0">
                <a:solidFill>
                  <a:prstClr val="white">
                    <a:shade val="50000"/>
                  </a:prstClr>
                </a:solidFill>
              </a:rPr>
              <a:t>Advanced Beam: Shear Spec 15th Ed</a:t>
            </a:r>
            <a:endParaRPr lang="en-US" dirty="0">
              <a:solidFill>
                <a:prstClr val="white">
                  <a:shade val="50000"/>
                </a:prstClr>
              </a:solidFill>
            </a:endParaRPr>
          </a:p>
        </p:txBody>
      </p:sp>
      <p:sp>
        <p:nvSpPr>
          <p:cNvPr id="5" name="Slide Number Placeholder 22"/>
          <p:cNvSpPr>
            <a:spLocks noGrp="1"/>
          </p:cNvSpPr>
          <p:nvPr>
            <p:ph type="sldNum" sz="quarter" idx="11"/>
          </p:nvPr>
        </p:nvSpPr>
        <p:spPr/>
        <p:txBody>
          <a:bodyPr/>
          <a:lstStyle>
            <a:lvl1pPr>
              <a:defRPr/>
            </a:lvl1pPr>
          </a:lstStyle>
          <a:p>
            <a:pPr>
              <a:defRPr/>
            </a:pPr>
            <a:fld id="{75DF0C52-4B18-400F-AFBE-196EF0A827B3}" type="slidenum">
              <a:rPr lang="en-US">
                <a:solidFill>
                  <a:prstClr val="white">
                    <a:shade val="50000"/>
                  </a:prstClr>
                </a:solidFill>
              </a:rPr>
              <a:pPr>
                <a:defRPr/>
              </a:pPr>
              <a:t>‹#›</a:t>
            </a:fld>
            <a:endParaRPr lang="en-US" dirty="0">
              <a:solidFill>
                <a:prstClr val="white">
                  <a:shade val="50000"/>
                </a:prstClr>
              </a:solidFill>
            </a:endParaRPr>
          </a:p>
        </p:txBody>
      </p:sp>
    </p:spTree>
    <p:extLst>
      <p:ext uri="{BB962C8B-B14F-4D97-AF65-F5344CB8AC3E}">
        <p14:creationId xmlns:p14="http://schemas.microsoft.com/office/powerpoint/2010/main" val="2717833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en-US" dirty="0" smtClean="0">
                <a:solidFill>
                  <a:prstClr val="white">
                    <a:shade val="50000"/>
                  </a:prstClr>
                </a:solidFill>
              </a:rPr>
              <a:t>Advanced Beam: Shear Spec 15th Ed</a:t>
            </a:r>
            <a:endParaRPr lang="en-US" dirty="0">
              <a:solidFill>
                <a:prstClr val="white">
                  <a:shade val="50000"/>
                </a:prstClr>
              </a:solidFill>
            </a:endParaRPr>
          </a:p>
        </p:txBody>
      </p:sp>
      <p:sp>
        <p:nvSpPr>
          <p:cNvPr id="3" name="Slide Number Placeholder 22"/>
          <p:cNvSpPr>
            <a:spLocks noGrp="1"/>
          </p:cNvSpPr>
          <p:nvPr>
            <p:ph type="sldNum" sz="quarter" idx="11"/>
          </p:nvPr>
        </p:nvSpPr>
        <p:spPr/>
        <p:txBody>
          <a:bodyPr/>
          <a:lstStyle>
            <a:lvl1pPr>
              <a:defRPr/>
            </a:lvl1pPr>
          </a:lstStyle>
          <a:p>
            <a:pPr>
              <a:defRPr/>
            </a:pPr>
            <a:fld id="{2BCC9A5A-A6E3-47F4-8F40-DAFF2B44B397}" type="slidenum">
              <a:rPr lang="en-US">
                <a:solidFill>
                  <a:prstClr val="white">
                    <a:shade val="50000"/>
                  </a:prstClr>
                </a:solidFill>
              </a:rPr>
              <a:pPr>
                <a:defRPr/>
              </a:pPr>
              <a:t>‹#›</a:t>
            </a:fld>
            <a:endParaRPr lang="en-US" dirty="0">
              <a:solidFill>
                <a:prstClr val="white">
                  <a:shade val="50000"/>
                </a:prstClr>
              </a:solidFill>
            </a:endParaRPr>
          </a:p>
        </p:txBody>
      </p:sp>
    </p:spTree>
    <p:extLst>
      <p:ext uri="{BB962C8B-B14F-4D97-AF65-F5344CB8AC3E}">
        <p14:creationId xmlns:p14="http://schemas.microsoft.com/office/powerpoint/2010/main" val="3368291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en-US"/>
              <a:t>Beam Module</a:t>
            </a:r>
            <a:endParaRPr lang="en-US" dirty="0"/>
          </a:p>
        </p:txBody>
      </p:sp>
      <p:sp>
        <p:nvSpPr>
          <p:cNvPr id="3" name="Slide Number Placeholder 22"/>
          <p:cNvSpPr>
            <a:spLocks noGrp="1"/>
          </p:cNvSpPr>
          <p:nvPr>
            <p:ph type="sldNum" sz="quarter" idx="11"/>
          </p:nvPr>
        </p:nvSpPr>
        <p:spPr/>
        <p:txBody>
          <a:bodyPr/>
          <a:lstStyle>
            <a:lvl1pPr>
              <a:defRPr/>
            </a:lvl1pPr>
          </a:lstStyle>
          <a:p>
            <a:pPr>
              <a:defRPr/>
            </a:pPr>
            <a:fld id="{926D7BB0-895D-4A39-887A-141BA58B4866}" type="slidenum">
              <a:rPr lang="en-US"/>
              <a:pPr>
                <a:defRPr/>
              </a:pPr>
              <a:t>‹#›</a:t>
            </a:fld>
            <a:endParaRPr lang="en-US" dirty="0"/>
          </a:p>
        </p:txBody>
      </p:sp>
    </p:spTree>
    <p:extLst>
      <p:ext uri="{BB962C8B-B14F-4D97-AF65-F5344CB8AC3E}">
        <p14:creationId xmlns:p14="http://schemas.microsoft.com/office/powerpoint/2010/main" val="1512186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5" name="Slide Number Placeholder 22"/>
          <p:cNvSpPr>
            <a:spLocks noGrp="1"/>
          </p:cNvSpPr>
          <p:nvPr>
            <p:ph type="sldNum" sz="quarter" idx="11"/>
          </p:nvPr>
        </p:nvSpPr>
        <p:spPr/>
        <p:txBody>
          <a:bodyPr/>
          <a:lstStyle>
            <a:lvl1pPr>
              <a:defRPr/>
            </a:lvl1pPr>
          </a:lstStyle>
          <a:p>
            <a:pPr>
              <a:defRPr/>
            </a:pPr>
            <a:fld id="{F621D0D0-6C39-420B-8386-D109989A875A}" type="slidenum">
              <a:rPr lang="en-US">
                <a:solidFill>
                  <a:prstClr val="white">
                    <a:shade val="50000"/>
                  </a:prstClr>
                </a:solidFill>
              </a:rPr>
              <a:pPr>
                <a:defRPr/>
              </a:pPr>
              <a:t>‹#›</a:t>
            </a:fld>
            <a:endParaRPr lang="en-US" dirty="0">
              <a:solidFill>
                <a:prstClr val="white">
                  <a:shade val="50000"/>
                </a:prstClr>
              </a:solidFill>
            </a:endParaRPr>
          </a:p>
        </p:txBody>
      </p:sp>
    </p:spTree>
    <p:extLst>
      <p:ext uri="{BB962C8B-B14F-4D97-AF65-F5344CB8AC3E}">
        <p14:creationId xmlns:p14="http://schemas.microsoft.com/office/powerpoint/2010/main" val="3413802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651FE165-E9AA-49FE-BF40-9621DC25799A}" type="datetimeFigureOut">
              <a:rPr lang="en-US"/>
              <a:pPr>
                <a:defRPr/>
              </a:pPr>
              <a:t>9/5/2017</a:t>
            </a:fld>
            <a:endParaRPr lang="en-US"/>
          </a:p>
        </p:txBody>
      </p:sp>
      <p:sp>
        <p:nvSpPr>
          <p:cNvPr id="3" name="Footer Placeholder 2"/>
          <p:cNvSpPr>
            <a:spLocks noGrp="1"/>
          </p:cNvSpPr>
          <p:nvPr>
            <p:ph type="ftr" sz="quarter" idx="11"/>
          </p:nvPr>
        </p:nvSpPr>
        <p:spPr/>
        <p:txBody>
          <a:bodyPr/>
          <a:lstStyle>
            <a:lvl1pPr>
              <a:defRPr/>
            </a:lvl1pPr>
          </a:lstStyle>
          <a:p>
            <a:pPr>
              <a:defRPr/>
            </a:pPr>
            <a:r>
              <a:rPr lang="en-US"/>
              <a:t>AISC : Structural Steel Design – Beam Module</a:t>
            </a:r>
            <a:endParaRPr lang="en-US" dirty="0"/>
          </a:p>
        </p:txBody>
      </p:sp>
      <p:sp>
        <p:nvSpPr>
          <p:cNvPr id="4" name="Slide Number Placeholder 22"/>
          <p:cNvSpPr>
            <a:spLocks noGrp="1"/>
          </p:cNvSpPr>
          <p:nvPr>
            <p:ph type="sldNum" sz="quarter" idx="12"/>
          </p:nvPr>
        </p:nvSpPr>
        <p:spPr/>
        <p:txBody>
          <a:bodyPr/>
          <a:lstStyle>
            <a:lvl1pPr>
              <a:defRPr/>
            </a:lvl1pPr>
          </a:lstStyle>
          <a:p>
            <a:pPr>
              <a:defRPr/>
            </a:pPr>
            <a:fld id="{A6F77FA1-A348-45F0-BDC2-60B3E7C9FE29}" type="slidenum">
              <a:rPr lang="en-US"/>
              <a:pPr>
                <a:defRPr/>
              </a:pPr>
              <a:t>‹#›</a:t>
            </a:fld>
            <a:endParaRPr lang="en-US" dirty="0"/>
          </a:p>
        </p:txBody>
      </p:sp>
    </p:spTree>
    <p:extLst>
      <p:ext uri="{BB962C8B-B14F-4D97-AF65-F5344CB8AC3E}">
        <p14:creationId xmlns:p14="http://schemas.microsoft.com/office/powerpoint/2010/main" val="1063758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r>
              <a:rPr lang="en-US" dirty="0" smtClean="0"/>
              <a:t>Beam – AISC Manual 15th Ed</a:t>
            </a:r>
            <a:endParaRPr lang="en-US" dirty="0"/>
          </a:p>
        </p:txBody>
      </p:sp>
      <p:sp>
        <p:nvSpPr>
          <p:cNvPr id="5" name="Slide Number Placeholder 22"/>
          <p:cNvSpPr>
            <a:spLocks noGrp="1"/>
          </p:cNvSpPr>
          <p:nvPr>
            <p:ph type="sldNum" sz="quarter" idx="11"/>
          </p:nvPr>
        </p:nvSpPr>
        <p:spPr/>
        <p:txBody>
          <a:bodyPr/>
          <a:lstStyle>
            <a:lvl1pPr>
              <a:defRPr/>
            </a:lvl1pPr>
          </a:lstStyle>
          <a:p>
            <a:pPr>
              <a:defRPr/>
            </a:pPr>
            <a:fld id="{4C154D27-3BEB-4359-86DB-EAFA849B73A2}" type="slidenum">
              <a:rPr lang="en-US">
                <a:solidFill>
                  <a:prstClr val="white">
                    <a:shade val="50000"/>
                  </a:prstClr>
                </a:solidFill>
              </a:rPr>
              <a:pPr>
                <a:defRPr/>
              </a:pPr>
              <a:t>‹#›</a:t>
            </a:fld>
            <a:endParaRPr lang="en-US" dirty="0">
              <a:solidFill>
                <a:prstClr val="white">
                  <a:shade val="50000"/>
                </a:prstClr>
              </a:solidFill>
            </a:endParaRPr>
          </a:p>
        </p:txBody>
      </p:sp>
    </p:spTree>
    <p:extLst>
      <p:ext uri="{BB962C8B-B14F-4D97-AF65-F5344CB8AC3E}">
        <p14:creationId xmlns:p14="http://schemas.microsoft.com/office/powerpoint/2010/main" val="1063300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en-US" dirty="0" smtClean="0"/>
              <a:t>Beam Spec 15th Ed</a:t>
            </a:r>
            <a:endParaRPr lang="en-US" dirty="0"/>
          </a:p>
        </p:txBody>
      </p:sp>
      <p:sp>
        <p:nvSpPr>
          <p:cNvPr id="3" name="Slide Number Placeholder 22"/>
          <p:cNvSpPr>
            <a:spLocks noGrp="1"/>
          </p:cNvSpPr>
          <p:nvPr>
            <p:ph type="sldNum" sz="quarter" idx="11"/>
          </p:nvPr>
        </p:nvSpPr>
        <p:spPr/>
        <p:txBody>
          <a:bodyPr/>
          <a:lstStyle>
            <a:lvl1pPr>
              <a:defRPr/>
            </a:lvl1pPr>
          </a:lstStyle>
          <a:p>
            <a:pPr>
              <a:defRPr/>
            </a:pPr>
            <a:fld id="{EF5A114F-AB1F-4263-9D2B-977583D38A7D}" type="slidenum">
              <a:rPr lang="en-US">
                <a:solidFill>
                  <a:prstClr val="white">
                    <a:shade val="50000"/>
                  </a:prstClr>
                </a:solidFill>
              </a:rPr>
              <a:pPr>
                <a:defRPr/>
              </a:pPr>
              <a:t>‹#›</a:t>
            </a:fld>
            <a:endParaRPr lang="en-US" dirty="0">
              <a:solidFill>
                <a:prstClr val="white">
                  <a:shade val="50000"/>
                </a:prstClr>
              </a:solidFill>
            </a:endParaRPr>
          </a:p>
        </p:txBody>
      </p:sp>
    </p:spTree>
    <p:extLst>
      <p:ext uri="{BB962C8B-B14F-4D97-AF65-F5344CB8AC3E}">
        <p14:creationId xmlns:p14="http://schemas.microsoft.com/office/powerpoint/2010/main" val="3391321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r>
              <a:rPr lang="en-US" dirty="0" smtClean="0"/>
              <a:t>Beam – AISC Manual 15th Ed</a:t>
            </a:r>
            <a:endParaRPr lang="en-US" dirty="0"/>
          </a:p>
        </p:txBody>
      </p:sp>
      <p:sp>
        <p:nvSpPr>
          <p:cNvPr id="5" name="Slide Number Placeholder 22"/>
          <p:cNvSpPr>
            <a:spLocks noGrp="1"/>
          </p:cNvSpPr>
          <p:nvPr>
            <p:ph type="sldNum" sz="quarter" idx="11"/>
          </p:nvPr>
        </p:nvSpPr>
        <p:spPr/>
        <p:txBody>
          <a:bodyPr/>
          <a:lstStyle>
            <a:lvl1pPr>
              <a:defRPr/>
            </a:lvl1pPr>
          </a:lstStyle>
          <a:p>
            <a:pPr>
              <a:defRPr/>
            </a:pPr>
            <a:fld id="{4C154D27-3BEB-4359-86DB-EAFA849B73A2}" type="slidenum">
              <a:rPr lang="en-US">
                <a:solidFill>
                  <a:prstClr val="white">
                    <a:shade val="50000"/>
                  </a:prstClr>
                </a:solidFill>
              </a:rPr>
              <a:pPr>
                <a:defRPr/>
              </a:pPr>
              <a:t>‹#›</a:t>
            </a:fld>
            <a:endParaRPr lang="en-US" dirty="0">
              <a:solidFill>
                <a:prstClr val="white">
                  <a:shade val="50000"/>
                </a:prstClr>
              </a:solidFill>
            </a:endParaRPr>
          </a:p>
        </p:txBody>
      </p:sp>
    </p:spTree>
    <p:extLst>
      <p:ext uri="{BB962C8B-B14F-4D97-AF65-F5344CB8AC3E}">
        <p14:creationId xmlns:p14="http://schemas.microsoft.com/office/powerpoint/2010/main" val="1891717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en-US" dirty="0" smtClean="0"/>
              <a:t>Beam Spec 15th Ed</a:t>
            </a:r>
            <a:endParaRPr lang="en-US" dirty="0"/>
          </a:p>
        </p:txBody>
      </p:sp>
      <p:sp>
        <p:nvSpPr>
          <p:cNvPr id="3" name="Slide Number Placeholder 22"/>
          <p:cNvSpPr>
            <a:spLocks noGrp="1"/>
          </p:cNvSpPr>
          <p:nvPr>
            <p:ph type="sldNum" sz="quarter" idx="11"/>
          </p:nvPr>
        </p:nvSpPr>
        <p:spPr/>
        <p:txBody>
          <a:bodyPr/>
          <a:lstStyle>
            <a:lvl1pPr>
              <a:defRPr/>
            </a:lvl1pPr>
          </a:lstStyle>
          <a:p>
            <a:pPr>
              <a:defRPr/>
            </a:pPr>
            <a:fld id="{EF5A114F-AB1F-4263-9D2B-977583D38A7D}" type="slidenum">
              <a:rPr lang="en-US">
                <a:solidFill>
                  <a:prstClr val="white">
                    <a:shade val="50000"/>
                  </a:prstClr>
                </a:solidFill>
              </a:rPr>
              <a:pPr>
                <a:defRPr/>
              </a:pPr>
              <a:t>‹#›</a:t>
            </a:fld>
            <a:endParaRPr lang="en-US" dirty="0">
              <a:solidFill>
                <a:prstClr val="white">
                  <a:shade val="50000"/>
                </a:prstClr>
              </a:solidFill>
            </a:endParaRPr>
          </a:p>
        </p:txBody>
      </p:sp>
    </p:spTree>
    <p:extLst>
      <p:ext uri="{BB962C8B-B14F-4D97-AF65-F5344CB8AC3E}">
        <p14:creationId xmlns:p14="http://schemas.microsoft.com/office/powerpoint/2010/main" val="1905871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r>
              <a:rPr lang="en-US" dirty="0" smtClean="0"/>
              <a:t>Beam – AISC Manual 15th Ed</a:t>
            </a:r>
            <a:endParaRPr lang="en-US" dirty="0"/>
          </a:p>
        </p:txBody>
      </p:sp>
      <p:sp>
        <p:nvSpPr>
          <p:cNvPr id="5" name="Slide Number Placeholder 22"/>
          <p:cNvSpPr>
            <a:spLocks noGrp="1"/>
          </p:cNvSpPr>
          <p:nvPr>
            <p:ph type="sldNum" sz="quarter" idx="11"/>
          </p:nvPr>
        </p:nvSpPr>
        <p:spPr/>
        <p:txBody>
          <a:bodyPr/>
          <a:lstStyle>
            <a:lvl1pPr>
              <a:defRPr/>
            </a:lvl1pPr>
          </a:lstStyle>
          <a:p>
            <a:pPr>
              <a:defRPr/>
            </a:pPr>
            <a:fld id="{4C154D27-3BEB-4359-86DB-EAFA849B73A2}" type="slidenum">
              <a:rPr lang="en-US">
                <a:solidFill>
                  <a:prstClr val="white">
                    <a:shade val="50000"/>
                  </a:prstClr>
                </a:solidFill>
              </a:rPr>
              <a:pPr>
                <a:defRPr/>
              </a:pPr>
              <a:t>‹#›</a:t>
            </a:fld>
            <a:endParaRPr lang="en-US" dirty="0">
              <a:solidFill>
                <a:prstClr val="white">
                  <a:shade val="50000"/>
                </a:prstClr>
              </a:solidFill>
            </a:endParaRPr>
          </a:p>
        </p:txBody>
      </p:sp>
    </p:spTree>
    <p:extLst>
      <p:ext uri="{BB962C8B-B14F-4D97-AF65-F5344CB8AC3E}">
        <p14:creationId xmlns:p14="http://schemas.microsoft.com/office/powerpoint/2010/main" val="5770698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12.xml"/><Relationship Id="rId1" Type="http://schemas.openxmlformats.org/officeDocument/2006/relationships/slideLayout" Target="../slideLayouts/slideLayout1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cs typeface="+mn-cs"/>
              </a:defRPr>
            </a:lvl1pPr>
          </a:lstStyle>
          <a:p>
            <a:pPr>
              <a:defRPr/>
            </a:pPr>
            <a:r>
              <a:rPr lang="en-US"/>
              <a:t>Beam Module</a:t>
            </a:r>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cs typeface="+mn-cs"/>
              </a:defRPr>
            </a:lvl1pPr>
          </a:lstStyle>
          <a:p>
            <a:pPr>
              <a:defRPr/>
            </a:pPr>
            <a:fld id="{1971C9DC-D69C-4B8C-B4B6-36D058197038}" type="slidenum">
              <a:rPr lang="en-US"/>
              <a:pPr>
                <a:defRPr/>
              </a:pPr>
              <a:t>‹#›</a:t>
            </a:fld>
            <a:endParaRPr lang="en-US" dirty="0"/>
          </a:p>
        </p:txBody>
      </p:sp>
      <p:sp>
        <p:nvSpPr>
          <p:cNvPr id="8" name="Date Placeholder 13"/>
          <p:cNvSpPr>
            <a:spLocks noGrp="1"/>
          </p:cNvSpPr>
          <p:nvPr>
            <p:ph type="dt" sz="half" idx="2"/>
          </p:nvPr>
        </p:nvSpPr>
        <p:spPr>
          <a:xfrm>
            <a:off x="1025525" y="6416675"/>
            <a:ext cx="2133600" cy="365125"/>
          </a:xfrm>
          <a:prstGeom prst="rect">
            <a:avLst/>
          </a:prstGeom>
        </p:spPr>
        <p:txBody>
          <a:bodyPr vert="horz" anchor="b"/>
          <a:lstStyle>
            <a:lvl1pPr algn="l" eaLnBrk="1" latinLnBrk="0" hangingPunct="1">
              <a:defRPr kumimoji="0" sz="1200">
                <a:solidFill>
                  <a:schemeClr val="tx1">
                    <a:shade val="50000"/>
                  </a:schemeClr>
                </a:solidFill>
                <a:cs typeface="Arial" pitchFamily="34" charset="0"/>
              </a:defRPr>
            </a:lvl1pPr>
          </a:lstStyle>
          <a:p>
            <a:pPr>
              <a:defRPr/>
            </a:pPr>
            <a:fld id="{866A5F42-495C-402A-A214-C68E7B9E8128}" type="datetime1">
              <a:rPr lang="en-US"/>
              <a:pPr>
                <a:defRPr/>
              </a:pPr>
              <a:t>9/5/2017</a:t>
            </a:fld>
            <a:endParaRPr lang="en-US"/>
          </a:p>
        </p:txBody>
      </p:sp>
      <p:pic>
        <p:nvPicPr>
          <p:cNvPr id="1031" name="Picture 5" descr="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9050" y="5848350"/>
            <a:ext cx="100965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1" tx1="lt1" bg2="dk2" tx2="lt2" accent1="accent1" accent2="accent2" accent3="accent3" accent4="accent4" accent5="accent5" accent6="accent6" hlink="hlink" folHlink="folHlink"/>
  <p:sldLayoutIdLst>
    <p:sldLayoutId id="2147484006" r:id="rId1"/>
    <p:sldLayoutId id="2147484007" r:id="rId2"/>
  </p:sldLayoutIdLst>
  <p:hf hd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a:defRPr>
      </a:lvl2pPr>
      <a:lvl3pPr algn="ctr" rtl="0" eaLnBrk="0" fontAlgn="base" hangingPunct="0">
        <a:spcBef>
          <a:spcPct val="0"/>
        </a:spcBef>
        <a:spcAft>
          <a:spcPct val="0"/>
        </a:spcAft>
        <a:defRPr sz="4100" b="1">
          <a:solidFill>
            <a:schemeClr val="tx1"/>
          </a:solidFill>
          <a:latin typeface="Lucida Sans"/>
        </a:defRPr>
      </a:lvl3pPr>
      <a:lvl4pPr algn="ctr" rtl="0" eaLnBrk="0" fontAlgn="base" hangingPunct="0">
        <a:spcBef>
          <a:spcPct val="0"/>
        </a:spcBef>
        <a:spcAft>
          <a:spcPct val="0"/>
        </a:spcAft>
        <a:defRPr sz="4100" b="1">
          <a:solidFill>
            <a:schemeClr val="tx1"/>
          </a:solidFill>
          <a:latin typeface="Lucida Sans"/>
        </a:defRPr>
      </a:lvl4pPr>
      <a:lvl5pPr algn="ctr" rtl="0" eaLnBrk="0" fontAlgn="base" hangingPunct="0">
        <a:spcBef>
          <a:spcPct val="0"/>
        </a:spcBef>
        <a:spcAft>
          <a:spcPct val="0"/>
        </a:spcAft>
        <a:defRPr sz="4100" b="1">
          <a:solidFill>
            <a:schemeClr val="tx1"/>
          </a:solidFill>
          <a:latin typeface="Lucida Sans"/>
        </a:defRPr>
      </a:lvl5pPr>
      <a:lvl6pPr marL="457200" algn="ctr" rtl="0" fontAlgn="base">
        <a:spcBef>
          <a:spcPct val="0"/>
        </a:spcBef>
        <a:spcAft>
          <a:spcPct val="0"/>
        </a:spcAft>
        <a:defRPr sz="4100" b="1">
          <a:solidFill>
            <a:schemeClr val="tx1"/>
          </a:solidFill>
          <a:latin typeface="Lucida Sans"/>
        </a:defRPr>
      </a:lvl6pPr>
      <a:lvl7pPr marL="914400" algn="ctr" rtl="0" fontAlgn="base">
        <a:spcBef>
          <a:spcPct val="0"/>
        </a:spcBef>
        <a:spcAft>
          <a:spcPct val="0"/>
        </a:spcAft>
        <a:defRPr sz="4100" b="1">
          <a:solidFill>
            <a:schemeClr val="tx1"/>
          </a:solidFill>
          <a:latin typeface="Lucida Sans"/>
        </a:defRPr>
      </a:lvl7pPr>
      <a:lvl8pPr marL="1371600" algn="ctr" rtl="0" fontAlgn="base">
        <a:spcBef>
          <a:spcPct val="0"/>
        </a:spcBef>
        <a:spcAft>
          <a:spcPct val="0"/>
        </a:spcAft>
        <a:defRPr sz="4100" b="1">
          <a:solidFill>
            <a:schemeClr val="tx1"/>
          </a:solidFill>
          <a:latin typeface="Lucida Sans"/>
        </a:defRPr>
      </a:lvl8pPr>
      <a:lvl9pPr marL="1828800" algn="ctr" rtl="0" fontAlgn="base">
        <a:spcBef>
          <a:spcPct val="0"/>
        </a:spcBef>
        <a:spcAft>
          <a:spcPct val="0"/>
        </a:spcAft>
        <a:defRPr sz="4100" b="1">
          <a:solidFill>
            <a:schemeClr val="tx1"/>
          </a:solidFill>
          <a:latin typeface="Lucida Sans"/>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cs typeface="+mn-cs"/>
              </a:defRPr>
            </a:lvl1p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cs typeface="+mn-cs"/>
              </a:defRPr>
            </a:lvl1pPr>
          </a:lstStyle>
          <a:p>
            <a:pPr>
              <a:defRPr/>
            </a:pPr>
            <a:fld id="{3DF51AB6-C1B8-4FA1-9FB5-8320FB9DFC3C}" type="slidenum">
              <a:rPr lang="en-US">
                <a:solidFill>
                  <a:prstClr val="white">
                    <a:shade val="50000"/>
                  </a:prstClr>
                </a:solidFill>
              </a:rPr>
              <a:pPr>
                <a:defRPr/>
              </a:pPr>
              <a:t>‹#›</a:t>
            </a:fld>
            <a:endParaRPr lang="en-US" dirty="0">
              <a:solidFill>
                <a:prstClr val="white">
                  <a:shade val="50000"/>
                </a:prstClr>
              </a:solidFill>
            </a:endParaRPr>
          </a:p>
        </p:txBody>
      </p:sp>
      <p:sp>
        <p:nvSpPr>
          <p:cNvPr id="8" name="Date Placeholder 13"/>
          <p:cNvSpPr>
            <a:spLocks noGrp="1"/>
          </p:cNvSpPr>
          <p:nvPr>
            <p:ph type="dt" sz="half" idx="2"/>
          </p:nvPr>
        </p:nvSpPr>
        <p:spPr>
          <a:xfrm>
            <a:off x="1025525"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fld id="{12BC769C-C54E-4B49-8BA6-2FA4C3169F73}" type="datetime1">
              <a:rPr lang="en-US">
                <a:solidFill>
                  <a:prstClr val="white">
                    <a:shade val="50000"/>
                  </a:prstClr>
                </a:solidFill>
              </a:rPr>
              <a:pPr>
                <a:defRPr/>
              </a:pPr>
              <a:t>9/5/2017</a:t>
            </a:fld>
            <a:endParaRPr lang="en-US">
              <a:solidFill>
                <a:prstClr val="white">
                  <a:shade val="50000"/>
                </a:prstClr>
              </a:solidFill>
            </a:endParaRPr>
          </a:p>
        </p:txBody>
      </p:sp>
      <p:pic>
        <p:nvPicPr>
          <p:cNvPr id="1031" name="Picture 5" descr="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9050" y="5848350"/>
            <a:ext cx="100965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5483977"/>
      </p:ext>
    </p:extLst>
  </p:cSld>
  <p:clrMap bg1="dk1" tx1="lt1" bg2="dk2" tx2="lt2" accent1="accent1" accent2="accent2" accent3="accent3" accent4="accent4" accent5="accent5" accent6="accent6" hlink="hlink" folHlink="folHlink"/>
  <p:sldLayoutIdLst>
    <p:sldLayoutId id="2147484009" r:id="rId1"/>
    <p:sldLayoutId id="2147484028" r:id="rId2"/>
  </p:sldLayoutIdLst>
  <p:hf hd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a:defRPr>
      </a:lvl2pPr>
      <a:lvl3pPr algn="ctr" rtl="0" eaLnBrk="0" fontAlgn="base" hangingPunct="0">
        <a:spcBef>
          <a:spcPct val="0"/>
        </a:spcBef>
        <a:spcAft>
          <a:spcPct val="0"/>
        </a:spcAft>
        <a:defRPr sz="4100" b="1">
          <a:solidFill>
            <a:schemeClr val="tx1"/>
          </a:solidFill>
          <a:latin typeface="Lucida Sans"/>
        </a:defRPr>
      </a:lvl3pPr>
      <a:lvl4pPr algn="ctr" rtl="0" eaLnBrk="0" fontAlgn="base" hangingPunct="0">
        <a:spcBef>
          <a:spcPct val="0"/>
        </a:spcBef>
        <a:spcAft>
          <a:spcPct val="0"/>
        </a:spcAft>
        <a:defRPr sz="4100" b="1">
          <a:solidFill>
            <a:schemeClr val="tx1"/>
          </a:solidFill>
          <a:latin typeface="Lucida Sans"/>
        </a:defRPr>
      </a:lvl4pPr>
      <a:lvl5pPr algn="ctr" rtl="0" eaLnBrk="0" fontAlgn="base" hangingPunct="0">
        <a:spcBef>
          <a:spcPct val="0"/>
        </a:spcBef>
        <a:spcAft>
          <a:spcPct val="0"/>
        </a:spcAft>
        <a:defRPr sz="4100" b="1">
          <a:solidFill>
            <a:schemeClr val="tx1"/>
          </a:solidFill>
          <a:latin typeface="Lucida Sans"/>
        </a:defRPr>
      </a:lvl5pPr>
      <a:lvl6pPr marL="457200" algn="ctr" rtl="0" fontAlgn="base">
        <a:spcBef>
          <a:spcPct val="0"/>
        </a:spcBef>
        <a:spcAft>
          <a:spcPct val="0"/>
        </a:spcAft>
        <a:defRPr sz="4100" b="1">
          <a:solidFill>
            <a:schemeClr val="tx1"/>
          </a:solidFill>
          <a:latin typeface="Lucida Sans"/>
        </a:defRPr>
      </a:lvl6pPr>
      <a:lvl7pPr marL="914400" algn="ctr" rtl="0" fontAlgn="base">
        <a:spcBef>
          <a:spcPct val="0"/>
        </a:spcBef>
        <a:spcAft>
          <a:spcPct val="0"/>
        </a:spcAft>
        <a:defRPr sz="4100" b="1">
          <a:solidFill>
            <a:schemeClr val="tx1"/>
          </a:solidFill>
          <a:latin typeface="Lucida Sans"/>
        </a:defRPr>
      </a:lvl7pPr>
      <a:lvl8pPr marL="1371600" algn="ctr" rtl="0" fontAlgn="base">
        <a:spcBef>
          <a:spcPct val="0"/>
        </a:spcBef>
        <a:spcAft>
          <a:spcPct val="0"/>
        </a:spcAft>
        <a:defRPr sz="4100" b="1">
          <a:solidFill>
            <a:schemeClr val="tx1"/>
          </a:solidFill>
          <a:latin typeface="Lucida Sans"/>
        </a:defRPr>
      </a:lvl8pPr>
      <a:lvl9pPr marL="1828800" algn="ctr" rtl="0" fontAlgn="base">
        <a:spcBef>
          <a:spcPct val="0"/>
        </a:spcBef>
        <a:spcAft>
          <a:spcPct val="0"/>
        </a:spcAft>
        <a:defRPr sz="4100" b="1">
          <a:solidFill>
            <a:schemeClr val="tx1"/>
          </a:solidFill>
          <a:latin typeface="Lucida Sans"/>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CBCBC"/>
                </a:solidFill>
                <a:cs typeface="Arial" charset="0"/>
              </a:defRPr>
            </a:lvl1pPr>
          </a:lstStyle>
          <a:p>
            <a:pPr>
              <a:defRPr/>
            </a:pPr>
            <a:r>
              <a:rPr lang="en-US" dirty="0" smtClean="0"/>
              <a:t>Beam Spec 15th Ed</a:t>
            </a:r>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cs typeface="+mn-cs"/>
              </a:defRPr>
            </a:lvl1pPr>
          </a:lstStyle>
          <a:p>
            <a:pPr>
              <a:defRPr/>
            </a:pPr>
            <a:fld id="{42F68889-3250-4084-B613-DC674B9161F3}" type="slidenum">
              <a:rPr lang="en-US">
                <a:solidFill>
                  <a:prstClr val="white">
                    <a:shade val="50000"/>
                  </a:prstClr>
                </a:solidFill>
              </a:rPr>
              <a:pPr>
                <a:defRPr/>
              </a:pPr>
              <a:t>‹#›</a:t>
            </a:fld>
            <a:endParaRPr lang="en-US" dirty="0">
              <a:solidFill>
                <a:prstClr val="white">
                  <a:shade val="50000"/>
                </a:prstClr>
              </a:solidFill>
            </a:endParaRPr>
          </a:p>
        </p:txBody>
      </p:sp>
      <p:sp>
        <p:nvSpPr>
          <p:cNvPr id="8" name="Date Placeholder 13"/>
          <p:cNvSpPr>
            <a:spLocks noGrp="1"/>
          </p:cNvSpPr>
          <p:nvPr>
            <p:ph type="dt" sz="half" idx="2"/>
          </p:nvPr>
        </p:nvSpPr>
        <p:spPr>
          <a:xfrm>
            <a:off x="1025525" y="6416675"/>
            <a:ext cx="2133600" cy="365125"/>
          </a:xfrm>
          <a:prstGeom prst="rect">
            <a:avLst/>
          </a:prstGeom>
        </p:spPr>
        <p:txBody>
          <a:bodyPr vert="horz" wrap="square" lIns="91440" tIns="45720" rIns="91440" bIns="45720" numCol="1" anchor="b" anchorCtr="0" compatLnSpc="1">
            <a:prstTxWarp prst="textNoShape">
              <a:avLst/>
            </a:prstTxWarp>
          </a:bodyPr>
          <a:lstStyle>
            <a:lvl1pPr>
              <a:defRPr sz="1200">
                <a:solidFill>
                  <a:srgbClr val="BCBCBC"/>
                </a:solidFill>
                <a:cs typeface="Arial" charset="0"/>
              </a:defRPr>
            </a:lvl1pPr>
          </a:lstStyle>
          <a:p>
            <a:pPr>
              <a:defRPr/>
            </a:pPr>
            <a:fld id="{785850AB-75FD-4604-8700-77600C5840E5}" type="datetime1">
              <a:rPr lang="en-US"/>
              <a:pPr>
                <a:defRPr/>
              </a:pPr>
              <a:t>9/5/2017</a:t>
            </a:fld>
            <a:endParaRPr lang="en-US"/>
          </a:p>
        </p:txBody>
      </p:sp>
      <p:pic>
        <p:nvPicPr>
          <p:cNvPr id="1031" name="Picture 5" descr="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9050" y="5848350"/>
            <a:ext cx="100965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7219074"/>
      </p:ext>
    </p:extLst>
  </p:cSld>
  <p:clrMap bg1="dk1" tx1="lt1" bg2="dk2" tx2="lt2" accent1="accent1" accent2="accent2" accent3="accent3" accent4="accent4" accent5="accent5" accent6="accent6" hlink="hlink" folHlink="folHlink"/>
  <p:sldLayoutIdLst>
    <p:sldLayoutId id="2147484014" r:id="rId1"/>
    <p:sldLayoutId id="2147484015" r:id="rId2"/>
  </p:sldLayoutIdLst>
  <p:hf hd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a:defRPr>
      </a:lvl2pPr>
      <a:lvl3pPr algn="ctr" rtl="0" eaLnBrk="0" fontAlgn="base" hangingPunct="0">
        <a:spcBef>
          <a:spcPct val="0"/>
        </a:spcBef>
        <a:spcAft>
          <a:spcPct val="0"/>
        </a:spcAft>
        <a:defRPr sz="4100" b="1">
          <a:solidFill>
            <a:schemeClr val="tx1"/>
          </a:solidFill>
          <a:latin typeface="Lucida Sans"/>
        </a:defRPr>
      </a:lvl3pPr>
      <a:lvl4pPr algn="ctr" rtl="0" eaLnBrk="0" fontAlgn="base" hangingPunct="0">
        <a:spcBef>
          <a:spcPct val="0"/>
        </a:spcBef>
        <a:spcAft>
          <a:spcPct val="0"/>
        </a:spcAft>
        <a:defRPr sz="4100" b="1">
          <a:solidFill>
            <a:schemeClr val="tx1"/>
          </a:solidFill>
          <a:latin typeface="Lucida Sans"/>
        </a:defRPr>
      </a:lvl4pPr>
      <a:lvl5pPr algn="ctr" rtl="0" eaLnBrk="0" fontAlgn="base" hangingPunct="0">
        <a:spcBef>
          <a:spcPct val="0"/>
        </a:spcBef>
        <a:spcAft>
          <a:spcPct val="0"/>
        </a:spcAft>
        <a:defRPr sz="4100" b="1">
          <a:solidFill>
            <a:schemeClr val="tx1"/>
          </a:solidFill>
          <a:latin typeface="Lucida Sans"/>
        </a:defRPr>
      </a:lvl5pPr>
      <a:lvl6pPr marL="457200" algn="ctr" rtl="0" fontAlgn="base">
        <a:spcBef>
          <a:spcPct val="0"/>
        </a:spcBef>
        <a:spcAft>
          <a:spcPct val="0"/>
        </a:spcAft>
        <a:defRPr sz="4100" b="1">
          <a:solidFill>
            <a:schemeClr val="tx1"/>
          </a:solidFill>
          <a:latin typeface="Lucida Sans"/>
        </a:defRPr>
      </a:lvl6pPr>
      <a:lvl7pPr marL="914400" algn="ctr" rtl="0" fontAlgn="base">
        <a:spcBef>
          <a:spcPct val="0"/>
        </a:spcBef>
        <a:spcAft>
          <a:spcPct val="0"/>
        </a:spcAft>
        <a:defRPr sz="4100" b="1">
          <a:solidFill>
            <a:schemeClr val="tx1"/>
          </a:solidFill>
          <a:latin typeface="Lucida Sans"/>
        </a:defRPr>
      </a:lvl7pPr>
      <a:lvl8pPr marL="1371600" algn="ctr" rtl="0" fontAlgn="base">
        <a:spcBef>
          <a:spcPct val="0"/>
        </a:spcBef>
        <a:spcAft>
          <a:spcPct val="0"/>
        </a:spcAft>
        <a:defRPr sz="4100" b="1">
          <a:solidFill>
            <a:schemeClr val="tx1"/>
          </a:solidFill>
          <a:latin typeface="Lucida Sans"/>
        </a:defRPr>
      </a:lvl8pPr>
      <a:lvl9pPr marL="1828800" algn="ctr" rtl="0" fontAlgn="base">
        <a:spcBef>
          <a:spcPct val="0"/>
        </a:spcBef>
        <a:spcAft>
          <a:spcPct val="0"/>
        </a:spcAft>
        <a:defRPr sz="4100" b="1">
          <a:solidFill>
            <a:schemeClr val="tx1"/>
          </a:solidFill>
          <a:latin typeface="Lucida Sans"/>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CBCBC"/>
                </a:solidFill>
                <a:cs typeface="Arial" charset="0"/>
              </a:defRPr>
            </a:lvl1pPr>
          </a:lstStyle>
          <a:p>
            <a:pPr>
              <a:defRPr/>
            </a:pPr>
            <a:r>
              <a:rPr lang="en-US" dirty="0" smtClean="0"/>
              <a:t>Beam Spec 15th Ed</a:t>
            </a:r>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cs typeface="+mn-cs"/>
              </a:defRPr>
            </a:lvl1pPr>
          </a:lstStyle>
          <a:p>
            <a:pPr>
              <a:defRPr/>
            </a:pPr>
            <a:fld id="{42F68889-3250-4084-B613-DC674B9161F3}" type="slidenum">
              <a:rPr lang="en-US">
                <a:solidFill>
                  <a:prstClr val="white">
                    <a:shade val="50000"/>
                  </a:prstClr>
                </a:solidFill>
              </a:rPr>
              <a:pPr>
                <a:defRPr/>
              </a:pPr>
              <a:t>‹#›</a:t>
            </a:fld>
            <a:endParaRPr lang="en-US" dirty="0">
              <a:solidFill>
                <a:prstClr val="white">
                  <a:shade val="50000"/>
                </a:prstClr>
              </a:solidFill>
            </a:endParaRPr>
          </a:p>
        </p:txBody>
      </p:sp>
      <p:sp>
        <p:nvSpPr>
          <p:cNvPr id="8" name="Date Placeholder 13"/>
          <p:cNvSpPr>
            <a:spLocks noGrp="1"/>
          </p:cNvSpPr>
          <p:nvPr>
            <p:ph type="dt" sz="half" idx="2"/>
          </p:nvPr>
        </p:nvSpPr>
        <p:spPr>
          <a:xfrm>
            <a:off x="1025525" y="6416675"/>
            <a:ext cx="2133600" cy="365125"/>
          </a:xfrm>
          <a:prstGeom prst="rect">
            <a:avLst/>
          </a:prstGeom>
        </p:spPr>
        <p:txBody>
          <a:bodyPr vert="horz" wrap="square" lIns="91440" tIns="45720" rIns="91440" bIns="45720" numCol="1" anchor="b" anchorCtr="0" compatLnSpc="1">
            <a:prstTxWarp prst="textNoShape">
              <a:avLst/>
            </a:prstTxWarp>
          </a:bodyPr>
          <a:lstStyle>
            <a:lvl1pPr>
              <a:defRPr sz="1200">
                <a:solidFill>
                  <a:srgbClr val="BCBCBC"/>
                </a:solidFill>
                <a:cs typeface="Arial" charset="0"/>
              </a:defRPr>
            </a:lvl1pPr>
          </a:lstStyle>
          <a:p>
            <a:pPr>
              <a:defRPr/>
            </a:pPr>
            <a:fld id="{785850AB-75FD-4604-8700-77600C5840E5}" type="datetime1">
              <a:rPr lang="en-US"/>
              <a:pPr>
                <a:defRPr/>
              </a:pPr>
              <a:t>9/5/2017</a:t>
            </a:fld>
            <a:endParaRPr lang="en-US"/>
          </a:p>
        </p:txBody>
      </p:sp>
      <p:pic>
        <p:nvPicPr>
          <p:cNvPr id="1031" name="Picture 5" descr="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9050" y="5848350"/>
            <a:ext cx="100965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6187296"/>
      </p:ext>
    </p:extLst>
  </p:cSld>
  <p:clrMap bg1="dk1" tx1="lt1" bg2="dk2" tx2="lt2" accent1="accent1" accent2="accent2" accent3="accent3" accent4="accent4" accent5="accent5" accent6="accent6" hlink="hlink" folHlink="folHlink"/>
  <p:sldLayoutIdLst>
    <p:sldLayoutId id="2147484017" r:id="rId1"/>
    <p:sldLayoutId id="2147484018" r:id="rId2"/>
  </p:sldLayoutIdLst>
  <p:hf hd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a:defRPr>
      </a:lvl2pPr>
      <a:lvl3pPr algn="ctr" rtl="0" eaLnBrk="0" fontAlgn="base" hangingPunct="0">
        <a:spcBef>
          <a:spcPct val="0"/>
        </a:spcBef>
        <a:spcAft>
          <a:spcPct val="0"/>
        </a:spcAft>
        <a:defRPr sz="4100" b="1">
          <a:solidFill>
            <a:schemeClr val="tx1"/>
          </a:solidFill>
          <a:latin typeface="Lucida Sans"/>
        </a:defRPr>
      </a:lvl3pPr>
      <a:lvl4pPr algn="ctr" rtl="0" eaLnBrk="0" fontAlgn="base" hangingPunct="0">
        <a:spcBef>
          <a:spcPct val="0"/>
        </a:spcBef>
        <a:spcAft>
          <a:spcPct val="0"/>
        </a:spcAft>
        <a:defRPr sz="4100" b="1">
          <a:solidFill>
            <a:schemeClr val="tx1"/>
          </a:solidFill>
          <a:latin typeface="Lucida Sans"/>
        </a:defRPr>
      </a:lvl4pPr>
      <a:lvl5pPr algn="ctr" rtl="0" eaLnBrk="0" fontAlgn="base" hangingPunct="0">
        <a:spcBef>
          <a:spcPct val="0"/>
        </a:spcBef>
        <a:spcAft>
          <a:spcPct val="0"/>
        </a:spcAft>
        <a:defRPr sz="4100" b="1">
          <a:solidFill>
            <a:schemeClr val="tx1"/>
          </a:solidFill>
          <a:latin typeface="Lucida Sans"/>
        </a:defRPr>
      </a:lvl5pPr>
      <a:lvl6pPr marL="457200" algn="ctr" rtl="0" fontAlgn="base">
        <a:spcBef>
          <a:spcPct val="0"/>
        </a:spcBef>
        <a:spcAft>
          <a:spcPct val="0"/>
        </a:spcAft>
        <a:defRPr sz="4100" b="1">
          <a:solidFill>
            <a:schemeClr val="tx1"/>
          </a:solidFill>
          <a:latin typeface="Lucida Sans"/>
        </a:defRPr>
      </a:lvl6pPr>
      <a:lvl7pPr marL="914400" algn="ctr" rtl="0" fontAlgn="base">
        <a:spcBef>
          <a:spcPct val="0"/>
        </a:spcBef>
        <a:spcAft>
          <a:spcPct val="0"/>
        </a:spcAft>
        <a:defRPr sz="4100" b="1">
          <a:solidFill>
            <a:schemeClr val="tx1"/>
          </a:solidFill>
          <a:latin typeface="Lucida Sans"/>
        </a:defRPr>
      </a:lvl7pPr>
      <a:lvl8pPr marL="1371600" algn="ctr" rtl="0" fontAlgn="base">
        <a:spcBef>
          <a:spcPct val="0"/>
        </a:spcBef>
        <a:spcAft>
          <a:spcPct val="0"/>
        </a:spcAft>
        <a:defRPr sz="4100" b="1">
          <a:solidFill>
            <a:schemeClr val="tx1"/>
          </a:solidFill>
          <a:latin typeface="Lucida Sans"/>
        </a:defRPr>
      </a:lvl8pPr>
      <a:lvl9pPr marL="1828800" algn="ctr" rtl="0" fontAlgn="base">
        <a:spcBef>
          <a:spcPct val="0"/>
        </a:spcBef>
        <a:spcAft>
          <a:spcPct val="0"/>
        </a:spcAft>
        <a:defRPr sz="4100" b="1">
          <a:solidFill>
            <a:schemeClr val="tx1"/>
          </a:solidFill>
          <a:latin typeface="Lucida Sans"/>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CBCBC"/>
                </a:solidFill>
                <a:cs typeface="Arial" charset="0"/>
              </a:defRPr>
            </a:lvl1pPr>
          </a:lstStyle>
          <a:p>
            <a:pPr>
              <a:defRPr/>
            </a:pPr>
            <a:r>
              <a:rPr lang="en-US" dirty="0" smtClean="0"/>
              <a:t>Beam Spec 15th Ed</a:t>
            </a:r>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cs typeface="+mn-cs"/>
              </a:defRPr>
            </a:lvl1pPr>
          </a:lstStyle>
          <a:p>
            <a:pPr>
              <a:defRPr/>
            </a:pPr>
            <a:fld id="{42F68889-3250-4084-B613-DC674B9161F3}" type="slidenum">
              <a:rPr lang="en-US">
                <a:solidFill>
                  <a:prstClr val="white">
                    <a:shade val="50000"/>
                  </a:prstClr>
                </a:solidFill>
              </a:rPr>
              <a:pPr>
                <a:defRPr/>
              </a:pPr>
              <a:t>‹#›</a:t>
            </a:fld>
            <a:endParaRPr lang="en-US" dirty="0">
              <a:solidFill>
                <a:prstClr val="white">
                  <a:shade val="50000"/>
                </a:prstClr>
              </a:solidFill>
            </a:endParaRPr>
          </a:p>
        </p:txBody>
      </p:sp>
      <p:sp>
        <p:nvSpPr>
          <p:cNvPr id="8" name="Date Placeholder 13"/>
          <p:cNvSpPr>
            <a:spLocks noGrp="1"/>
          </p:cNvSpPr>
          <p:nvPr>
            <p:ph type="dt" sz="half" idx="2"/>
          </p:nvPr>
        </p:nvSpPr>
        <p:spPr>
          <a:xfrm>
            <a:off x="1025525" y="6416675"/>
            <a:ext cx="2133600" cy="365125"/>
          </a:xfrm>
          <a:prstGeom prst="rect">
            <a:avLst/>
          </a:prstGeom>
        </p:spPr>
        <p:txBody>
          <a:bodyPr vert="horz" wrap="square" lIns="91440" tIns="45720" rIns="91440" bIns="45720" numCol="1" anchor="b" anchorCtr="0" compatLnSpc="1">
            <a:prstTxWarp prst="textNoShape">
              <a:avLst/>
            </a:prstTxWarp>
          </a:bodyPr>
          <a:lstStyle>
            <a:lvl1pPr>
              <a:defRPr sz="1200">
                <a:solidFill>
                  <a:srgbClr val="BCBCBC"/>
                </a:solidFill>
                <a:cs typeface="Arial" charset="0"/>
              </a:defRPr>
            </a:lvl1pPr>
          </a:lstStyle>
          <a:p>
            <a:pPr>
              <a:defRPr/>
            </a:pPr>
            <a:fld id="{785850AB-75FD-4604-8700-77600C5840E5}" type="datetime1">
              <a:rPr lang="en-US"/>
              <a:pPr>
                <a:defRPr/>
              </a:pPr>
              <a:t>9/5/2017</a:t>
            </a:fld>
            <a:endParaRPr lang="en-US"/>
          </a:p>
        </p:txBody>
      </p:sp>
      <p:pic>
        <p:nvPicPr>
          <p:cNvPr id="1031" name="Picture 5" descr="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9050" y="5848350"/>
            <a:ext cx="100965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75748093"/>
      </p:ext>
    </p:extLst>
  </p:cSld>
  <p:clrMap bg1="dk1" tx1="lt1" bg2="dk2" tx2="lt2" accent1="accent1" accent2="accent2" accent3="accent3" accent4="accent4" accent5="accent5" accent6="accent6" hlink="hlink" folHlink="folHlink"/>
  <p:sldLayoutIdLst>
    <p:sldLayoutId id="2147484020" r:id="rId1"/>
    <p:sldLayoutId id="2147484021" r:id="rId2"/>
  </p:sldLayoutIdLst>
  <p:hf hd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a:defRPr>
      </a:lvl2pPr>
      <a:lvl3pPr algn="ctr" rtl="0" eaLnBrk="0" fontAlgn="base" hangingPunct="0">
        <a:spcBef>
          <a:spcPct val="0"/>
        </a:spcBef>
        <a:spcAft>
          <a:spcPct val="0"/>
        </a:spcAft>
        <a:defRPr sz="4100" b="1">
          <a:solidFill>
            <a:schemeClr val="tx1"/>
          </a:solidFill>
          <a:latin typeface="Lucida Sans"/>
        </a:defRPr>
      </a:lvl3pPr>
      <a:lvl4pPr algn="ctr" rtl="0" eaLnBrk="0" fontAlgn="base" hangingPunct="0">
        <a:spcBef>
          <a:spcPct val="0"/>
        </a:spcBef>
        <a:spcAft>
          <a:spcPct val="0"/>
        </a:spcAft>
        <a:defRPr sz="4100" b="1">
          <a:solidFill>
            <a:schemeClr val="tx1"/>
          </a:solidFill>
          <a:latin typeface="Lucida Sans"/>
        </a:defRPr>
      </a:lvl4pPr>
      <a:lvl5pPr algn="ctr" rtl="0" eaLnBrk="0" fontAlgn="base" hangingPunct="0">
        <a:spcBef>
          <a:spcPct val="0"/>
        </a:spcBef>
        <a:spcAft>
          <a:spcPct val="0"/>
        </a:spcAft>
        <a:defRPr sz="4100" b="1">
          <a:solidFill>
            <a:schemeClr val="tx1"/>
          </a:solidFill>
          <a:latin typeface="Lucida Sans"/>
        </a:defRPr>
      </a:lvl5pPr>
      <a:lvl6pPr marL="457200" algn="ctr" rtl="0" fontAlgn="base">
        <a:spcBef>
          <a:spcPct val="0"/>
        </a:spcBef>
        <a:spcAft>
          <a:spcPct val="0"/>
        </a:spcAft>
        <a:defRPr sz="4100" b="1">
          <a:solidFill>
            <a:schemeClr val="tx1"/>
          </a:solidFill>
          <a:latin typeface="Lucida Sans"/>
        </a:defRPr>
      </a:lvl6pPr>
      <a:lvl7pPr marL="914400" algn="ctr" rtl="0" fontAlgn="base">
        <a:spcBef>
          <a:spcPct val="0"/>
        </a:spcBef>
        <a:spcAft>
          <a:spcPct val="0"/>
        </a:spcAft>
        <a:defRPr sz="4100" b="1">
          <a:solidFill>
            <a:schemeClr val="tx1"/>
          </a:solidFill>
          <a:latin typeface="Lucida Sans"/>
        </a:defRPr>
      </a:lvl7pPr>
      <a:lvl8pPr marL="1371600" algn="ctr" rtl="0" fontAlgn="base">
        <a:spcBef>
          <a:spcPct val="0"/>
        </a:spcBef>
        <a:spcAft>
          <a:spcPct val="0"/>
        </a:spcAft>
        <a:defRPr sz="4100" b="1">
          <a:solidFill>
            <a:schemeClr val="tx1"/>
          </a:solidFill>
          <a:latin typeface="Lucida Sans"/>
        </a:defRPr>
      </a:lvl8pPr>
      <a:lvl9pPr marL="1828800" algn="ctr" rtl="0" fontAlgn="base">
        <a:spcBef>
          <a:spcPct val="0"/>
        </a:spcBef>
        <a:spcAft>
          <a:spcPct val="0"/>
        </a:spcAft>
        <a:defRPr sz="4100" b="1">
          <a:solidFill>
            <a:schemeClr val="tx1"/>
          </a:solidFill>
          <a:latin typeface="Lucida Sans"/>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r>
              <a:rPr lang="en-US" dirty="0" smtClean="0">
                <a:solidFill>
                  <a:prstClr val="white">
                    <a:shade val="50000"/>
                  </a:prstClr>
                </a:solidFill>
                <a:cs typeface="+mn-cs"/>
              </a:rPr>
              <a:t>Advanced Beam: Shear Spec 15th Ed</a:t>
            </a:r>
            <a:endParaRPr lang="en-US" dirty="0">
              <a:solidFill>
                <a:prstClr val="white">
                  <a:shade val="50000"/>
                </a:prstClr>
              </a:solidFill>
              <a:cs typeface="+mn-cs"/>
            </a:endParaRP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94D4D84E-7061-437F-AC17-7E1175CF9A13}" type="slidenum">
              <a:rPr lang="en-US">
                <a:solidFill>
                  <a:prstClr val="white">
                    <a:shade val="50000"/>
                  </a:prstClr>
                </a:solidFill>
                <a:cs typeface="+mn-cs"/>
              </a:rPr>
              <a:pPr>
                <a:defRPr/>
              </a:pPr>
              <a:t>‹#›</a:t>
            </a:fld>
            <a:endParaRPr lang="en-US" dirty="0">
              <a:solidFill>
                <a:prstClr val="white">
                  <a:shade val="50000"/>
                </a:prstClr>
              </a:solidFill>
              <a:cs typeface="+mn-cs"/>
            </a:endParaRPr>
          </a:p>
        </p:txBody>
      </p:sp>
      <p:sp>
        <p:nvSpPr>
          <p:cNvPr id="8" name="Date Placeholder 13"/>
          <p:cNvSpPr>
            <a:spLocks noGrp="1"/>
          </p:cNvSpPr>
          <p:nvPr>
            <p:ph type="dt" sz="half" idx="2"/>
          </p:nvPr>
        </p:nvSpPr>
        <p:spPr>
          <a:xfrm>
            <a:off x="1025525"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solidFill>
                <a:prstClr val="white">
                  <a:shade val="50000"/>
                </a:prstClr>
              </a:solidFill>
              <a:cs typeface="+mn-cs"/>
            </a:endParaRPr>
          </a:p>
        </p:txBody>
      </p:sp>
      <p:pic>
        <p:nvPicPr>
          <p:cNvPr id="1031" name="Picture 5" descr="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9050" y="5848350"/>
            <a:ext cx="100965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7744856"/>
      </p:ext>
    </p:extLst>
  </p:cSld>
  <p:clrMap bg1="dk1" tx1="lt1" bg2="dk2" tx2="lt2" accent1="accent1" accent2="accent2" accent3="accent3" accent4="accent4" accent5="accent5" accent6="accent6" hlink="hlink" folHlink="folHlink"/>
  <p:sldLayoutIdLst>
    <p:sldLayoutId id="2147484026" r:id="rId1"/>
    <p:sldLayoutId id="2147484027" r:id="rId2"/>
  </p:sldLayoutIdLst>
  <p:hf hd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a:defRPr>
      </a:lvl2pPr>
      <a:lvl3pPr algn="ctr" rtl="0" eaLnBrk="0" fontAlgn="base" hangingPunct="0">
        <a:spcBef>
          <a:spcPct val="0"/>
        </a:spcBef>
        <a:spcAft>
          <a:spcPct val="0"/>
        </a:spcAft>
        <a:defRPr sz="4100" b="1">
          <a:solidFill>
            <a:schemeClr val="tx1"/>
          </a:solidFill>
          <a:latin typeface="Lucida Sans"/>
        </a:defRPr>
      </a:lvl3pPr>
      <a:lvl4pPr algn="ctr" rtl="0" eaLnBrk="0" fontAlgn="base" hangingPunct="0">
        <a:spcBef>
          <a:spcPct val="0"/>
        </a:spcBef>
        <a:spcAft>
          <a:spcPct val="0"/>
        </a:spcAft>
        <a:defRPr sz="4100" b="1">
          <a:solidFill>
            <a:schemeClr val="tx1"/>
          </a:solidFill>
          <a:latin typeface="Lucida Sans"/>
        </a:defRPr>
      </a:lvl4pPr>
      <a:lvl5pPr algn="ctr" rtl="0" eaLnBrk="0" fontAlgn="base" hangingPunct="0">
        <a:spcBef>
          <a:spcPct val="0"/>
        </a:spcBef>
        <a:spcAft>
          <a:spcPct val="0"/>
        </a:spcAft>
        <a:defRPr sz="4100" b="1">
          <a:solidFill>
            <a:schemeClr val="tx1"/>
          </a:solidFill>
          <a:latin typeface="Lucida Sans"/>
        </a:defRPr>
      </a:lvl5pPr>
      <a:lvl6pPr marL="457200" algn="ctr" rtl="0" fontAlgn="base">
        <a:spcBef>
          <a:spcPct val="0"/>
        </a:spcBef>
        <a:spcAft>
          <a:spcPct val="0"/>
        </a:spcAft>
        <a:defRPr sz="4100" b="1">
          <a:solidFill>
            <a:schemeClr val="tx1"/>
          </a:solidFill>
          <a:latin typeface="Lucida Sans"/>
        </a:defRPr>
      </a:lvl6pPr>
      <a:lvl7pPr marL="914400" algn="ctr" rtl="0" fontAlgn="base">
        <a:spcBef>
          <a:spcPct val="0"/>
        </a:spcBef>
        <a:spcAft>
          <a:spcPct val="0"/>
        </a:spcAft>
        <a:defRPr sz="4100" b="1">
          <a:solidFill>
            <a:schemeClr val="tx1"/>
          </a:solidFill>
          <a:latin typeface="Lucida Sans"/>
        </a:defRPr>
      </a:lvl7pPr>
      <a:lvl8pPr marL="1371600" algn="ctr" rtl="0" fontAlgn="base">
        <a:spcBef>
          <a:spcPct val="0"/>
        </a:spcBef>
        <a:spcAft>
          <a:spcPct val="0"/>
        </a:spcAft>
        <a:defRPr sz="4100" b="1">
          <a:solidFill>
            <a:schemeClr val="tx1"/>
          </a:solidFill>
          <a:latin typeface="Lucida Sans"/>
        </a:defRPr>
      </a:lvl8pPr>
      <a:lvl9pPr marL="1828800" algn="ctr" rtl="0" fontAlgn="base">
        <a:spcBef>
          <a:spcPct val="0"/>
        </a:spcBef>
        <a:spcAft>
          <a:spcPct val="0"/>
        </a:spcAft>
        <a:defRPr sz="4100" b="1">
          <a:solidFill>
            <a:schemeClr val="tx1"/>
          </a:solidFill>
          <a:latin typeface="Lucida Sans"/>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3.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11.wmf"/><Relationship Id="rId3" Type="http://schemas.openxmlformats.org/officeDocument/2006/relationships/notesSlide" Target="../notesSlides/notesSlide38.xml"/><Relationship Id="rId7" Type="http://schemas.openxmlformats.org/officeDocument/2006/relationships/image" Target="../media/image8.wmf"/><Relationship Id="rId12"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5.bin"/><Relationship Id="rId11" Type="http://schemas.openxmlformats.org/officeDocument/2006/relationships/image" Target="../media/image10.wmf"/><Relationship Id="rId5" Type="http://schemas.openxmlformats.org/officeDocument/2006/relationships/image" Target="../media/image7.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9.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7.wmf"/><Relationship Id="rId4" Type="http://schemas.openxmlformats.org/officeDocument/2006/relationships/oleObject" Target="../embeddings/oleObject9.bin"/></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0.xml"/><Relationship Id="rId7" Type="http://schemas.openxmlformats.org/officeDocument/2006/relationships/image" Target="../media/image13.wmf"/><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1.bin"/><Relationship Id="rId5" Type="http://schemas.openxmlformats.org/officeDocument/2006/relationships/image" Target="../media/image12.wmf"/><Relationship Id="rId4" Type="http://schemas.openxmlformats.org/officeDocument/2006/relationships/oleObject" Target="../embeddings/oleObject10.bin"/></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1.xml"/><Relationship Id="rId7" Type="http://schemas.openxmlformats.org/officeDocument/2006/relationships/image" Target="../media/image13.wmf"/><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13.bin"/><Relationship Id="rId5" Type="http://schemas.openxmlformats.org/officeDocument/2006/relationships/image" Target="../media/image12.wmf"/><Relationship Id="rId4" Type="http://schemas.openxmlformats.org/officeDocument/2006/relationships/oleObject" Target="../embeddings/oleObject12.bin"/></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notesSlide" Target="../notesSlides/notesSlide44.xml"/><Relationship Id="rId7" Type="http://schemas.openxmlformats.org/officeDocument/2006/relationships/image" Target="../media/image17.png"/><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16.png"/><Relationship Id="rId5" Type="http://schemas.openxmlformats.org/officeDocument/2006/relationships/image" Target="../media/image14.wmf"/><Relationship Id="rId4" Type="http://schemas.openxmlformats.org/officeDocument/2006/relationships/oleObject" Target="../embeddings/oleObject14.bin"/><Relationship Id="rId9" Type="http://schemas.openxmlformats.org/officeDocument/2006/relationships/image" Target="../media/image15.wmf"/></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6.xml"/><Relationship Id="rId7" Type="http://schemas.openxmlformats.org/officeDocument/2006/relationships/image" Target="../media/image19.wmf"/><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17.bin"/><Relationship Id="rId5" Type="http://schemas.openxmlformats.org/officeDocument/2006/relationships/image" Target="../media/image18.wmf"/><Relationship Id="rId4" Type="http://schemas.openxmlformats.org/officeDocument/2006/relationships/oleObject" Target="../embeddings/oleObject16.bin"/></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7.xml"/><Relationship Id="rId1" Type="http://schemas.openxmlformats.org/officeDocument/2006/relationships/vmlDrawing" Target="../drawings/vmlDrawing10.vml"/><Relationship Id="rId5" Type="http://schemas.openxmlformats.org/officeDocument/2006/relationships/image" Target="../media/image20.wmf"/><Relationship Id="rId4" Type="http://schemas.openxmlformats.org/officeDocument/2006/relationships/oleObject" Target="../embeddings/oleObject18.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notesSlide" Target="../notesSlides/notesSlide49.xml"/><Relationship Id="rId7" Type="http://schemas.openxmlformats.org/officeDocument/2006/relationships/image" Target="../media/image22.wmf"/><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20.bin"/><Relationship Id="rId5" Type="http://schemas.openxmlformats.org/officeDocument/2006/relationships/image" Target="../media/image21.wmf"/><Relationship Id="rId4" Type="http://schemas.openxmlformats.org/officeDocument/2006/relationships/oleObject" Target="../embeddings/oleObject19.bin"/><Relationship Id="rId9" Type="http://schemas.openxmlformats.org/officeDocument/2006/relationships/oleObject" Target="../embeddings/oleObject22.bin"/></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0.xml"/><Relationship Id="rId7" Type="http://schemas.openxmlformats.org/officeDocument/2006/relationships/image" Target="../media/image24.wmf"/><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oleObject" Target="../embeddings/oleObject24.bin"/><Relationship Id="rId5" Type="http://schemas.openxmlformats.org/officeDocument/2006/relationships/image" Target="../media/image23.wmf"/><Relationship Id="rId4" Type="http://schemas.openxmlformats.org/officeDocument/2006/relationships/oleObject" Target="../embeddings/oleObject23.bin"/></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29.wmf"/><Relationship Id="rId18" Type="http://schemas.openxmlformats.org/officeDocument/2006/relationships/oleObject" Target="../embeddings/oleObject32.bin"/><Relationship Id="rId3" Type="http://schemas.openxmlformats.org/officeDocument/2006/relationships/notesSlide" Target="../notesSlides/notesSlide58.xml"/><Relationship Id="rId7" Type="http://schemas.openxmlformats.org/officeDocument/2006/relationships/image" Target="../media/image26.wmf"/><Relationship Id="rId12" Type="http://schemas.openxmlformats.org/officeDocument/2006/relationships/oleObject" Target="../embeddings/oleObject29.bin"/><Relationship Id="rId17" Type="http://schemas.openxmlformats.org/officeDocument/2006/relationships/image" Target="../media/image31.wmf"/><Relationship Id="rId2" Type="http://schemas.openxmlformats.org/officeDocument/2006/relationships/slideLayout" Target="../slideLayouts/slideLayout3.xml"/><Relationship Id="rId16" Type="http://schemas.openxmlformats.org/officeDocument/2006/relationships/oleObject" Target="../embeddings/oleObject31.bin"/><Relationship Id="rId1" Type="http://schemas.openxmlformats.org/officeDocument/2006/relationships/vmlDrawing" Target="../drawings/vmlDrawing13.vml"/><Relationship Id="rId6" Type="http://schemas.openxmlformats.org/officeDocument/2006/relationships/oleObject" Target="../embeddings/oleObject26.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8.bin"/><Relationship Id="rId19" Type="http://schemas.openxmlformats.org/officeDocument/2006/relationships/image" Target="../media/image32.wmf"/><Relationship Id="rId4" Type="http://schemas.openxmlformats.org/officeDocument/2006/relationships/oleObject" Target="../embeddings/oleObject25.bin"/><Relationship Id="rId9" Type="http://schemas.openxmlformats.org/officeDocument/2006/relationships/image" Target="../media/image27.wmf"/><Relationship Id="rId14" Type="http://schemas.openxmlformats.org/officeDocument/2006/relationships/oleObject" Target="../embeddings/oleObject30.bin"/></Relationships>
</file>

<file path=ppt/slides/_rels/slide61.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7.wmf"/><Relationship Id="rId18" Type="http://schemas.openxmlformats.org/officeDocument/2006/relationships/oleObject" Target="../embeddings/oleObject40.bin"/><Relationship Id="rId3" Type="http://schemas.openxmlformats.org/officeDocument/2006/relationships/notesSlide" Target="../notesSlides/notesSlide59.xml"/><Relationship Id="rId7" Type="http://schemas.openxmlformats.org/officeDocument/2006/relationships/image" Target="../media/image34.wmf"/><Relationship Id="rId12" Type="http://schemas.openxmlformats.org/officeDocument/2006/relationships/oleObject" Target="../embeddings/oleObject37.bin"/><Relationship Id="rId17" Type="http://schemas.openxmlformats.org/officeDocument/2006/relationships/image" Target="../media/image38.wmf"/><Relationship Id="rId2" Type="http://schemas.openxmlformats.org/officeDocument/2006/relationships/slideLayout" Target="../slideLayouts/slideLayout3.xml"/><Relationship Id="rId16" Type="http://schemas.openxmlformats.org/officeDocument/2006/relationships/oleObject" Target="../embeddings/oleObject39.bin"/><Relationship Id="rId1" Type="http://schemas.openxmlformats.org/officeDocument/2006/relationships/vmlDrawing" Target="../drawings/vmlDrawing14.vml"/><Relationship Id="rId6" Type="http://schemas.openxmlformats.org/officeDocument/2006/relationships/oleObject" Target="../embeddings/oleObject34.bin"/><Relationship Id="rId11" Type="http://schemas.openxmlformats.org/officeDocument/2006/relationships/image" Target="../media/image36.wmf"/><Relationship Id="rId5" Type="http://schemas.openxmlformats.org/officeDocument/2006/relationships/image" Target="../media/image33.wmf"/><Relationship Id="rId15" Type="http://schemas.openxmlformats.org/officeDocument/2006/relationships/image" Target="../media/image30.wmf"/><Relationship Id="rId10" Type="http://schemas.openxmlformats.org/officeDocument/2006/relationships/oleObject" Target="../embeddings/oleObject36.bin"/><Relationship Id="rId19" Type="http://schemas.openxmlformats.org/officeDocument/2006/relationships/image" Target="../media/image39.wmf"/><Relationship Id="rId4" Type="http://schemas.openxmlformats.org/officeDocument/2006/relationships/oleObject" Target="../embeddings/oleObject33.bin"/><Relationship Id="rId9" Type="http://schemas.openxmlformats.org/officeDocument/2006/relationships/image" Target="../media/image35.wmf"/><Relationship Id="rId14" Type="http://schemas.openxmlformats.org/officeDocument/2006/relationships/oleObject" Target="../embeddings/oleObject38.bin"/></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9.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9.xml"/></Relationships>
</file>

<file path=ppt/slides/_rels/slide68.xml.rels><?xml version="1.0" encoding="UTF-8" standalone="yes"?>
<Relationships xmlns="http://schemas.openxmlformats.org/package/2006/relationships"><Relationship Id="rId3" Type="http://schemas.openxmlformats.org/officeDocument/2006/relationships/notesSlide" Target="../notesSlides/notesSlide66.xml"/><Relationship Id="rId2" Type="http://schemas.openxmlformats.org/officeDocument/2006/relationships/slideLayout" Target="../slideLayouts/slideLayout9.xml"/><Relationship Id="rId1" Type="http://schemas.openxmlformats.org/officeDocument/2006/relationships/vmlDrawing" Target="../drawings/vmlDrawing15.vml"/><Relationship Id="rId5" Type="http://schemas.openxmlformats.org/officeDocument/2006/relationships/image" Target="../media/image40.wmf"/><Relationship Id="rId4" Type="http://schemas.openxmlformats.org/officeDocument/2006/relationships/oleObject" Target="../embeddings/oleObject41.bin"/></Relationships>
</file>

<file path=ppt/slides/_rels/slide69.xml.rels><?xml version="1.0" encoding="UTF-8" standalone="yes"?>
<Relationships xmlns="http://schemas.openxmlformats.org/package/2006/relationships"><Relationship Id="rId3" Type="http://schemas.openxmlformats.org/officeDocument/2006/relationships/notesSlide" Target="../notesSlides/notesSlide67.xml"/><Relationship Id="rId2" Type="http://schemas.openxmlformats.org/officeDocument/2006/relationships/slideLayout" Target="../slideLayouts/slideLayout9.xml"/><Relationship Id="rId1" Type="http://schemas.openxmlformats.org/officeDocument/2006/relationships/vmlDrawing" Target="../drawings/vmlDrawing16.vml"/><Relationship Id="rId5" Type="http://schemas.openxmlformats.org/officeDocument/2006/relationships/image" Target="../media/image41.wmf"/><Relationship Id="rId4" Type="http://schemas.openxmlformats.org/officeDocument/2006/relationships/oleObject" Target="../embeddings/oleObject42.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8" Type="http://schemas.openxmlformats.org/officeDocument/2006/relationships/oleObject" Target="../embeddings/oleObject45.bin"/><Relationship Id="rId3" Type="http://schemas.openxmlformats.org/officeDocument/2006/relationships/notesSlide" Target="../notesSlides/notesSlide68.xml"/><Relationship Id="rId7" Type="http://schemas.openxmlformats.org/officeDocument/2006/relationships/image" Target="../media/image43.wmf"/><Relationship Id="rId2" Type="http://schemas.openxmlformats.org/officeDocument/2006/relationships/slideLayout" Target="../slideLayouts/slideLayout9.xml"/><Relationship Id="rId1" Type="http://schemas.openxmlformats.org/officeDocument/2006/relationships/vmlDrawing" Target="../drawings/vmlDrawing17.vml"/><Relationship Id="rId6" Type="http://schemas.openxmlformats.org/officeDocument/2006/relationships/oleObject" Target="../embeddings/oleObject44.bin"/><Relationship Id="rId11" Type="http://schemas.openxmlformats.org/officeDocument/2006/relationships/image" Target="../media/image45.wmf"/><Relationship Id="rId5" Type="http://schemas.openxmlformats.org/officeDocument/2006/relationships/image" Target="../media/image42.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4.wmf"/></Relationships>
</file>

<file path=ppt/slides/_rels/slide71.xml.rels><?xml version="1.0" encoding="UTF-8" standalone="yes"?>
<Relationships xmlns="http://schemas.openxmlformats.org/package/2006/relationships"><Relationship Id="rId3" Type="http://schemas.openxmlformats.org/officeDocument/2006/relationships/notesSlide" Target="../notesSlides/notesSlide69.xml"/><Relationship Id="rId2" Type="http://schemas.openxmlformats.org/officeDocument/2006/relationships/slideLayout" Target="../slideLayouts/slideLayout9.xml"/><Relationship Id="rId1" Type="http://schemas.openxmlformats.org/officeDocument/2006/relationships/vmlDrawing" Target="../drawings/vmlDrawing18.vml"/><Relationship Id="rId5" Type="http://schemas.openxmlformats.org/officeDocument/2006/relationships/image" Target="../media/image46.wmf"/><Relationship Id="rId4" Type="http://schemas.openxmlformats.org/officeDocument/2006/relationships/oleObject" Target="../embeddings/oleObject47.bin"/></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1.xml"/></Relationships>
</file>

<file path=ppt/slides/_rels/slide75.xml.rels><?xml version="1.0" encoding="UTF-8" standalone="yes"?>
<Relationships xmlns="http://schemas.openxmlformats.org/package/2006/relationships"><Relationship Id="rId8" Type="http://schemas.openxmlformats.org/officeDocument/2006/relationships/oleObject" Target="../embeddings/oleObject50.bin"/><Relationship Id="rId3" Type="http://schemas.openxmlformats.org/officeDocument/2006/relationships/notesSlide" Target="../notesSlides/notesSlide72.xml"/><Relationship Id="rId7" Type="http://schemas.openxmlformats.org/officeDocument/2006/relationships/image" Target="../media/image48.wmf"/><Relationship Id="rId2" Type="http://schemas.openxmlformats.org/officeDocument/2006/relationships/slideLayout" Target="../slideLayouts/slideLayout11.xml"/><Relationship Id="rId1" Type="http://schemas.openxmlformats.org/officeDocument/2006/relationships/vmlDrawing" Target="../drawings/vmlDrawing19.vml"/><Relationship Id="rId6" Type="http://schemas.openxmlformats.org/officeDocument/2006/relationships/oleObject" Target="../embeddings/oleObject49.bin"/><Relationship Id="rId5" Type="http://schemas.openxmlformats.org/officeDocument/2006/relationships/image" Target="../media/image47.wmf"/><Relationship Id="rId4" Type="http://schemas.openxmlformats.org/officeDocument/2006/relationships/oleObject" Target="../embeddings/oleObject48.bin"/><Relationship Id="rId9" Type="http://schemas.openxmlformats.org/officeDocument/2006/relationships/image" Target="../media/image49.wmf"/></Relationships>
</file>

<file path=ppt/slides/_rels/slide76.xml.rels><?xml version="1.0" encoding="UTF-8" standalone="yes"?>
<Relationships xmlns="http://schemas.openxmlformats.org/package/2006/relationships"><Relationship Id="rId3" Type="http://schemas.openxmlformats.org/officeDocument/2006/relationships/notesSlide" Target="../notesSlides/notesSlide73.xml"/><Relationship Id="rId7" Type="http://schemas.openxmlformats.org/officeDocument/2006/relationships/image" Target="../media/image51.wmf"/><Relationship Id="rId2" Type="http://schemas.openxmlformats.org/officeDocument/2006/relationships/slideLayout" Target="../slideLayouts/slideLayout11.xml"/><Relationship Id="rId1" Type="http://schemas.openxmlformats.org/officeDocument/2006/relationships/vmlDrawing" Target="../drawings/vmlDrawing20.vml"/><Relationship Id="rId6" Type="http://schemas.openxmlformats.org/officeDocument/2006/relationships/oleObject" Target="../embeddings/oleObject52.bin"/><Relationship Id="rId5" Type="http://schemas.openxmlformats.org/officeDocument/2006/relationships/image" Target="../media/image50.wmf"/><Relationship Id="rId4" Type="http://schemas.openxmlformats.org/officeDocument/2006/relationships/oleObject" Target="../embeddings/oleObject51.bin"/></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3" Type="http://schemas.openxmlformats.org/officeDocument/2006/relationships/hyperlink" Target="http://www.aisc.org/content.aspx?id=24858" TargetMode="External"/><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332821" y="535258"/>
            <a:ext cx="8229600" cy="1828800"/>
          </a:xfrm>
          <a:prstGeom prst="rect">
            <a:avLst/>
          </a:prstGeom>
          <a:noFill/>
          <a:ln>
            <a:solidFill>
              <a:schemeClr val="tx1"/>
            </a:solidFill>
          </a:ln>
          <a:effectLst>
            <a:innerShdw blurRad="63500" dist="50800" dir="2700000">
              <a:schemeClr val="tx1">
                <a:lumMod val="50000"/>
                <a:alpha val="50000"/>
              </a:schemeClr>
            </a:innerShdw>
          </a:effectLst>
          <a:scene3d>
            <a:camera prst="orthographicFront"/>
            <a:lightRig rig="soft" dir="t">
              <a:rot lat="0" lon="0" rev="16800000"/>
            </a:lightRig>
          </a:scene3d>
          <a:sp3d prstMaterial="plastic">
            <a:bevelT w="25400"/>
          </a:sp3d>
        </p:spPr>
        <p:txBody>
          <a:bodyPr anchor="ctr">
            <a:sp3d prstMaterial="softEdge">
              <a:bevelT w="38100" h="38100"/>
            </a:sp3d>
          </a:bodyPr>
          <a:lstStyle/>
          <a:p>
            <a:pPr algn="ctr" fontAlgn="auto">
              <a:spcAft>
                <a:spcPts val="0"/>
              </a:spcAft>
              <a:defRPr/>
            </a:pPr>
            <a:r>
              <a:rPr lang="en-US" sz="4800" b="1" dirty="0">
                <a:ln w="6350">
                  <a:noFill/>
                </a:ln>
                <a:solidFill>
                  <a:schemeClr val="tx1">
                    <a:lumMod val="95000"/>
                  </a:schemeClr>
                </a:solidFill>
                <a:effectLst>
                  <a:outerShdw blurRad="114300" dist="101600" dir="2700000" algn="tl" rotWithShape="0">
                    <a:srgbClr val="000000">
                      <a:alpha val="40000"/>
                    </a:srgbClr>
                  </a:outerShdw>
                </a:effectLst>
                <a:latin typeface="+mj-lt"/>
                <a:ea typeface="+mj-ea"/>
                <a:cs typeface="+mj-cs"/>
              </a:rPr>
              <a:t>Teaching Modules for </a:t>
            </a:r>
          </a:p>
          <a:p>
            <a:pPr algn="ctr" fontAlgn="auto">
              <a:spcAft>
                <a:spcPts val="0"/>
              </a:spcAft>
              <a:defRPr/>
            </a:pPr>
            <a:r>
              <a:rPr lang="en-US" sz="4800" b="1" dirty="0">
                <a:ln w="6350">
                  <a:noFill/>
                </a:ln>
                <a:solidFill>
                  <a:schemeClr val="tx1">
                    <a:lumMod val="95000"/>
                  </a:schemeClr>
                </a:solidFill>
                <a:effectLst>
                  <a:outerShdw blurRad="114300" dist="101600" dir="2700000" algn="tl" rotWithShape="0">
                    <a:srgbClr val="000000">
                      <a:alpha val="40000"/>
                    </a:srgbClr>
                  </a:outerShdw>
                </a:effectLst>
                <a:latin typeface="+mj-lt"/>
                <a:ea typeface="+mj-ea"/>
                <a:cs typeface="+mj-cs"/>
              </a:rPr>
              <a:t>Steel Instruction</a:t>
            </a:r>
          </a:p>
        </p:txBody>
      </p:sp>
      <p:sp>
        <p:nvSpPr>
          <p:cNvPr id="8" name="Rectangle 2"/>
          <p:cNvSpPr txBox="1">
            <a:spLocks noChangeArrowheads="1"/>
          </p:cNvSpPr>
          <p:nvPr/>
        </p:nvSpPr>
        <p:spPr>
          <a:xfrm>
            <a:off x="1315452" y="3787697"/>
            <a:ext cx="6304547" cy="1208049"/>
          </a:xfrm>
          <a:prstGeom prst="rect">
            <a:avLst/>
          </a:prstGeom>
          <a:solidFill>
            <a:schemeClr val="bg1">
              <a:lumMod val="65000"/>
              <a:lumOff val="35000"/>
              <a:alpha val="62000"/>
            </a:schemeClr>
          </a:solidFill>
          <a:ln w="101600">
            <a:solidFill>
              <a:schemeClr val="tx1"/>
            </a:solidFill>
          </a:ln>
          <a:effectLst>
            <a:innerShdw blurRad="63500" dist="50800" dir="2700000">
              <a:schemeClr val="tx1">
                <a:lumMod val="50000"/>
                <a:alpha val="50000"/>
              </a:schemeClr>
            </a:innerShdw>
          </a:effectLst>
          <a:scene3d>
            <a:camera prst="orthographicFront"/>
            <a:lightRig rig="soft" dir="t">
              <a:rot lat="0" lon="0" rev="16800000"/>
            </a:lightRig>
          </a:scene3d>
          <a:sp3d prstMaterial="plastic">
            <a:bevelT w="25400"/>
          </a:sp3d>
        </p:spPr>
        <p:txBody>
          <a:bodyPr anchor="ctr">
            <a:sp3d prstMaterial="softEdge">
              <a:bevelT w="38100" h="38100"/>
            </a:sp3d>
          </a:bodyPr>
          <a:lstStyle/>
          <a:p>
            <a:pPr algn="ctr" fontAlgn="auto">
              <a:spcAft>
                <a:spcPts val="0"/>
              </a:spcAft>
              <a:defRPr/>
            </a:pPr>
            <a:r>
              <a:rPr lang="en-US" sz="4800" b="1">
                <a:ln w="6350">
                  <a:noFill/>
                </a:ln>
                <a:solidFill>
                  <a:schemeClr val="tx1">
                    <a:lumMod val="95000"/>
                  </a:schemeClr>
                </a:solidFill>
                <a:effectLst>
                  <a:outerShdw blurRad="114300" dist="101600" dir="2700000" algn="tl" rotWithShape="0">
                    <a:srgbClr val="000000">
                      <a:alpha val="40000"/>
                    </a:srgbClr>
                  </a:outerShdw>
                </a:effectLst>
                <a:latin typeface="+mj-lt"/>
                <a:ea typeface="+mj-ea"/>
                <a:cs typeface="+mj-cs"/>
              </a:rPr>
              <a:t>Beam  </a:t>
            </a:r>
            <a:r>
              <a:rPr lang="en-US" sz="4800" b="1" dirty="0">
                <a:ln w="6350">
                  <a:noFill/>
                </a:ln>
                <a:solidFill>
                  <a:schemeClr val="tx1">
                    <a:lumMod val="95000"/>
                  </a:schemeClr>
                </a:solidFill>
                <a:effectLst>
                  <a:outerShdw blurRad="114300" dist="101600" dir="2700000" algn="tl" rotWithShape="0">
                    <a:srgbClr val="000000">
                      <a:alpha val="40000"/>
                    </a:srgbClr>
                  </a:outerShdw>
                </a:effectLst>
                <a:latin typeface="+mj-lt"/>
                <a:ea typeface="+mj-ea"/>
                <a:cs typeface="+mj-cs"/>
              </a:rPr>
              <a:t>Design</a:t>
            </a:r>
          </a:p>
        </p:txBody>
      </p:sp>
      <p:sp>
        <p:nvSpPr>
          <p:cNvPr id="4" name="Slide Number Placeholder 3"/>
          <p:cNvSpPr>
            <a:spLocks noGrp="1"/>
          </p:cNvSpPr>
          <p:nvPr>
            <p:ph type="sldNum" sz="quarter" idx="11"/>
          </p:nvPr>
        </p:nvSpPr>
        <p:spPr/>
        <p:txBody>
          <a:bodyPr/>
          <a:lstStyle/>
          <a:p>
            <a:pPr>
              <a:defRPr/>
            </a:pPr>
            <a:fld id="{E82F8C67-E38F-4093-8D85-9BF8B32E8610}" type="slidenum">
              <a:rPr lang="en-US" smtClean="0"/>
              <a:pPr>
                <a:defRPr/>
              </a:pPr>
              <a:t>1</a:t>
            </a:fld>
            <a:endParaRPr lang="en-US" dirty="0"/>
          </a:p>
        </p:txBody>
      </p:sp>
      <p:sp>
        <p:nvSpPr>
          <p:cNvPr id="5" name="Footer Placeholder 4"/>
          <p:cNvSpPr>
            <a:spLocks noGrp="1"/>
          </p:cNvSpPr>
          <p:nvPr>
            <p:ph type="ftr" sz="quarter" idx="10"/>
          </p:nvPr>
        </p:nvSpPr>
        <p:spPr/>
        <p:txBody>
          <a:bodyPr/>
          <a:lstStyle/>
          <a:p>
            <a:pPr>
              <a:defRPr/>
            </a:pPr>
            <a:r>
              <a:rPr lang="en-US"/>
              <a:t>Beam Module</a:t>
            </a:r>
            <a:endParaRPr lang="en-US" dirty="0"/>
          </a:p>
        </p:txBody>
      </p:sp>
      <p:sp>
        <p:nvSpPr>
          <p:cNvPr id="6" name="TextBox 5"/>
          <p:cNvSpPr txBox="1"/>
          <p:nvPr/>
        </p:nvSpPr>
        <p:spPr>
          <a:xfrm>
            <a:off x="6143625" y="5899150"/>
            <a:ext cx="2536825" cy="460375"/>
          </a:xfrm>
          <a:prstGeom prst="rect">
            <a:avLst/>
          </a:prstGeom>
          <a:solidFill>
            <a:schemeClr val="accent3">
              <a:lumMod val="60000"/>
              <a:lumOff val="40000"/>
            </a:schemeClr>
          </a:solidFill>
          <a:ln>
            <a:solidFill>
              <a:schemeClr val="bg1"/>
            </a:solidFill>
          </a:ln>
        </p:spPr>
        <p:txBody>
          <a:bodyPr>
            <a:spAutoFit/>
          </a:bodyPr>
          <a:lstStyle/>
          <a:p>
            <a:pPr>
              <a:defRPr/>
            </a:pPr>
            <a:r>
              <a:rPr lang="en-US" sz="1200" dirty="0">
                <a:solidFill>
                  <a:schemeClr val="bg1"/>
                </a:solidFill>
              </a:rPr>
              <a:t>Developed by Scott Civjan</a:t>
            </a:r>
          </a:p>
          <a:p>
            <a:pPr>
              <a:defRPr/>
            </a:pPr>
            <a:r>
              <a:rPr lang="en-US" sz="1200" dirty="0">
                <a:solidFill>
                  <a:schemeClr val="bg1"/>
                </a:solidFill>
              </a:rPr>
              <a:t>University of Massachusetts, Amherst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504825" y="788988"/>
            <a:ext cx="8140700" cy="50292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endParaRPr lang="en-US" dirty="0">
              <a:solidFill>
                <a:prstClr val="black"/>
              </a:solidFill>
            </a:endParaRPr>
          </a:p>
        </p:txBody>
      </p:sp>
      <p:sp>
        <p:nvSpPr>
          <p:cNvPr id="11267" name="Rectangle 2"/>
          <p:cNvSpPr>
            <a:spLocks noChangeArrowheads="1"/>
          </p:cNvSpPr>
          <p:nvPr/>
        </p:nvSpPr>
        <p:spPr bwMode="auto">
          <a:xfrm>
            <a:off x="941388" y="1573213"/>
            <a:ext cx="3167062" cy="301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tabLst>
                <a:tab pos="628650" algn="l"/>
                <a:tab pos="971550" algn="l"/>
                <a:tab pos="1828800" algn="l"/>
                <a:tab pos="2114550" algn="l"/>
              </a:tabLst>
            </a:pPr>
            <a:r>
              <a:rPr lang="en-US" sz="3200" i="1">
                <a:solidFill>
                  <a:prstClr val="black"/>
                </a:solidFill>
              </a:rPr>
              <a:t>P	</a:t>
            </a:r>
            <a:r>
              <a:rPr lang="en-US" sz="3200">
                <a:solidFill>
                  <a:prstClr val="black"/>
                </a:solidFill>
              </a:rPr>
              <a:t>=	</a:t>
            </a:r>
            <a:r>
              <a:rPr lang="en-US" sz="3200">
                <a:solidFill>
                  <a:prstClr val="black"/>
                </a:solidFill>
                <a:sym typeface="Symbol" pitchFamily="18" charset="2"/>
              </a:rPr>
              <a:t></a:t>
            </a:r>
            <a:r>
              <a:rPr lang="en-US" sz="3200" i="1">
                <a:solidFill>
                  <a:prstClr val="black"/>
                </a:solidFill>
                <a:sym typeface="Symbol" pitchFamily="18" charset="2"/>
              </a:rPr>
              <a:t>A	</a:t>
            </a:r>
            <a:r>
              <a:rPr lang="en-US" sz="3200">
                <a:solidFill>
                  <a:prstClr val="black"/>
                </a:solidFill>
                <a:sym typeface="Symbol" pitchFamily="18" charset="2"/>
              </a:rPr>
              <a:t>=	0</a:t>
            </a:r>
          </a:p>
          <a:p>
            <a:pPr eaLnBrk="0" hangingPunct="0">
              <a:tabLst>
                <a:tab pos="628650" algn="l"/>
                <a:tab pos="971550" algn="l"/>
                <a:tab pos="1828800" algn="l"/>
                <a:tab pos="2114550" algn="l"/>
              </a:tabLst>
            </a:pPr>
            <a:r>
              <a:rPr lang="en-US" sz="3200" i="1">
                <a:solidFill>
                  <a:prstClr val="black"/>
                </a:solidFill>
                <a:sym typeface="Symbol" pitchFamily="18" charset="2"/>
              </a:rPr>
              <a:t>F</a:t>
            </a:r>
            <a:r>
              <a:rPr lang="en-US" sz="3200" i="1" baseline="-25000">
                <a:solidFill>
                  <a:prstClr val="black"/>
                </a:solidFill>
                <a:sym typeface="Symbol" pitchFamily="18" charset="2"/>
              </a:rPr>
              <a:t>i	</a:t>
            </a:r>
            <a:r>
              <a:rPr lang="en-US" sz="3200">
                <a:solidFill>
                  <a:prstClr val="black"/>
                </a:solidFill>
                <a:sym typeface="Symbol" pitchFamily="18" charset="2"/>
              </a:rPr>
              <a:t>=	</a:t>
            </a:r>
            <a:r>
              <a:rPr lang="en-US" sz="3200" i="1">
                <a:solidFill>
                  <a:prstClr val="black"/>
                </a:solidFill>
                <a:sym typeface="Symbol" pitchFamily="18" charset="2"/>
              </a:rPr>
              <a:t>A</a:t>
            </a:r>
          </a:p>
          <a:p>
            <a:pPr eaLnBrk="0" hangingPunct="0">
              <a:tabLst>
                <a:tab pos="628650" algn="l"/>
                <a:tab pos="971550" algn="l"/>
                <a:tab pos="1828800" algn="l"/>
                <a:tab pos="2114550" algn="l"/>
              </a:tabLst>
            </a:pPr>
            <a:r>
              <a:rPr lang="en-US" sz="3200">
                <a:solidFill>
                  <a:prstClr val="black"/>
                </a:solidFill>
                <a:sym typeface="Symbol" pitchFamily="18" charset="2"/>
              </a:rPr>
              <a:t></a:t>
            </a:r>
            <a:r>
              <a:rPr lang="en-US" sz="3200" i="1">
                <a:solidFill>
                  <a:prstClr val="black"/>
                </a:solidFill>
                <a:sym typeface="Symbol" pitchFamily="18" charset="2"/>
              </a:rPr>
              <a:t>F</a:t>
            </a:r>
            <a:r>
              <a:rPr lang="en-US" sz="3200" i="1" baseline="-25000">
                <a:solidFill>
                  <a:prstClr val="black"/>
                </a:solidFill>
                <a:sym typeface="Symbol" pitchFamily="18" charset="2"/>
              </a:rPr>
              <a:t>i	</a:t>
            </a:r>
            <a:r>
              <a:rPr lang="en-US" sz="3200">
                <a:solidFill>
                  <a:prstClr val="black"/>
                </a:solidFill>
                <a:sym typeface="Symbol" pitchFamily="18" charset="2"/>
              </a:rPr>
              <a:t>=	0</a:t>
            </a:r>
          </a:p>
          <a:p>
            <a:pPr eaLnBrk="0" hangingPunct="0">
              <a:tabLst>
                <a:tab pos="628650" algn="l"/>
                <a:tab pos="971550" algn="l"/>
                <a:tab pos="1828800" algn="l"/>
                <a:tab pos="2114550" algn="l"/>
              </a:tabLst>
            </a:pPr>
            <a:endParaRPr lang="en-US" sz="3200">
              <a:solidFill>
                <a:prstClr val="black"/>
              </a:solidFill>
            </a:endParaRPr>
          </a:p>
          <a:p>
            <a:pPr eaLnBrk="0" hangingPunct="0">
              <a:tabLst>
                <a:tab pos="628650" algn="l"/>
                <a:tab pos="971550" algn="l"/>
                <a:tab pos="1828800" algn="l"/>
                <a:tab pos="2114550" algn="l"/>
              </a:tabLst>
            </a:pPr>
            <a:r>
              <a:rPr lang="en-US" sz="3200" i="1">
                <a:solidFill>
                  <a:prstClr val="black"/>
                </a:solidFill>
              </a:rPr>
              <a:t>M	</a:t>
            </a:r>
            <a:r>
              <a:rPr lang="en-US" sz="3200">
                <a:solidFill>
                  <a:prstClr val="black"/>
                </a:solidFill>
              </a:rPr>
              <a:t>=	</a:t>
            </a:r>
            <a:r>
              <a:rPr lang="en-US" sz="3200">
                <a:solidFill>
                  <a:prstClr val="black"/>
                </a:solidFill>
                <a:sym typeface="Symbol" pitchFamily="18" charset="2"/>
              </a:rPr>
              <a:t>y</a:t>
            </a:r>
            <a:r>
              <a:rPr lang="en-US" sz="3200" i="1">
                <a:solidFill>
                  <a:prstClr val="black"/>
                </a:solidFill>
                <a:sym typeface="Symbol" pitchFamily="18" charset="2"/>
              </a:rPr>
              <a:t>A</a:t>
            </a:r>
          </a:p>
          <a:p>
            <a:pPr eaLnBrk="0" hangingPunct="0">
              <a:tabLst>
                <a:tab pos="628650" algn="l"/>
                <a:tab pos="971550" algn="l"/>
                <a:tab pos="1828800" algn="l"/>
                <a:tab pos="2114550" algn="l"/>
              </a:tabLst>
            </a:pPr>
            <a:r>
              <a:rPr lang="en-US" sz="3200" i="1">
                <a:solidFill>
                  <a:prstClr val="black"/>
                </a:solidFill>
                <a:sym typeface="Symbol" pitchFamily="18" charset="2"/>
              </a:rPr>
              <a:t>M	</a:t>
            </a:r>
            <a:r>
              <a:rPr lang="en-US" sz="3200">
                <a:solidFill>
                  <a:prstClr val="black"/>
                </a:solidFill>
                <a:sym typeface="Symbol" pitchFamily="18" charset="2"/>
              </a:rPr>
              <a:t>=	</a:t>
            </a:r>
            <a:r>
              <a:rPr lang="en-US" sz="3200" i="1">
                <a:solidFill>
                  <a:prstClr val="black"/>
                </a:solidFill>
                <a:sym typeface="Symbol" pitchFamily="18" charset="2"/>
              </a:rPr>
              <a:t>y</a:t>
            </a:r>
            <a:r>
              <a:rPr lang="en-US" sz="3200" i="1" baseline="-25000">
                <a:solidFill>
                  <a:prstClr val="black"/>
                </a:solidFill>
                <a:sym typeface="Symbol" pitchFamily="18" charset="2"/>
              </a:rPr>
              <a:t>i</a:t>
            </a:r>
            <a:r>
              <a:rPr lang="en-US" sz="3200" i="1">
                <a:solidFill>
                  <a:prstClr val="black"/>
                </a:solidFill>
                <a:sym typeface="Symbol" pitchFamily="18" charset="2"/>
              </a:rPr>
              <a:t>F</a:t>
            </a:r>
            <a:r>
              <a:rPr lang="en-US" sz="3200" i="1" baseline="-25000">
                <a:solidFill>
                  <a:prstClr val="black"/>
                </a:solidFill>
                <a:sym typeface="Symbol" pitchFamily="18" charset="2"/>
              </a:rPr>
              <a:t>i</a:t>
            </a:r>
            <a:endParaRPr lang="en-US" sz="3200" i="1">
              <a:solidFill>
                <a:prstClr val="black"/>
              </a:solidFill>
              <a:sym typeface="Symbol" pitchFamily="18" charset="2"/>
            </a:endParaRPr>
          </a:p>
        </p:txBody>
      </p:sp>
      <p:sp>
        <p:nvSpPr>
          <p:cNvPr id="11268" name="Freeform 4"/>
          <p:cNvSpPr>
            <a:spLocks/>
          </p:cNvSpPr>
          <p:nvPr/>
        </p:nvSpPr>
        <p:spPr bwMode="auto">
          <a:xfrm>
            <a:off x="3473450" y="2817813"/>
            <a:ext cx="3711575" cy="2636837"/>
          </a:xfrm>
          <a:custGeom>
            <a:avLst/>
            <a:gdLst>
              <a:gd name="T0" fmla="*/ 0 w 2338"/>
              <a:gd name="T1" fmla="*/ 2147483647 h 1661"/>
              <a:gd name="T2" fmla="*/ 2147483647 w 2338"/>
              <a:gd name="T3" fmla="*/ 2147483647 h 1661"/>
              <a:gd name="T4" fmla="*/ 2147483647 w 2338"/>
              <a:gd name="T5" fmla="*/ 2147483647 h 1661"/>
              <a:gd name="T6" fmla="*/ 2147483647 w 2338"/>
              <a:gd name="T7" fmla="*/ 2147483647 h 1661"/>
              <a:gd name="T8" fmla="*/ 2147483647 w 2338"/>
              <a:gd name="T9" fmla="*/ 0 h 1661"/>
              <a:gd name="T10" fmla="*/ 2147483647 w 2338"/>
              <a:gd name="T11" fmla="*/ 2147483647 h 1661"/>
              <a:gd name="T12" fmla="*/ 2147483647 w 2338"/>
              <a:gd name="T13" fmla="*/ 2147483647 h 1661"/>
              <a:gd name="T14" fmla="*/ 2147483647 w 2338"/>
              <a:gd name="T15" fmla="*/ 2147483647 h 1661"/>
              <a:gd name="T16" fmla="*/ 2147483647 w 2338"/>
              <a:gd name="T17" fmla="*/ 2147483647 h 1661"/>
              <a:gd name="T18" fmla="*/ 2147483647 w 2338"/>
              <a:gd name="T19" fmla="*/ 2147483647 h 1661"/>
              <a:gd name="T20" fmla="*/ 2147483647 w 2338"/>
              <a:gd name="T21" fmla="*/ 2147483647 h 1661"/>
              <a:gd name="T22" fmla="*/ 2147483647 w 2338"/>
              <a:gd name="T23" fmla="*/ 2147483647 h 1661"/>
              <a:gd name="T24" fmla="*/ 2147483647 w 2338"/>
              <a:gd name="T25" fmla="*/ 2147483647 h 1661"/>
              <a:gd name="T26" fmla="*/ 2147483647 w 2338"/>
              <a:gd name="T27" fmla="*/ 2147483647 h 1661"/>
              <a:gd name="T28" fmla="*/ 2147483647 w 2338"/>
              <a:gd name="T29" fmla="*/ 2147483647 h 1661"/>
              <a:gd name="T30" fmla="*/ 0 w 2338"/>
              <a:gd name="T31" fmla="*/ 2147483647 h 16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338"/>
              <a:gd name="T49" fmla="*/ 0 h 1661"/>
              <a:gd name="T50" fmla="*/ 2338 w 2338"/>
              <a:gd name="T51" fmla="*/ 1661 h 166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38" h="1661">
                <a:moveTo>
                  <a:pt x="0" y="847"/>
                </a:moveTo>
                <a:lnTo>
                  <a:pt x="79" y="430"/>
                </a:lnTo>
                <a:lnTo>
                  <a:pt x="858" y="305"/>
                </a:lnTo>
                <a:lnTo>
                  <a:pt x="1389" y="170"/>
                </a:lnTo>
                <a:lnTo>
                  <a:pt x="1717" y="0"/>
                </a:lnTo>
                <a:lnTo>
                  <a:pt x="2338" y="407"/>
                </a:lnTo>
                <a:lnTo>
                  <a:pt x="1829" y="972"/>
                </a:lnTo>
                <a:lnTo>
                  <a:pt x="1954" y="1401"/>
                </a:lnTo>
                <a:lnTo>
                  <a:pt x="1457" y="1661"/>
                </a:lnTo>
                <a:cubicBezTo>
                  <a:pt x="1023" y="1577"/>
                  <a:pt x="1183" y="1621"/>
                  <a:pt x="971" y="1559"/>
                </a:cubicBezTo>
                <a:cubicBezTo>
                  <a:pt x="891" y="1506"/>
                  <a:pt x="870" y="1508"/>
                  <a:pt x="779" y="1480"/>
                </a:cubicBezTo>
                <a:cubicBezTo>
                  <a:pt x="756" y="1473"/>
                  <a:pt x="711" y="1457"/>
                  <a:pt x="711" y="1457"/>
                </a:cubicBezTo>
                <a:lnTo>
                  <a:pt x="542" y="1175"/>
                </a:lnTo>
                <a:lnTo>
                  <a:pt x="497" y="1017"/>
                </a:lnTo>
                <a:lnTo>
                  <a:pt x="147" y="915"/>
                </a:lnTo>
                <a:lnTo>
                  <a:pt x="0" y="847"/>
                </a:lnTo>
                <a:close/>
              </a:path>
            </a:pathLst>
          </a:custGeom>
          <a:solidFill>
            <a:schemeClr val="accent1"/>
          </a:solidFill>
          <a:ln w="22225">
            <a:solidFill>
              <a:schemeClr val="bg1"/>
            </a:solidFill>
            <a:round/>
            <a:headEnd/>
            <a:tailEnd/>
          </a:ln>
        </p:spPr>
        <p:txBody>
          <a:bodyPr/>
          <a:lstStyle/>
          <a:p>
            <a:endParaRPr lang="en-US">
              <a:solidFill>
                <a:prstClr val="white"/>
              </a:solidFill>
            </a:endParaRPr>
          </a:p>
        </p:txBody>
      </p:sp>
      <p:sp>
        <p:nvSpPr>
          <p:cNvPr id="11269" name="Rectangle 5"/>
          <p:cNvSpPr>
            <a:spLocks noChangeArrowheads="1"/>
          </p:cNvSpPr>
          <p:nvPr/>
        </p:nvSpPr>
        <p:spPr bwMode="auto">
          <a:xfrm>
            <a:off x="5337175" y="3535363"/>
            <a:ext cx="144463" cy="144462"/>
          </a:xfrm>
          <a:prstGeom prst="rect">
            <a:avLst/>
          </a:prstGeom>
          <a:solidFill>
            <a:schemeClr val="bg1"/>
          </a:solidFill>
          <a:ln w="22225">
            <a:solidFill>
              <a:schemeClr val="bg1"/>
            </a:solidFill>
            <a:miter lim="800000"/>
            <a:headEnd/>
            <a:tailEnd/>
          </a:ln>
        </p:spPr>
        <p:txBody>
          <a:bodyPr wrap="none" anchor="ctr"/>
          <a:lstStyle/>
          <a:p>
            <a:pPr eaLnBrk="0" hangingPunct="0"/>
            <a:endParaRPr lang="en-US">
              <a:solidFill>
                <a:prstClr val="black"/>
              </a:solidFill>
              <a:latin typeface="Arial" pitchFamily="34" charset="0"/>
            </a:endParaRPr>
          </a:p>
        </p:txBody>
      </p:sp>
      <p:sp>
        <p:nvSpPr>
          <p:cNvPr id="11270" name="Line 47"/>
          <p:cNvSpPr>
            <a:spLocks noChangeShapeType="1"/>
          </p:cNvSpPr>
          <p:nvPr/>
        </p:nvSpPr>
        <p:spPr bwMode="auto">
          <a:xfrm>
            <a:off x="3132138" y="3965575"/>
            <a:ext cx="5289550" cy="0"/>
          </a:xfrm>
          <a:prstGeom prst="line">
            <a:avLst/>
          </a:prstGeom>
          <a:noFill/>
          <a:ln w="22225">
            <a:solidFill>
              <a:schemeClr val="bg1"/>
            </a:solidFill>
            <a:prstDash val="dashDot"/>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1271" name="Text Box 50"/>
          <p:cNvSpPr txBox="1">
            <a:spLocks noChangeArrowheads="1"/>
          </p:cNvSpPr>
          <p:nvPr/>
        </p:nvSpPr>
        <p:spPr bwMode="auto">
          <a:xfrm>
            <a:off x="5954713" y="3505200"/>
            <a:ext cx="3635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y</a:t>
            </a:r>
            <a:r>
              <a:rPr lang="en-US" i="1" baseline="-25000">
                <a:solidFill>
                  <a:prstClr val="black"/>
                </a:solidFill>
                <a:latin typeface="Arial" pitchFamily="34" charset="0"/>
              </a:rPr>
              <a:t>i</a:t>
            </a:r>
          </a:p>
        </p:txBody>
      </p:sp>
      <p:sp>
        <p:nvSpPr>
          <p:cNvPr id="11272" name="Text Box 51"/>
          <p:cNvSpPr txBox="1">
            <a:spLocks noChangeArrowheads="1"/>
          </p:cNvSpPr>
          <p:nvPr/>
        </p:nvSpPr>
        <p:spPr bwMode="auto">
          <a:xfrm>
            <a:off x="5607050" y="3087688"/>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a:solidFill>
                  <a:prstClr val="black"/>
                </a:solidFill>
                <a:latin typeface="Symbol" pitchFamily="18" charset="2"/>
              </a:rPr>
              <a:t>d</a:t>
            </a:r>
            <a:r>
              <a:rPr lang="en-US" i="1">
                <a:solidFill>
                  <a:prstClr val="black"/>
                </a:solidFill>
              </a:rPr>
              <a:t>A</a:t>
            </a:r>
          </a:p>
        </p:txBody>
      </p:sp>
      <p:sp>
        <p:nvSpPr>
          <p:cNvPr id="11273" name="Text Box 53"/>
          <p:cNvSpPr txBox="1">
            <a:spLocks noChangeArrowheads="1"/>
          </p:cNvSpPr>
          <p:nvPr/>
        </p:nvSpPr>
        <p:spPr bwMode="auto">
          <a:xfrm>
            <a:off x="7008813" y="3581400"/>
            <a:ext cx="14160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2000">
                <a:solidFill>
                  <a:prstClr val="black"/>
                </a:solidFill>
                <a:latin typeface="Arial" pitchFamily="34" charset="0"/>
              </a:rPr>
              <a:t>Centroid</a:t>
            </a:r>
          </a:p>
        </p:txBody>
      </p:sp>
      <p:sp>
        <p:nvSpPr>
          <p:cNvPr id="14" name="Slide Number Placeholder 13"/>
          <p:cNvSpPr>
            <a:spLocks noGrp="1"/>
          </p:cNvSpPr>
          <p:nvPr>
            <p:ph type="sldNum" sz="quarter" idx="11"/>
          </p:nvPr>
        </p:nvSpPr>
        <p:spPr/>
        <p:txBody>
          <a:bodyPr/>
          <a:lstStyle/>
          <a:p>
            <a:pPr>
              <a:defRPr/>
            </a:pPr>
            <a:fld id="{C66FB876-B1F5-4092-AB79-0AAC834E00C1}" type="slidenum">
              <a:rPr lang="en-US" smtClean="0">
                <a:solidFill>
                  <a:prstClr val="white">
                    <a:shade val="50000"/>
                  </a:prstClr>
                </a:solidFill>
              </a:rPr>
              <a:pPr>
                <a:defRPr/>
              </a:pPr>
              <a:t>10</a:t>
            </a:fld>
            <a:endParaRPr lang="en-US" dirty="0">
              <a:solidFill>
                <a:prstClr val="white">
                  <a:shade val="50000"/>
                </a:prstClr>
              </a:solidFill>
            </a:endParaRPr>
          </a:p>
        </p:txBody>
      </p:sp>
      <p:sp>
        <p:nvSpPr>
          <p:cNvPr id="15" name="Footer Placeholder 14"/>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11276" name="Line 17"/>
          <p:cNvSpPr>
            <a:spLocks noChangeShapeType="1"/>
          </p:cNvSpPr>
          <p:nvPr/>
        </p:nvSpPr>
        <p:spPr bwMode="auto">
          <a:xfrm>
            <a:off x="5543550" y="3600450"/>
            <a:ext cx="63817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1277" name="Line 18"/>
          <p:cNvSpPr>
            <a:spLocks noChangeShapeType="1"/>
          </p:cNvSpPr>
          <p:nvPr/>
        </p:nvSpPr>
        <p:spPr bwMode="auto">
          <a:xfrm>
            <a:off x="5838825" y="3594100"/>
            <a:ext cx="0" cy="374650"/>
          </a:xfrm>
          <a:prstGeom prst="line">
            <a:avLst/>
          </a:prstGeom>
          <a:noFill/>
          <a:ln w="19050">
            <a:solidFill>
              <a:schemeClr val="bg1"/>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1278" name="Line 19"/>
          <p:cNvSpPr>
            <a:spLocks noChangeShapeType="1"/>
          </p:cNvSpPr>
          <p:nvPr/>
        </p:nvSpPr>
        <p:spPr bwMode="auto">
          <a:xfrm flipH="1">
            <a:off x="5391150" y="3305175"/>
            <a:ext cx="271463" cy="223838"/>
          </a:xfrm>
          <a:prstGeom prst="line">
            <a:avLst/>
          </a:prstGeom>
          <a:noFill/>
          <a:ln w="19050">
            <a:solidFill>
              <a:schemeClr val="bg1"/>
            </a:solidFill>
            <a:round/>
            <a:headEnd/>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1279" name="Text Box 53"/>
          <p:cNvSpPr txBox="1">
            <a:spLocks noChangeArrowheads="1"/>
          </p:cNvSpPr>
          <p:nvPr/>
        </p:nvSpPr>
        <p:spPr bwMode="auto">
          <a:xfrm>
            <a:off x="6961188" y="4029075"/>
            <a:ext cx="179705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2000">
                <a:solidFill>
                  <a:prstClr val="black"/>
                </a:solidFill>
                <a:latin typeface="Arial" pitchFamily="34" charset="0"/>
              </a:rPr>
              <a:t>Elastic Neutral Axis, ENA</a:t>
            </a:r>
          </a:p>
        </p:txBody>
      </p:sp>
      <p:sp>
        <p:nvSpPr>
          <p:cNvPr id="11280" name="TextBox 28"/>
          <p:cNvSpPr txBox="1">
            <a:spLocks noChangeArrowheads="1"/>
          </p:cNvSpPr>
          <p:nvPr/>
        </p:nvSpPr>
        <p:spPr bwMode="auto">
          <a:xfrm>
            <a:off x="1508125" y="1539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Yield and Plastic Moments</a:t>
            </a:r>
          </a:p>
        </p:txBody>
      </p:sp>
    </p:spTree>
    <p:extLst>
      <p:ext uri="{BB962C8B-B14F-4D97-AF65-F5344CB8AC3E}">
        <p14:creationId xmlns:p14="http://schemas.microsoft.com/office/powerpoint/2010/main" val="34789556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209550" y="1122363"/>
            <a:ext cx="8788400" cy="43815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endParaRPr lang="en-US">
              <a:solidFill>
                <a:prstClr val="black"/>
              </a:solidFill>
            </a:endParaRPr>
          </a:p>
        </p:txBody>
      </p:sp>
      <p:sp>
        <p:nvSpPr>
          <p:cNvPr id="12291" name="Text Box 23"/>
          <p:cNvSpPr txBox="1">
            <a:spLocks noChangeArrowheads="1"/>
          </p:cNvSpPr>
          <p:nvPr/>
        </p:nvSpPr>
        <p:spPr bwMode="auto">
          <a:xfrm>
            <a:off x="209550" y="2028825"/>
            <a:ext cx="76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i="1">
                <a:solidFill>
                  <a:prstClr val="black"/>
                </a:solidFill>
              </a:rPr>
              <a:t>M</a:t>
            </a:r>
          </a:p>
        </p:txBody>
      </p:sp>
      <p:sp>
        <p:nvSpPr>
          <p:cNvPr id="12292" name="Text Box 24"/>
          <p:cNvSpPr txBox="1">
            <a:spLocks noChangeArrowheads="1"/>
          </p:cNvSpPr>
          <p:nvPr/>
        </p:nvSpPr>
        <p:spPr bwMode="auto">
          <a:xfrm>
            <a:off x="2889250" y="2028825"/>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i="1">
                <a:solidFill>
                  <a:prstClr val="black"/>
                </a:solidFill>
              </a:rPr>
              <a:t>M</a:t>
            </a:r>
          </a:p>
        </p:txBody>
      </p:sp>
      <p:sp>
        <p:nvSpPr>
          <p:cNvPr id="12293" name="Text Box 27"/>
          <p:cNvSpPr txBox="1">
            <a:spLocks noChangeArrowheads="1"/>
          </p:cNvSpPr>
          <p:nvPr/>
        </p:nvSpPr>
        <p:spPr bwMode="auto">
          <a:xfrm>
            <a:off x="4605338" y="1819275"/>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i="1">
                <a:solidFill>
                  <a:prstClr val="black"/>
                </a:solidFill>
              </a:rPr>
              <a:t>y</a:t>
            </a:r>
          </a:p>
        </p:txBody>
      </p:sp>
      <p:sp>
        <p:nvSpPr>
          <p:cNvPr id="12294" name="Text Box 28"/>
          <p:cNvSpPr txBox="1">
            <a:spLocks noChangeArrowheads="1"/>
          </p:cNvSpPr>
          <p:nvPr/>
        </p:nvSpPr>
        <p:spPr bwMode="auto">
          <a:xfrm>
            <a:off x="5162550" y="3019425"/>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a:solidFill>
                  <a:prstClr val="black"/>
                </a:solidFill>
                <a:latin typeface="Symbol" pitchFamily="18" charset="2"/>
              </a:rPr>
              <a:t>e</a:t>
            </a:r>
          </a:p>
        </p:txBody>
      </p:sp>
      <p:sp>
        <p:nvSpPr>
          <p:cNvPr id="12295" name="Text Box 30"/>
          <p:cNvSpPr txBox="1">
            <a:spLocks noChangeArrowheads="1"/>
          </p:cNvSpPr>
          <p:nvPr/>
        </p:nvSpPr>
        <p:spPr bwMode="auto">
          <a:xfrm>
            <a:off x="5651500" y="18415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a:solidFill>
                  <a:prstClr val="black"/>
                </a:solidFill>
                <a:latin typeface="Symbol" pitchFamily="18" charset="2"/>
              </a:rPr>
              <a:t>f</a:t>
            </a:r>
          </a:p>
        </p:txBody>
      </p:sp>
      <p:sp>
        <p:nvSpPr>
          <p:cNvPr id="12296" name="Freeform 31"/>
          <p:cNvSpPr>
            <a:spLocks/>
          </p:cNvSpPr>
          <p:nvPr/>
        </p:nvSpPr>
        <p:spPr bwMode="auto">
          <a:xfrm>
            <a:off x="5607050" y="1946275"/>
            <a:ext cx="152400" cy="152400"/>
          </a:xfrm>
          <a:custGeom>
            <a:avLst/>
            <a:gdLst>
              <a:gd name="T0" fmla="*/ 2147483647 w 56"/>
              <a:gd name="T1" fmla="*/ 500250619 h 192"/>
              <a:gd name="T2" fmla="*/ 2147483647 w 56"/>
              <a:gd name="T3" fmla="*/ 500250619 h 192"/>
              <a:gd name="T4" fmla="*/ 0 w 56"/>
              <a:gd name="T5" fmla="*/ 0 h 192"/>
              <a:gd name="T6" fmla="*/ 0 60000 65536"/>
              <a:gd name="T7" fmla="*/ 0 60000 65536"/>
              <a:gd name="T8" fmla="*/ 0 60000 65536"/>
              <a:gd name="T9" fmla="*/ 0 w 56"/>
              <a:gd name="T10" fmla="*/ 0 h 192"/>
              <a:gd name="T11" fmla="*/ 56 w 56"/>
              <a:gd name="T12" fmla="*/ 192 h 192"/>
            </a:gdLst>
            <a:ahLst/>
            <a:cxnLst>
              <a:cxn ang="T6">
                <a:pos x="T0" y="T1"/>
              </a:cxn>
              <a:cxn ang="T7">
                <a:pos x="T2" y="T3"/>
              </a:cxn>
              <a:cxn ang="T8">
                <a:pos x="T4" y="T5"/>
              </a:cxn>
            </a:cxnLst>
            <a:rect l="T9" t="T10" r="T11" b="T12"/>
            <a:pathLst>
              <a:path w="56" h="192">
                <a:moveTo>
                  <a:pt x="48" y="192"/>
                </a:moveTo>
                <a:cubicBezTo>
                  <a:pt x="52" y="160"/>
                  <a:pt x="56" y="128"/>
                  <a:pt x="48" y="96"/>
                </a:cubicBezTo>
                <a:cubicBezTo>
                  <a:pt x="40" y="64"/>
                  <a:pt x="20" y="32"/>
                  <a:pt x="0" y="0"/>
                </a:cubicBezTo>
              </a:path>
            </a:pathLst>
          </a:custGeom>
          <a:noFill/>
          <a:ln w="9525">
            <a:solidFill>
              <a:schemeClr val="bg1"/>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2297" name="Freeform 32"/>
          <p:cNvSpPr>
            <a:spLocks/>
          </p:cNvSpPr>
          <p:nvPr/>
        </p:nvSpPr>
        <p:spPr bwMode="auto">
          <a:xfrm flipH="1">
            <a:off x="5238750" y="1952625"/>
            <a:ext cx="152400" cy="152400"/>
          </a:xfrm>
          <a:custGeom>
            <a:avLst/>
            <a:gdLst>
              <a:gd name="T0" fmla="*/ 2147483647 w 56"/>
              <a:gd name="T1" fmla="*/ 500250619 h 192"/>
              <a:gd name="T2" fmla="*/ 2147483647 w 56"/>
              <a:gd name="T3" fmla="*/ 500250619 h 192"/>
              <a:gd name="T4" fmla="*/ 0 w 56"/>
              <a:gd name="T5" fmla="*/ 0 h 192"/>
              <a:gd name="T6" fmla="*/ 0 60000 65536"/>
              <a:gd name="T7" fmla="*/ 0 60000 65536"/>
              <a:gd name="T8" fmla="*/ 0 60000 65536"/>
              <a:gd name="T9" fmla="*/ 0 w 56"/>
              <a:gd name="T10" fmla="*/ 0 h 192"/>
              <a:gd name="T11" fmla="*/ 56 w 56"/>
              <a:gd name="T12" fmla="*/ 192 h 192"/>
            </a:gdLst>
            <a:ahLst/>
            <a:cxnLst>
              <a:cxn ang="T6">
                <a:pos x="T0" y="T1"/>
              </a:cxn>
              <a:cxn ang="T7">
                <a:pos x="T2" y="T3"/>
              </a:cxn>
              <a:cxn ang="T8">
                <a:pos x="T4" y="T5"/>
              </a:cxn>
            </a:cxnLst>
            <a:rect l="T9" t="T10" r="T11" b="T12"/>
            <a:pathLst>
              <a:path w="56" h="192">
                <a:moveTo>
                  <a:pt x="48" y="192"/>
                </a:moveTo>
                <a:cubicBezTo>
                  <a:pt x="52" y="160"/>
                  <a:pt x="56" y="128"/>
                  <a:pt x="48" y="96"/>
                </a:cubicBezTo>
                <a:cubicBezTo>
                  <a:pt x="40" y="64"/>
                  <a:pt x="20" y="32"/>
                  <a:pt x="0" y="0"/>
                </a:cubicBezTo>
              </a:path>
            </a:pathLst>
          </a:custGeom>
          <a:noFill/>
          <a:ln w="9525">
            <a:solidFill>
              <a:schemeClr val="bg1"/>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2298" name="Text Box 34"/>
          <p:cNvSpPr txBox="1">
            <a:spLocks noChangeArrowheads="1"/>
          </p:cNvSpPr>
          <p:nvPr/>
        </p:nvSpPr>
        <p:spPr bwMode="auto">
          <a:xfrm>
            <a:off x="7864475" y="1708150"/>
            <a:ext cx="746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i="1">
                <a:solidFill>
                  <a:prstClr val="black"/>
                </a:solidFill>
              </a:rPr>
              <a:t>y</a:t>
            </a:r>
            <a:r>
              <a:rPr lang="en-US" i="1" baseline="-25000">
                <a:solidFill>
                  <a:prstClr val="black"/>
                </a:solidFill>
              </a:rPr>
              <a:t>max</a:t>
            </a:r>
          </a:p>
        </p:txBody>
      </p:sp>
      <p:sp>
        <p:nvSpPr>
          <p:cNvPr id="12299" name="Text Box 36"/>
          <p:cNvSpPr txBox="1">
            <a:spLocks noChangeArrowheads="1"/>
          </p:cNvSpPr>
          <p:nvPr/>
        </p:nvSpPr>
        <p:spPr bwMode="auto">
          <a:xfrm>
            <a:off x="6948488" y="992188"/>
            <a:ext cx="806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a:solidFill>
                  <a:prstClr val="black"/>
                </a:solidFill>
                <a:latin typeface="Symbol" pitchFamily="18" charset="2"/>
              </a:rPr>
              <a:t>s</a:t>
            </a:r>
            <a:r>
              <a:rPr lang="en-US" baseline="-25000">
                <a:solidFill>
                  <a:prstClr val="black"/>
                </a:solidFill>
              </a:rPr>
              <a:t>max</a:t>
            </a:r>
            <a:endParaRPr lang="en-US">
              <a:solidFill>
                <a:prstClr val="black"/>
              </a:solidFill>
            </a:endParaRPr>
          </a:p>
        </p:txBody>
      </p:sp>
      <p:sp>
        <p:nvSpPr>
          <p:cNvPr id="12300" name="Text Box 37"/>
          <p:cNvSpPr txBox="1">
            <a:spLocks noChangeArrowheads="1"/>
          </p:cNvSpPr>
          <p:nvPr/>
        </p:nvSpPr>
        <p:spPr bwMode="auto">
          <a:xfrm>
            <a:off x="7391400" y="2247900"/>
            <a:ext cx="10191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sz="2000">
                <a:solidFill>
                  <a:prstClr val="black"/>
                </a:solidFill>
              </a:rPr>
              <a:t>ENA</a:t>
            </a:r>
          </a:p>
        </p:txBody>
      </p:sp>
      <p:sp>
        <p:nvSpPr>
          <p:cNvPr id="36" name="Circular Arrow 35"/>
          <p:cNvSpPr/>
          <p:nvPr/>
        </p:nvSpPr>
        <p:spPr bwMode="auto">
          <a:xfrm rot="5400000" flipH="1">
            <a:off x="1748631" y="1715295"/>
            <a:ext cx="1355725" cy="1185862"/>
          </a:xfrm>
          <a:prstGeom prst="circularArrow">
            <a:avLst/>
          </a:prstGeom>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37" name="Circular Arrow 36"/>
          <p:cNvSpPr/>
          <p:nvPr/>
        </p:nvSpPr>
        <p:spPr bwMode="auto">
          <a:xfrm rot="16200000">
            <a:off x="430213" y="1741488"/>
            <a:ext cx="1355725" cy="1127125"/>
          </a:xfrm>
          <a:prstGeom prst="circularArrow">
            <a:avLst/>
          </a:prstGeom>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38" name="Slide Number Placeholder 37"/>
          <p:cNvSpPr txBox="1">
            <a:spLocks noGrp="1"/>
          </p:cNvSpPr>
          <p:nvPr/>
        </p:nvSpPr>
        <p:spPr>
          <a:xfrm>
            <a:off x="7924800" y="6416675"/>
            <a:ext cx="762000" cy="365125"/>
          </a:xfrm>
          <a:prstGeom prst="rect">
            <a:avLst/>
          </a:prstGeom>
          <a:noFill/>
        </p:spPr>
        <p:txBody>
          <a:bodyPr lIns="0" rIns="0" anchor="b"/>
          <a:lstStyle/>
          <a:p>
            <a:pPr algn="r">
              <a:defRPr/>
            </a:pPr>
            <a:fld id="{1FC1AFD8-6E1B-4530-BC67-382ED0E2DEAC}" type="slidenum">
              <a:rPr lang="en-US" sz="1200">
                <a:solidFill>
                  <a:prstClr val="white">
                    <a:shade val="50000"/>
                  </a:prstClr>
                </a:solidFill>
              </a:rPr>
              <a:pPr algn="r">
                <a:defRPr/>
              </a:pPr>
              <a:t>11</a:t>
            </a:fld>
            <a:endParaRPr lang="en-US" sz="1200" dirty="0">
              <a:solidFill>
                <a:prstClr val="white">
                  <a:shade val="50000"/>
                </a:prstClr>
              </a:solidFill>
            </a:endParaRPr>
          </a:p>
        </p:txBody>
      </p:sp>
      <p:sp>
        <p:nvSpPr>
          <p:cNvPr id="39" name="Footer Placeholder 38"/>
          <p:cNvSpPr txBox="1">
            <a:spLocks noGrp="1"/>
          </p:cNvSpPr>
          <p:nvPr/>
        </p:nvSpPr>
        <p:spPr>
          <a:xfrm>
            <a:off x="3124200" y="6416675"/>
            <a:ext cx="2895600" cy="365125"/>
          </a:xfrm>
          <a:prstGeom prst="rect">
            <a:avLst/>
          </a:prstGeom>
          <a:noFill/>
        </p:spPr>
        <p:txBody>
          <a:bodyPr anchor="b"/>
          <a:lstStyle/>
          <a:p>
            <a:pPr algn="ctr">
              <a:defRPr/>
            </a:pPr>
            <a:r>
              <a:rPr lang="en-US" sz="1200">
                <a:solidFill>
                  <a:prstClr val="white">
                    <a:shade val="50000"/>
                  </a:prstClr>
                </a:solidFill>
              </a:rPr>
              <a:t>Beam Theory</a:t>
            </a:r>
            <a:endParaRPr lang="en-US" sz="1200" dirty="0">
              <a:solidFill>
                <a:prstClr val="white">
                  <a:shade val="50000"/>
                </a:prstClr>
              </a:solidFill>
            </a:endParaRPr>
          </a:p>
        </p:txBody>
      </p:sp>
      <p:sp>
        <p:nvSpPr>
          <p:cNvPr id="12305" name="Line 37"/>
          <p:cNvSpPr>
            <a:spLocks noChangeShapeType="1"/>
          </p:cNvSpPr>
          <p:nvPr/>
        </p:nvSpPr>
        <p:spPr bwMode="auto">
          <a:xfrm flipH="1">
            <a:off x="452438" y="1609725"/>
            <a:ext cx="7710487"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06" name="Line 38"/>
          <p:cNvSpPr>
            <a:spLocks noChangeShapeType="1"/>
          </p:cNvSpPr>
          <p:nvPr/>
        </p:nvSpPr>
        <p:spPr bwMode="auto">
          <a:xfrm flipH="1">
            <a:off x="395288" y="2981325"/>
            <a:ext cx="7834312"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07" name="Freeform 64"/>
          <p:cNvSpPr>
            <a:spLocks/>
          </p:cNvSpPr>
          <p:nvPr/>
        </p:nvSpPr>
        <p:spPr bwMode="auto">
          <a:xfrm>
            <a:off x="3530600" y="1606550"/>
            <a:ext cx="917575" cy="1374775"/>
          </a:xfrm>
          <a:custGeom>
            <a:avLst/>
            <a:gdLst>
              <a:gd name="T0" fmla="*/ 1456650313 w 578"/>
              <a:gd name="T1" fmla="*/ 0 h 866"/>
              <a:gd name="T2" fmla="*/ 0 w 578"/>
              <a:gd name="T3" fmla="*/ 0 h 866"/>
              <a:gd name="T4" fmla="*/ 0 w 578"/>
              <a:gd name="T5" fmla="*/ 378023438 h 866"/>
              <a:gd name="T6" fmla="*/ 614918125 w 578"/>
              <a:gd name="T7" fmla="*/ 378023438 h 866"/>
              <a:gd name="T8" fmla="*/ 614918125 w 578"/>
              <a:gd name="T9" fmla="*/ 1799391563 h 866"/>
              <a:gd name="T10" fmla="*/ 0 w 578"/>
              <a:gd name="T11" fmla="*/ 1799391563 h 866"/>
              <a:gd name="T12" fmla="*/ 0 w 578"/>
              <a:gd name="T13" fmla="*/ 2147483647 h 866"/>
              <a:gd name="T14" fmla="*/ 1456650313 w 578"/>
              <a:gd name="T15" fmla="*/ 2147483647 h 866"/>
              <a:gd name="T16" fmla="*/ 1456650313 w 578"/>
              <a:gd name="T17" fmla="*/ 1804431875 h 866"/>
              <a:gd name="T18" fmla="*/ 816530625 w 578"/>
              <a:gd name="T19" fmla="*/ 1804431875 h 866"/>
              <a:gd name="T20" fmla="*/ 816530625 w 578"/>
              <a:gd name="T21" fmla="*/ 383063750 h 866"/>
              <a:gd name="T22" fmla="*/ 1456650313 w 578"/>
              <a:gd name="T23" fmla="*/ 383063750 h 866"/>
              <a:gd name="T24" fmla="*/ 1456650313 w 578"/>
              <a:gd name="T25" fmla="*/ 0 h 8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78"/>
              <a:gd name="T40" fmla="*/ 0 h 866"/>
              <a:gd name="T41" fmla="*/ 578 w 578"/>
              <a:gd name="T42" fmla="*/ 866 h 8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78" h="866">
                <a:moveTo>
                  <a:pt x="578" y="0"/>
                </a:moveTo>
                <a:lnTo>
                  <a:pt x="0" y="0"/>
                </a:lnTo>
                <a:lnTo>
                  <a:pt x="0" y="150"/>
                </a:lnTo>
                <a:lnTo>
                  <a:pt x="244" y="150"/>
                </a:lnTo>
                <a:lnTo>
                  <a:pt x="244" y="714"/>
                </a:lnTo>
                <a:lnTo>
                  <a:pt x="0" y="714"/>
                </a:lnTo>
                <a:lnTo>
                  <a:pt x="0" y="866"/>
                </a:lnTo>
                <a:lnTo>
                  <a:pt x="578" y="866"/>
                </a:lnTo>
                <a:lnTo>
                  <a:pt x="578" y="716"/>
                </a:lnTo>
                <a:lnTo>
                  <a:pt x="324" y="716"/>
                </a:lnTo>
                <a:lnTo>
                  <a:pt x="324" y="152"/>
                </a:lnTo>
                <a:lnTo>
                  <a:pt x="578" y="152"/>
                </a:lnTo>
                <a:lnTo>
                  <a:pt x="578" y="0"/>
                </a:lnTo>
                <a:close/>
              </a:path>
            </a:pathLst>
          </a:custGeom>
          <a:solidFill>
            <a:schemeClr val="accent1"/>
          </a:solidFill>
          <a:ln w="38100">
            <a:solidFill>
              <a:schemeClr val="bg1"/>
            </a:solidFill>
            <a:round/>
            <a:headEnd/>
            <a:tailEnd/>
          </a:ln>
        </p:spPr>
        <p:txBody>
          <a:bodyPr/>
          <a:lstStyle/>
          <a:p>
            <a:endParaRPr lang="en-US">
              <a:solidFill>
                <a:prstClr val="white"/>
              </a:solidFill>
            </a:endParaRPr>
          </a:p>
        </p:txBody>
      </p:sp>
      <p:sp>
        <p:nvSpPr>
          <p:cNvPr id="12308" name="Line 71"/>
          <p:cNvSpPr>
            <a:spLocks noChangeShapeType="1"/>
          </p:cNvSpPr>
          <p:nvPr/>
        </p:nvSpPr>
        <p:spPr bwMode="auto">
          <a:xfrm>
            <a:off x="5391150" y="1604963"/>
            <a:ext cx="0" cy="1376362"/>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09" name="Line 72"/>
          <p:cNvSpPr>
            <a:spLocks noChangeShapeType="1"/>
          </p:cNvSpPr>
          <p:nvPr/>
        </p:nvSpPr>
        <p:spPr bwMode="auto">
          <a:xfrm flipH="1">
            <a:off x="4929188" y="1604963"/>
            <a:ext cx="904875" cy="1376362"/>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10" name="Line 73"/>
          <p:cNvSpPr>
            <a:spLocks noChangeShapeType="1"/>
          </p:cNvSpPr>
          <p:nvPr/>
        </p:nvSpPr>
        <p:spPr bwMode="auto">
          <a:xfrm>
            <a:off x="6910388" y="1614488"/>
            <a:ext cx="0" cy="1376362"/>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11" name="Line 74"/>
          <p:cNvSpPr>
            <a:spLocks noChangeShapeType="1"/>
          </p:cNvSpPr>
          <p:nvPr/>
        </p:nvSpPr>
        <p:spPr bwMode="auto">
          <a:xfrm flipH="1">
            <a:off x="6143625" y="1604963"/>
            <a:ext cx="1524000" cy="137160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12" name="Line 75"/>
          <p:cNvSpPr>
            <a:spLocks noChangeShapeType="1"/>
          </p:cNvSpPr>
          <p:nvPr/>
        </p:nvSpPr>
        <p:spPr bwMode="auto">
          <a:xfrm flipV="1">
            <a:off x="4538663" y="1928813"/>
            <a:ext cx="0" cy="361950"/>
          </a:xfrm>
          <a:prstGeom prst="line">
            <a:avLst/>
          </a:prstGeom>
          <a:noFill/>
          <a:ln w="19050">
            <a:solidFill>
              <a:schemeClr val="bg1"/>
            </a:solidFill>
            <a:round/>
            <a:headEnd/>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13" name="Oval 76"/>
          <p:cNvSpPr>
            <a:spLocks noChangeAspect="1" noChangeArrowheads="1"/>
          </p:cNvSpPr>
          <p:nvPr/>
        </p:nvSpPr>
        <p:spPr bwMode="auto">
          <a:xfrm>
            <a:off x="4518025" y="2270125"/>
            <a:ext cx="46038" cy="46038"/>
          </a:xfrm>
          <a:prstGeom prst="ellipse">
            <a:avLst/>
          </a:prstGeom>
          <a:solidFill>
            <a:schemeClr val="bg1"/>
          </a:solidFill>
          <a:ln w="9525">
            <a:solidFill>
              <a:schemeClr val="bg1"/>
            </a:solidFill>
            <a:round/>
            <a:headEnd/>
            <a:tailEnd/>
          </a:ln>
        </p:spPr>
        <p:txBody>
          <a:bodyPr wrap="none" anchor="ctr"/>
          <a:lstStyle/>
          <a:p>
            <a:endParaRPr lang="en-US">
              <a:solidFill>
                <a:prstClr val="white"/>
              </a:solidFill>
            </a:endParaRPr>
          </a:p>
        </p:txBody>
      </p:sp>
      <p:sp>
        <p:nvSpPr>
          <p:cNvPr id="12314" name="Line 77"/>
          <p:cNvSpPr>
            <a:spLocks noChangeShapeType="1"/>
          </p:cNvSpPr>
          <p:nvPr/>
        </p:nvSpPr>
        <p:spPr bwMode="auto">
          <a:xfrm>
            <a:off x="7835900" y="1609725"/>
            <a:ext cx="0" cy="695325"/>
          </a:xfrm>
          <a:prstGeom prst="line">
            <a:avLst/>
          </a:prstGeom>
          <a:noFill/>
          <a:ln w="19050">
            <a:solidFill>
              <a:schemeClr val="bg1"/>
            </a:solidFill>
            <a:round/>
            <a:headEnd type="arrow" w="lg" len="med"/>
            <a:tailEnd type="arrow" w="lg"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15" name="Line 78"/>
          <p:cNvSpPr>
            <a:spLocks noChangeShapeType="1"/>
          </p:cNvSpPr>
          <p:nvPr/>
        </p:nvSpPr>
        <p:spPr bwMode="auto">
          <a:xfrm flipV="1">
            <a:off x="6908800" y="1330325"/>
            <a:ext cx="0" cy="2413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16" name="Line 79"/>
          <p:cNvSpPr>
            <a:spLocks noChangeShapeType="1"/>
          </p:cNvSpPr>
          <p:nvPr/>
        </p:nvSpPr>
        <p:spPr bwMode="auto">
          <a:xfrm flipV="1">
            <a:off x="7664450" y="1320800"/>
            <a:ext cx="0" cy="2413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17" name="Line 80"/>
          <p:cNvSpPr>
            <a:spLocks noChangeShapeType="1"/>
          </p:cNvSpPr>
          <p:nvPr/>
        </p:nvSpPr>
        <p:spPr bwMode="auto">
          <a:xfrm>
            <a:off x="6908800" y="1463675"/>
            <a:ext cx="755650" cy="0"/>
          </a:xfrm>
          <a:prstGeom prst="line">
            <a:avLst/>
          </a:prstGeom>
          <a:noFill/>
          <a:ln w="19050">
            <a:solidFill>
              <a:schemeClr val="bg1"/>
            </a:solidFill>
            <a:round/>
            <a:headEnd type="arrow" w="lg" len="med"/>
            <a:tailEnd type="arrow" w="lg"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18" name="Text Box 36"/>
          <p:cNvSpPr txBox="1">
            <a:spLocks noChangeArrowheads="1"/>
          </p:cNvSpPr>
          <p:nvPr/>
        </p:nvSpPr>
        <p:spPr bwMode="auto">
          <a:xfrm>
            <a:off x="6199188" y="3043238"/>
            <a:ext cx="806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a:solidFill>
                  <a:prstClr val="black"/>
                </a:solidFill>
                <a:latin typeface="Symbol" pitchFamily="18" charset="2"/>
              </a:rPr>
              <a:t>s</a:t>
            </a:r>
            <a:r>
              <a:rPr lang="en-US" baseline="-25000">
                <a:solidFill>
                  <a:prstClr val="black"/>
                </a:solidFill>
              </a:rPr>
              <a:t>max</a:t>
            </a:r>
            <a:endParaRPr lang="en-US">
              <a:solidFill>
                <a:prstClr val="black"/>
              </a:solidFill>
            </a:endParaRPr>
          </a:p>
        </p:txBody>
      </p:sp>
      <p:sp>
        <p:nvSpPr>
          <p:cNvPr id="12319" name="Line 82"/>
          <p:cNvSpPr>
            <a:spLocks noChangeShapeType="1"/>
          </p:cNvSpPr>
          <p:nvPr/>
        </p:nvSpPr>
        <p:spPr bwMode="auto">
          <a:xfrm flipV="1">
            <a:off x="6153150" y="3025775"/>
            <a:ext cx="0" cy="2413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20" name="Line 83"/>
          <p:cNvSpPr>
            <a:spLocks noChangeShapeType="1"/>
          </p:cNvSpPr>
          <p:nvPr/>
        </p:nvSpPr>
        <p:spPr bwMode="auto">
          <a:xfrm flipV="1">
            <a:off x="6908800" y="3016250"/>
            <a:ext cx="0" cy="2413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21" name="Line 84"/>
          <p:cNvSpPr>
            <a:spLocks noChangeShapeType="1"/>
          </p:cNvSpPr>
          <p:nvPr/>
        </p:nvSpPr>
        <p:spPr bwMode="auto">
          <a:xfrm>
            <a:off x="6153150" y="3159125"/>
            <a:ext cx="755650" cy="0"/>
          </a:xfrm>
          <a:prstGeom prst="line">
            <a:avLst/>
          </a:prstGeom>
          <a:noFill/>
          <a:ln w="19050">
            <a:solidFill>
              <a:schemeClr val="bg1"/>
            </a:solidFill>
            <a:round/>
            <a:headEnd type="arrow" w="lg" len="med"/>
            <a:tailEnd type="arrow" w="lg"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22" name="Text Box 37"/>
          <p:cNvSpPr txBox="1">
            <a:spLocks noChangeArrowheads="1"/>
          </p:cNvSpPr>
          <p:nvPr/>
        </p:nvSpPr>
        <p:spPr bwMode="auto">
          <a:xfrm>
            <a:off x="1352550" y="3657600"/>
            <a:ext cx="687705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a:solidFill>
                  <a:prstClr val="black"/>
                </a:solidFill>
              </a:rPr>
              <a:t>Elastic Behavior:</a:t>
            </a:r>
          </a:p>
          <a:p>
            <a:pPr eaLnBrk="1" hangingPunct="1"/>
            <a:r>
              <a:rPr lang="en-US">
                <a:solidFill>
                  <a:prstClr val="black"/>
                </a:solidFill>
              </a:rPr>
              <a:t>Strain related to stress by Modulus of Elasticity, E</a:t>
            </a:r>
          </a:p>
          <a:p>
            <a:pPr eaLnBrk="1" hangingPunct="1"/>
            <a:r>
              <a:rPr lang="en-US" i="1">
                <a:solidFill>
                  <a:prstClr val="black"/>
                </a:solidFill>
                <a:latin typeface="Symbol" pitchFamily="18" charset="2"/>
              </a:rPr>
              <a:t>s </a:t>
            </a:r>
            <a:r>
              <a:rPr lang="en-US" i="1">
                <a:solidFill>
                  <a:prstClr val="black"/>
                </a:solidFill>
              </a:rPr>
              <a:t>= E</a:t>
            </a:r>
            <a:r>
              <a:rPr lang="en-US" i="1">
                <a:solidFill>
                  <a:prstClr val="black"/>
                </a:solidFill>
                <a:latin typeface="Symbol" pitchFamily="18" charset="2"/>
              </a:rPr>
              <a:t>e</a:t>
            </a:r>
            <a:endParaRPr lang="en-US" i="1">
              <a:solidFill>
                <a:prstClr val="black"/>
              </a:solidFill>
            </a:endParaRPr>
          </a:p>
        </p:txBody>
      </p:sp>
      <p:sp>
        <p:nvSpPr>
          <p:cNvPr id="12323" name="Rectangle 88"/>
          <p:cNvSpPr>
            <a:spLocks noChangeArrowheads="1"/>
          </p:cNvSpPr>
          <p:nvPr/>
        </p:nvSpPr>
        <p:spPr bwMode="auto">
          <a:xfrm>
            <a:off x="1271588" y="1614488"/>
            <a:ext cx="962025" cy="223837"/>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solidFill>
                <a:prstClr val="white"/>
              </a:solidFill>
            </a:endParaRPr>
          </a:p>
        </p:txBody>
      </p:sp>
      <p:sp>
        <p:nvSpPr>
          <p:cNvPr id="12324" name="Rectangle 89"/>
          <p:cNvSpPr>
            <a:spLocks noChangeArrowheads="1"/>
          </p:cNvSpPr>
          <p:nvPr/>
        </p:nvSpPr>
        <p:spPr bwMode="auto">
          <a:xfrm>
            <a:off x="1257300" y="2738438"/>
            <a:ext cx="971550" cy="233362"/>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solidFill>
                <a:prstClr val="white"/>
              </a:solidFill>
            </a:endParaRPr>
          </a:p>
        </p:txBody>
      </p:sp>
      <p:sp>
        <p:nvSpPr>
          <p:cNvPr id="12325" name="Line 48"/>
          <p:cNvSpPr>
            <a:spLocks noChangeShapeType="1"/>
          </p:cNvSpPr>
          <p:nvPr/>
        </p:nvSpPr>
        <p:spPr bwMode="auto">
          <a:xfrm>
            <a:off x="1257300" y="2981325"/>
            <a:ext cx="985838"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26" name="Line 44"/>
          <p:cNvSpPr>
            <a:spLocks noChangeShapeType="1"/>
          </p:cNvSpPr>
          <p:nvPr/>
        </p:nvSpPr>
        <p:spPr bwMode="auto">
          <a:xfrm>
            <a:off x="1266825" y="1609725"/>
            <a:ext cx="97155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27" name="Freeform 90"/>
          <p:cNvSpPr>
            <a:spLocks/>
          </p:cNvSpPr>
          <p:nvPr/>
        </p:nvSpPr>
        <p:spPr bwMode="auto">
          <a:xfrm>
            <a:off x="1062038" y="1847850"/>
            <a:ext cx="1333500" cy="881063"/>
          </a:xfrm>
          <a:custGeom>
            <a:avLst/>
            <a:gdLst>
              <a:gd name="T0" fmla="*/ 325100950 w 840"/>
              <a:gd name="T1" fmla="*/ 476310595 h 555"/>
              <a:gd name="T2" fmla="*/ 325100950 w 840"/>
              <a:gd name="T3" fmla="*/ 0 h 555"/>
              <a:gd name="T4" fmla="*/ 1874996250 w 840"/>
              <a:gd name="T5" fmla="*/ 0 h 555"/>
              <a:gd name="T6" fmla="*/ 1874996250 w 840"/>
              <a:gd name="T7" fmla="*/ 544354059 h 555"/>
              <a:gd name="T8" fmla="*/ 2048887825 w 840"/>
              <a:gd name="T9" fmla="*/ 430947757 h 555"/>
              <a:gd name="T10" fmla="*/ 2116931250 w 840"/>
              <a:gd name="T11" fmla="*/ 415826811 h 555"/>
              <a:gd name="T12" fmla="*/ 2116931250 w 840"/>
              <a:gd name="T13" fmla="*/ 476310595 h 555"/>
              <a:gd name="T14" fmla="*/ 2056447500 w 840"/>
              <a:gd name="T15" fmla="*/ 536794380 h 555"/>
              <a:gd name="T16" fmla="*/ 1920359063 w 840"/>
              <a:gd name="T17" fmla="*/ 672882894 h 555"/>
              <a:gd name="T18" fmla="*/ 1678424063 w 840"/>
              <a:gd name="T19" fmla="*/ 808971409 h 555"/>
              <a:gd name="T20" fmla="*/ 1549896888 w 840"/>
              <a:gd name="T21" fmla="*/ 914818032 h 555"/>
              <a:gd name="T22" fmla="*/ 1534775950 w 840"/>
              <a:gd name="T23" fmla="*/ 967740549 h 555"/>
              <a:gd name="T24" fmla="*/ 1625501575 w 840"/>
              <a:gd name="T25" fmla="*/ 960180870 h 555"/>
              <a:gd name="T26" fmla="*/ 1784270625 w 840"/>
              <a:gd name="T27" fmla="*/ 922377711 h 555"/>
              <a:gd name="T28" fmla="*/ 1859875313 w 840"/>
              <a:gd name="T29" fmla="*/ 861893927 h 555"/>
              <a:gd name="T30" fmla="*/ 1859875313 w 840"/>
              <a:gd name="T31" fmla="*/ 1398688306 h 555"/>
              <a:gd name="T32" fmla="*/ 309978425 w 840"/>
              <a:gd name="T33" fmla="*/ 1398688306 h 555"/>
              <a:gd name="T34" fmla="*/ 309978425 w 840"/>
              <a:gd name="T35" fmla="*/ 801410142 h 555"/>
              <a:gd name="T36" fmla="*/ 219254388 w 840"/>
              <a:gd name="T37" fmla="*/ 854334247 h 555"/>
              <a:gd name="T38" fmla="*/ 136088438 w 840"/>
              <a:gd name="T39" fmla="*/ 907256765 h 555"/>
              <a:gd name="T40" fmla="*/ 7561263 w 840"/>
              <a:gd name="T41" fmla="*/ 922377711 h 555"/>
              <a:gd name="T42" fmla="*/ 0 w 840"/>
              <a:gd name="T43" fmla="*/ 861893927 h 555"/>
              <a:gd name="T44" fmla="*/ 181451250 w 840"/>
              <a:gd name="T45" fmla="*/ 733366679 h 555"/>
              <a:gd name="T46" fmla="*/ 423386250 w 840"/>
              <a:gd name="T47" fmla="*/ 582157218 h 555"/>
              <a:gd name="T48" fmla="*/ 536792488 w 840"/>
              <a:gd name="T49" fmla="*/ 491431541 h 555"/>
              <a:gd name="T50" fmla="*/ 574595625 w 840"/>
              <a:gd name="T51" fmla="*/ 378023652 h 555"/>
              <a:gd name="T52" fmla="*/ 514111875 w 840"/>
              <a:gd name="T53" fmla="*/ 370463973 h 555"/>
              <a:gd name="T54" fmla="*/ 325100950 w 840"/>
              <a:gd name="T55" fmla="*/ 476310595 h 55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840"/>
              <a:gd name="T85" fmla="*/ 0 h 555"/>
              <a:gd name="T86" fmla="*/ 840 w 840"/>
              <a:gd name="T87" fmla="*/ 555 h 55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840" h="555">
                <a:moveTo>
                  <a:pt x="129" y="189"/>
                </a:moveTo>
                <a:lnTo>
                  <a:pt x="129" y="0"/>
                </a:lnTo>
                <a:lnTo>
                  <a:pt x="744" y="0"/>
                </a:lnTo>
                <a:lnTo>
                  <a:pt x="744" y="216"/>
                </a:lnTo>
                <a:lnTo>
                  <a:pt x="813" y="171"/>
                </a:lnTo>
                <a:lnTo>
                  <a:pt x="840" y="165"/>
                </a:lnTo>
                <a:lnTo>
                  <a:pt x="840" y="189"/>
                </a:lnTo>
                <a:lnTo>
                  <a:pt x="816" y="213"/>
                </a:lnTo>
                <a:lnTo>
                  <a:pt x="762" y="267"/>
                </a:lnTo>
                <a:lnTo>
                  <a:pt x="666" y="321"/>
                </a:lnTo>
                <a:lnTo>
                  <a:pt x="615" y="363"/>
                </a:lnTo>
                <a:lnTo>
                  <a:pt x="609" y="384"/>
                </a:lnTo>
                <a:lnTo>
                  <a:pt x="645" y="381"/>
                </a:lnTo>
                <a:lnTo>
                  <a:pt x="708" y="366"/>
                </a:lnTo>
                <a:lnTo>
                  <a:pt x="738" y="342"/>
                </a:lnTo>
                <a:lnTo>
                  <a:pt x="738" y="555"/>
                </a:lnTo>
                <a:lnTo>
                  <a:pt x="123" y="555"/>
                </a:lnTo>
                <a:lnTo>
                  <a:pt x="123" y="318"/>
                </a:lnTo>
                <a:lnTo>
                  <a:pt x="87" y="339"/>
                </a:lnTo>
                <a:lnTo>
                  <a:pt x="54" y="360"/>
                </a:lnTo>
                <a:lnTo>
                  <a:pt x="3" y="366"/>
                </a:lnTo>
                <a:lnTo>
                  <a:pt x="0" y="342"/>
                </a:lnTo>
                <a:lnTo>
                  <a:pt x="72" y="291"/>
                </a:lnTo>
                <a:lnTo>
                  <a:pt x="168" y="231"/>
                </a:lnTo>
                <a:lnTo>
                  <a:pt x="213" y="195"/>
                </a:lnTo>
                <a:lnTo>
                  <a:pt x="228" y="150"/>
                </a:lnTo>
                <a:lnTo>
                  <a:pt x="204" y="147"/>
                </a:lnTo>
                <a:lnTo>
                  <a:pt x="129" y="189"/>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solidFill>
                <a:prstClr val="white"/>
              </a:solidFill>
            </a:endParaRPr>
          </a:p>
        </p:txBody>
      </p:sp>
      <p:sp>
        <p:nvSpPr>
          <p:cNvPr id="12328" name="Freeform 50"/>
          <p:cNvSpPr>
            <a:spLocks/>
          </p:cNvSpPr>
          <p:nvPr/>
        </p:nvSpPr>
        <p:spPr bwMode="auto">
          <a:xfrm>
            <a:off x="2032000" y="2106613"/>
            <a:ext cx="376238" cy="360362"/>
          </a:xfrm>
          <a:custGeom>
            <a:avLst/>
            <a:gdLst>
              <a:gd name="T0" fmla="*/ 320061063 w 237"/>
              <a:gd name="T1" fmla="*/ 148688219 h 227"/>
              <a:gd name="T2" fmla="*/ 569556069 w 237"/>
              <a:gd name="T3" fmla="*/ 5040306 h 227"/>
              <a:gd name="T4" fmla="*/ 493951281 w 237"/>
              <a:gd name="T5" fmla="*/ 178930052 h 227"/>
              <a:gd name="T6" fmla="*/ 131048299 w 237"/>
              <a:gd name="T7" fmla="*/ 413305052 h 227"/>
              <a:gd name="T8" fmla="*/ 2520953 w 237"/>
              <a:gd name="T9" fmla="*/ 549393300 h 227"/>
              <a:gd name="T10" fmla="*/ 153730529 w 237"/>
              <a:gd name="T11" fmla="*/ 541832048 h 227"/>
              <a:gd name="T12" fmla="*/ 327620748 w 237"/>
              <a:gd name="T13" fmla="*/ 443546885 h 227"/>
              <a:gd name="T14" fmla="*/ 0 60000 65536"/>
              <a:gd name="T15" fmla="*/ 0 60000 65536"/>
              <a:gd name="T16" fmla="*/ 0 60000 65536"/>
              <a:gd name="T17" fmla="*/ 0 60000 65536"/>
              <a:gd name="T18" fmla="*/ 0 60000 65536"/>
              <a:gd name="T19" fmla="*/ 0 60000 65536"/>
              <a:gd name="T20" fmla="*/ 0 60000 65536"/>
              <a:gd name="T21" fmla="*/ 0 w 237"/>
              <a:gd name="T22" fmla="*/ 0 h 227"/>
              <a:gd name="T23" fmla="*/ 237 w 237"/>
              <a:gd name="T24" fmla="*/ 227 h 2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7" h="227">
                <a:moveTo>
                  <a:pt x="127" y="59"/>
                </a:moveTo>
                <a:cubicBezTo>
                  <a:pt x="171" y="29"/>
                  <a:pt x="215" y="0"/>
                  <a:pt x="226" y="2"/>
                </a:cubicBezTo>
                <a:cubicBezTo>
                  <a:pt x="237" y="4"/>
                  <a:pt x="225" y="44"/>
                  <a:pt x="196" y="71"/>
                </a:cubicBezTo>
                <a:cubicBezTo>
                  <a:pt x="167" y="98"/>
                  <a:pt x="84" y="140"/>
                  <a:pt x="52" y="164"/>
                </a:cubicBezTo>
                <a:cubicBezTo>
                  <a:pt x="20" y="188"/>
                  <a:pt x="0" y="209"/>
                  <a:pt x="1" y="218"/>
                </a:cubicBezTo>
                <a:cubicBezTo>
                  <a:pt x="2" y="227"/>
                  <a:pt x="40" y="222"/>
                  <a:pt x="61" y="215"/>
                </a:cubicBezTo>
                <a:cubicBezTo>
                  <a:pt x="82" y="208"/>
                  <a:pt x="106" y="192"/>
                  <a:pt x="130" y="176"/>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2329" name="Freeform 53"/>
          <p:cNvSpPr>
            <a:spLocks/>
          </p:cNvSpPr>
          <p:nvPr/>
        </p:nvSpPr>
        <p:spPr bwMode="auto">
          <a:xfrm>
            <a:off x="1055688" y="2073275"/>
            <a:ext cx="376237" cy="360363"/>
          </a:xfrm>
          <a:custGeom>
            <a:avLst/>
            <a:gdLst>
              <a:gd name="T0" fmla="*/ 320058625 w 237"/>
              <a:gd name="T1" fmla="*/ 148690219 h 227"/>
              <a:gd name="T2" fmla="*/ 569554556 w 237"/>
              <a:gd name="T3" fmla="*/ 5040319 h 227"/>
              <a:gd name="T4" fmla="*/ 493949969 w 237"/>
              <a:gd name="T5" fmla="*/ 178932136 h 227"/>
              <a:gd name="T6" fmla="*/ 131047951 w 237"/>
              <a:gd name="T7" fmla="*/ 413306198 h 227"/>
              <a:gd name="T8" fmla="*/ 2519359 w 237"/>
              <a:gd name="T9" fmla="*/ 549394825 h 227"/>
              <a:gd name="T10" fmla="*/ 153728533 w 237"/>
              <a:gd name="T11" fmla="*/ 541835139 h 227"/>
              <a:gd name="T12" fmla="*/ 327619877 w 237"/>
              <a:gd name="T13" fmla="*/ 443548115 h 227"/>
              <a:gd name="T14" fmla="*/ 0 60000 65536"/>
              <a:gd name="T15" fmla="*/ 0 60000 65536"/>
              <a:gd name="T16" fmla="*/ 0 60000 65536"/>
              <a:gd name="T17" fmla="*/ 0 60000 65536"/>
              <a:gd name="T18" fmla="*/ 0 60000 65536"/>
              <a:gd name="T19" fmla="*/ 0 60000 65536"/>
              <a:gd name="T20" fmla="*/ 0 60000 65536"/>
              <a:gd name="T21" fmla="*/ 0 w 237"/>
              <a:gd name="T22" fmla="*/ 0 h 227"/>
              <a:gd name="T23" fmla="*/ 237 w 237"/>
              <a:gd name="T24" fmla="*/ 227 h 2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7" h="227">
                <a:moveTo>
                  <a:pt x="127" y="59"/>
                </a:moveTo>
                <a:cubicBezTo>
                  <a:pt x="171" y="29"/>
                  <a:pt x="215" y="0"/>
                  <a:pt x="226" y="2"/>
                </a:cubicBezTo>
                <a:cubicBezTo>
                  <a:pt x="237" y="4"/>
                  <a:pt x="225" y="44"/>
                  <a:pt x="196" y="71"/>
                </a:cubicBezTo>
                <a:cubicBezTo>
                  <a:pt x="167" y="98"/>
                  <a:pt x="84" y="140"/>
                  <a:pt x="52" y="164"/>
                </a:cubicBezTo>
                <a:cubicBezTo>
                  <a:pt x="20" y="188"/>
                  <a:pt x="0" y="209"/>
                  <a:pt x="1" y="218"/>
                </a:cubicBezTo>
                <a:cubicBezTo>
                  <a:pt x="2" y="227"/>
                  <a:pt x="40" y="222"/>
                  <a:pt x="61" y="215"/>
                </a:cubicBezTo>
                <a:cubicBezTo>
                  <a:pt x="82" y="208"/>
                  <a:pt x="106" y="192"/>
                  <a:pt x="130" y="176"/>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2330" name="Line 54"/>
          <p:cNvSpPr>
            <a:spLocks noChangeShapeType="1"/>
          </p:cNvSpPr>
          <p:nvPr/>
        </p:nvSpPr>
        <p:spPr bwMode="auto">
          <a:xfrm>
            <a:off x="1257300" y="2357438"/>
            <a:ext cx="0" cy="733425"/>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31" name="Line 51"/>
          <p:cNvSpPr>
            <a:spLocks noChangeShapeType="1"/>
          </p:cNvSpPr>
          <p:nvPr/>
        </p:nvSpPr>
        <p:spPr bwMode="auto">
          <a:xfrm>
            <a:off x="2233613" y="2390775"/>
            <a:ext cx="0" cy="733425"/>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32" name="Line 46"/>
          <p:cNvSpPr>
            <a:spLocks noChangeShapeType="1"/>
          </p:cNvSpPr>
          <p:nvPr/>
        </p:nvSpPr>
        <p:spPr bwMode="auto">
          <a:xfrm>
            <a:off x="1262063" y="2738438"/>
            <a:ext cx="976312"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33" name="Line 43"/>
          <p:cNvSpPr>
            <a:spLocks noChangeShapeType="1"/>
          </p:cNvSpPr>
          <p:nvPr/>
        </p:nvSpPr>
        <p:spPr bwMode="auto">
          <a:xfrm>
            <a:off x="2243138" y="1400175"/>
            <a:ext cx="0" cy="790575"/>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34" name="Line 45"/>
          <p:cNvSpPr>
            <a:spLocks noChangeShapeType="1"/>
          </p:cNvSpPr>
          <p:nvPr/>
        </p:nvSpPr>
        <p:spPr bwMode="auto">
          <a:xfrm>
            <a:off x="1262063" y="1843088"/>
            <a:ext cx="976312"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35" name="Line 52"/>
          <p:cNvSpPr>
            <a:spLocks noChangeShapeType="1"/>
          </p:cNvSpPr>
          <p:nvPr/>
        </p:nvSpPr>
        <p:spPr bwMode="auto">
          <a:xfrm>
            <a:off x="1266825" y="1366838"/>
            <a:ext cx="0" cy="790575"/>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36" name="Line 18"/>
          <p:cNvSpPr>
            <a:spLocks noChangeShapeType="1"/>
          </p:cNvSpPr>
          <p:nvPr/>
        </p:nvSpPr>
        <p:spPr bwMode="auto">
          <a:xfrm>
            <a:off x="890588" y="2295525"/>
            <a:ext cx="7324725" cy="0"/>
          </a:xfrm>
          <a:prstGeom prst="line">
            <a:avLst/>
          </a:prstGeom>
          <a:noFill/>
          <a:ln w="9525">
            <a:solidFill>
              <a:schemeClr val="bg1"/>
            </a:solidFill>
            <a:prstDash val="lgDashDot"/>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2337" name="TextBox 28"/>
          <p:cNvSpPr txBox="1">
            <a:spLocks noChangeArrowheads="1"/>
          </p:cNvSpPr>
          <p:nvPr/>
        </p:nvSpPr>
        <p:spPr bwMode="auto">
          <a:xfrm>
            <a:off x="1508125" y="1539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Yield and Plastic Moments</a:t>
            </a:r>
          </a:p>
        </p:txBody>
      </p:sp>
    </p:spTree>
    <p:extLst>
      <p:ext uri="{BB962C8B-B14F-4D97-AF65-F5344CB8AC3E}">
        <p14:creationId xmlns:p14="http://schemas.microsoft.com/office/powerpoint/2010/main" val="13846272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1717675" y="4765675"/>
            <a:ext cx="5624513" cy="1870075"/>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dirty="0">
                <a:solidFill>
                  <a:schemeClr val="bg1"/>
                </a:solidFill>
                <a:cs typeface="+mn-cs"/>
              </a:rPr>
              <a:t>Beyond yield</a:t>
            </a:r>
          </a:p>
          <a:p>
            <a:pPr eaLnBrk="0" hangingPunct="0">
              <a:defRPr/>
            </a:pPr>
            <a:r>
              <a:rPr lang="en-US" dirty="0">
                <a:solidFill>
                  <a:schemeClr val="bg1"/>
                </a:solidFill>
                <a:cs typeface="+mn-cs"/>
              </a:rPr>
              <a:t>Stress is constant</a:t>
            </a:r>
          </a:p>
          <a:p>
            <a:pPr eaLnBrk="0" hangingPunct="0">
              <a:defRPr/>
            </a:pPr>
            <a:r>
              <a:rPr lang="en-US" dirty="0">
                <a:solidFill>
                  <a:schemeClr val="bg1"/>
                </a:solidFill>
                <a:cs typeface="+mn-cs"/>
              </a:rPr>
              <a:t>Strain is</a:t>
            </a:r>
            <a:r>
              <a:rPr lang="en-US" b="1" i="1" dirty="0">
                <a:solidFill>
                  <a:schemeClr val="bg1"/>
                </a:solidFill>
                <a:cs typeface="+mn-cs"/>
              </a:rPr>
              <a:t> not </a:t>
            </a:r>
            <a:r>
              <a:rPr lang="en-US" dirty="0">
                <a:solidFill>
                  <a:schemeClr val="bg1"/>
                </a:solidFill>
                <a:cs typeface="+mn-cs"/>
              </a:rPr>
              <a:t>related to stress </a:t>
            </a:r>
          </a:p>
          <a:p>
            <a:pPr eaLnBrk="0" hangingPunct="0">
              <a:defRPr/>
            </a:pPr>
            <a:r>
              <a:rPr lang="en-US" dirty="0">
                <a:solidFill>
                  <a:schemeClr val="bg1"/>
                </a:solidFill>
                <a:cs typeface="+mn-cs"/>
              </a:rPr>
              <a:t>by Modulus of Elasticity E</a:t>
            </a:r>
          </a:p>
        </p:txBody>
      </p:sp>
      <p:sp>
        <p:nvSpPr>
          <p:cNvPr id="17411" name="Text Box 21"/>
          <p:cNvSpPr txBox="1">
            <a:spLocks noChangeArrowheads="1"/>
          </p:cNvSpPr>
          <p:nvPr/>
        </p:nvSpPr>
        <p:spPr bwMode="auto">
          <a:xfrm>
            <a:off x="4784725" y="5280025"/>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endParaRPr lang="en-US">
              <a:solidFill>
                <a:schemeClr val="bg1"/>
              </a:solidFill>
            </a:endParaRPr>
          </a:p>
        </p:txBody>
      </p:sp>
      <p:grpSp>
        <p:nvGrpSpPr>
          <p:cNvPr id="17412" name="Group 88"/>
          <p:cNvGrpSpPr>
            <a:grpSpLocks/>
          </p:cNvGrpSpPr>
          <p:nvPr/>
        </p:nvGrpSpPr>
        <p:grpSpPr bwMode="auto">
          <a:xfrm>
            <a:off x="0" y="498475"/>
            <a:ext cx="8672513" cy="3989388"/>
            <a:chOff x="0" y="1440873"/>
            <a:chExt cx="8589818" cy="3990109"/>
          </a:xfrm>
        </p:grpSpPr>
        <p:sp>
          <p:nvSpPr>
            <p:cNvPr id="47" name="Rectangle 46"/>
            <p:cNvSpPr/>
            <p:nvPr/>
          </p:nvSpPr>
          <p:spPr>
            <a:xfrm>
              <a:off x="0" y="1440873"/>
              <a:ext cx="8589818" cy="3990109"/>
            </a:xfrm>
            <a:prstGeom prst="rect">
              <a:avLst/>
            </a:prstGeom>
            <a:solidFill>
              <a:schemeClr val="tx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dirty="0">
                <a:solidFill>
                  <a:schemeClr val="bg1"/>
                </a:solidFill>
                <a:latin typeface="Symbol" pitchFamily="18" charset="2"/>
              </a:endParaRPr>
            </a:p>
          </p:txBody>
        </p:sp>
        <p:sp>
          <p:nvSpPr>
            <p:cNvPr id="17417" name="Line 38"/>
            <p:cNvSpPr>
              <a:spLocks noChangeShapeType="1"/>
            </p:cNvSpPr>
            <p:nvPr/>
          </p:nvSpPr>
          <p:spPr bwMode="auto">
            <a:xfrm flipV="1">
              <a:off x="914400" y="2043113"/>
              <a:ext cx="533400" cy="266700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18" name="Line 4"/>
            <p:cNvSpPr>
              <a:spLocks noChangeShapeType="1"/>
            </p:cNvSpPr>
            <p:nvPr/>
          </p:nvSpPr>
          <p:spPr bwMode="auto">
            <a:xfrm>
              <a:off x="914400" y="1745673"/>
              <a:ext cx="0" cy="304064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19" name="Line 5"/>
            <p:cNvSpPr>
              <a:spLocks noChangeShapeType="1"/>
            </p:cNvSpPr>
            <p:nvPr/>
          </p:nvSpPr>
          <p:spPr bwMode="auto">
            <a:xfrm>
              <a:off x="914400" y="4786313"/>
              <a:ext cx="7543800" cy="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20" name="Line 7"/>
            <p:cNvSpPr>
              <a:spLocks noChangeShapeType="1"/>
            </p:cNvSpPr>
            <p:nvPr/>
          </p:nvSpPr>
          <p:spPr bwMode="auto">
            <a:xfrm>
              <a:off x="1447800" y="1966913"/>
              <a:ext cx="0" cy="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21" name="Line 10"/>
            <p:cNvSpPr>
              <a:spLocks noChangeShapeType="1"/>
            </p:cNvSpPr>
            <p:nvPr/>
          </p:nvSpPr>
          <p:spPr bwMode="auto">
            <a:xfrm>
              <a:off x="1447800" y="2119313"/>
              <a:ext cx="0" cy="2743200"/>
            </a:xfrm>
            <a:prstGeom prst="line">
              <a:avLst/>
            </a:prstGeom>
            <a:noFill/>
            <a:ln w="5080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7422" name="Line 14"/>
            <p:cNvSpPr>
              <a:spLocks noChangeShapeType="1"/>
            </p:cNvSpPr>
            <p:nvPr/>
          </p:nvSpPr>
          <p:spPr bwMode="auto">
            <a:xfrm flipV="1">
              <a:off x="838200" y="2022764"/>
              <a:ext cx="630382" cy="20349"/>
            </a:xfrm>
            <a:prstGeom prst="line">
              <a:avLst/>
            </a:prstGeom>
            <a:noFill/>
            <a:ln w="5080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7423" name="Text Box 17"/>
            <p:cNvSpPr txBox="1">
              <a:spLocks noChangeArrowheads="1"/>
            </p:cNvSpPr>
            <p:nvPr/>
          </p:nvSpPr>
          <p:spPr bwMode="auto">
            <a:xfrm>
              <a:off x="4231120" y="4843463"/>
              <a:ext cx="9175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Strain</a:t>
              </a:r>
            </a:p>
          </p:txBody>
        </p:sp>
        <p:sp>
          <p:nvSpPr>
            <p:cNvPr id="64" name="Text Box 22"/>
            <p:cNvSpPr txBox="1">
              <a:spLocks noChangeArrowheads="1"/>
            </p:cNvSpPr>
            <p:nvPr/>
          </p:nvSpPr>
          <p:spPr bwMode="auto">
            <a:xfrm>
              <a:off x="207818" y="1461653"/>
              <a:ext cx="553998" cy="2348345"/>
            </a:xfrm>
            <a:prstGeom prst="rect">
              <a:avLst/>
            </a:prstGeom>
            <a:noFill/>
            <a:ln w="50800">
              <a:noFill/>
              <a:miter lim="800000"/>
              <a:headEnd/>
              <a:tailEnd/>
            </a:ln>
            <a:effectLst/>
          </p:spPr>
          <p:txBody>
            <a:bodyPr vert="vert270">
              <a:spAutoFit/>
            </a:bodyPr>
            <a:lstStyle/>
            <a:p>
              <a:pPr eaLnBrk="0" hangingPunct="0">
                <a:defRPr/>
              </a:pPr>
              <a:r>
                <a:rPr lang="en-US" dirty="0">
                  <a:solidFill>
                    <a:schemeClr val="bg1"/>
                  </a:solidFill>
                  <a:cs typeface="+mn-cs"/>
                </a:rPr>
                <a:t>Stress</a:t>
              </a:r>
            </a:p>
          </p:txBody>
        </p:sp>
        <p:sp>
          <p:nvSpPr>
            <p:cNvPr id="17425" name="Text Box 24"/>
            <p:cNvSpPr txBox="1">
              <a:spLocks noChangeArrowheads="1"/>
            </p:cNvSpPr>
            <p:nvPr/>
          </p:nvSpPr>
          <p:spPr bwMode="auto">
            <a:xfrm>
              <a:off x="381000" y="1814513"/>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F</a:t>
              </a:r>
              <a:r>
                <a:rPr lang="en-US" baseline="-25000">
                  <a:solidFill>
                    <a:schemeClr val="bg1"/>
                  </a:solidFill>
                </a:rPr>
                <a:t>y</a:t>
              </a:r>
            </a:p>
          </p:txBody>
        </p:sp>
        <p:sp>
          <p:nvSpPr>
            <p:cNvPr id="17426" name="Line 25"/>
            <p:cNvSpPr>
              <a:spLocks noChangeShapeType="1"/>
            </p:cNvSpPr>
            <p:nvPr/>
          </p:nvSpPr>
          <p:spPr bwMode="auto">
            <a:xfrm>
              <a:off x="990600" y="4252913"/>
              <a:ext cx="228600" cy="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27" name="Line 26"/>
            <p:cNvSpPr>
              <a:spLocks noChangeShapeType="1"/>
            </p:cNvSpPr>
            <p:nvPr/>
          </p:nvSpPr>
          <p:spPr bwMode="auto">
            <a:xfrm flipV="1">
              <a:off x="1219200" y="3186113"/>
              <a:ext cx="0" cy="106680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28" name="Text Box 27"/>
            <p:cNvSpPr txBox="1">
              <a:spLocks noChangeArrowheads="1"/>
            </p:cNvSpPr>
            <p:nvPr/>
          </p:nvSpPr>
          <p:spPr bwMode="auto">
            <a:xfrm>
              <a:off x="1143000" y="3643313"/>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E</a:t>
              </a:r>
              <a:endParaRPr lang="en-US" baseline="-25000">
                <a:solidFill>
                  <a:schemeClr val="bg1"/>
                </a:solidFill>
              </a:endParaRPr>
            </a:p>
          </p:txBody>
        </p:sp>
        <p:sp>
          <p:nvSpPr>
            <p:cNvPr id="17429" name="Text Box 31"/>
            <p:cNvSpPr txBox="1">
              <a:spLocks noChangeArrowheads="1"/>
            </p:cNvSpPr>
            <p:nvPr/>
          </p:nvSpPr>
          <p:spPr bwMode="auto">
            <a:xfrm>
              <a:off x="762000" y="4786313"/>
              <a:ext cx="2743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latin typeface="GreekS" pitchFamily="2" charset="0"/>
                </a:rPr>
                <a:t>      </a:t>
              </a:r>
              <a:r>
                <a:rPr lang="en-US">
                  <a:solidFill>
                    <a:schemeClr val="bg1"/>
                  </a:solidFill>
                  <a:latin typeface="Symbol" pitchFamily="18" charset="2"/>
                </a:rPr>
                <a:t>e</a:t>
              </a:r>
              <a:r>
                <a:rPr lang="en-US" baseline="-25000">
                  <a:solidFill>
                    <a:schemeClr val="bg1"/>
                  </a:solidFill>
                </a:rPr>
                <a:t>Y</a:t>
              </a:r>
            </a:p>
          </p:txBody>
        </p:sp>
        <p:cxnSp>
          <p:nvCxnSpPr>
            <p:cNvPr id="88" name="Straight Arrow Connector 87"/>
            <p:cNvCxnSpPr>
              <a:stCxn id="17417" idx="1"/>
            </p:cNvCxnSpPr>
            <p:nvPr/>
          </p:nvCxnSpPr>
          <p:spPr>
            <a:xfrm rot="16200000" flipH="1">
              <a:off x="4530593" y="-1039802"/>
              <a:ext cx="34931" cy="6199826"/>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 name="Group 22"/>
          <p:cNvGrpSpPr>
            <a:grpSpLocks/>
          </p:cNvGrpSpPr>
          <p:nvPr/>
        </p:nvGrpSpPr>
        <p:grpSpPr bwMode="auto">
          <a:xfrm>
            <a:off x="1316038" y="498475"/>
            <a:ext cx="6538912" cy="2684463"/>
            <a:chOff x="1316470" y="0"/>
            <a:chExt cx="6539057" cy="2684662"/>
          </a:xfrm>
        </p:grpSpPr>
        <p:sp>
          <p:nvSpPr>
            <p:cNvPr id="21" name="Oval 20"/>
            <p:cNvSpPr/>
            <p:nvPr/>
          </p:nvSpPr>
          <p:spPr bwMode="auto">
            <a:xfrm>
              <a:off x="1316470" y="0"/>
              <a:ext cx="6539057" cy="1190713"/>
            </a:xfrm>
            <a:prstGeom prst="ellipse">
              <a:avLst/>
            </a:prstGeom>
            <a:solidFill>
              <a:schemeClr val="accent1">
                <a:alpha val="52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22" name="Text Box 37"/>
            <p:cNvSpPr txBox="1">
              <a:spLocks noChangeArrowheads="1"/>
            </p:cNvSpPr>
            <p:nvPr/>
          </p:nvSpPr>
          <p:spPr bwMode="auto">
            <a:xfrm>
              <a:off x="4343899" y="1114508"/>
              <a:ext cx="2319389" cy="1570154"/>
            </a:xfrm>
            <a:prstGeom prst="rect">
              <a:avLst/>
            </a:prstGeom>
            <a:solidFill>
              <a:schemeClr val="accent1"/>
            </a:solidFill>
            <a:ln w="50800">
              <a:noFill/>
              <a:miter lim="800000"/>
              <a:headEnd/>
              <a:tailEnd/>
            </a:ln>
            <a:effectLst/>
          </p:spPr>
          <p:txBody>
            <a:bodyPr>
              <a:spAutoFit/>
            </a:bodyPr>
            <a:lstStyle/>
            <a:p>
              <a:pPr eaLnBrk="0" hangingPunct="0">
                <a:defRPr/>
              </a:pPr>
              <a:r>
                <a:rPr lang="en-US" dirty="0">
                  <a:solidFill>
                    <a:schemeClr val="tx1">
                      <a:lumMod val="95000"/>
                    </a:schemeClr>
                  </a:solidFill>
                  <a:cs typeface="+mn-cs"/>
                </a:rPr>
                <a:t>Now Consider what happens once some of the steel yields</a:t>
              </a:r>
            </a:p>
          </p:txBody>
        </p:sp>
      </p:grpSp>
    </p:spTree>
    <p:extLst>
      <p:ext uri="{BB962C8B-B14F-4D97-AF65-F5344CB8AC3E}">
        <p14:creationId xmlns:p14="http://schemas.microsoft.com/office/powerpoint/2010/main" val="39923037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28"/>
          <p:cNvSpPr txBox="1">
            <a:spLocks noChangeArrowheads="1"/>
          </p:cNvSpPr>
          <p:nvPr/>
        </p:nvSpPr>
        <p:spPr bwMode="auto">
          <a:xfrm>
            <a:off x="0" y="384175"/>
            <a:ext cx="9144000" cy="5408613"/>
          </a:xfrm>
          <a:prstGeom prst="rect">
            <a:avLst/>
          </a:prstGeom>
          <a:solidFill>
            <a:srgbClr val="F2F2F2">
              <a:alpha val="61960"/>
            </a:srgbClr>
          </a:solidFill>
          <a:ln w="38100">
            <a:solidFill>
              <a:schemeClr val="bg1"/>
            </a:solidFill>
            <a:bevel/>
            <a:headEnd/>
            <a:tailEnd/>
          </a:ln>
        </p:spPr>
        <p:txBody>
          <a:bodyPr anchor="ctr" anchorCtr="1"/>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endParaRPr lang="en-US">
              <a:solidFill>
                <a:prstClr val="black"/>
              </a:solidFill>
            </a:endParaRPr>
          </a:p>
          <a:p>
            <a:endParaRPr lang="en-US">
              <a:solidFill>
                <a:prstClr val="black"/>
              </a:solidFill>
            </a:endParaRPr>
          </a:p>
          <a:p>
            <a:endParaRPr lang="en-US">
              <a:solidFill>
                <a:prstClr val="black"/>
              </a:solidFill>
            </a:endParaRPr>
          </a:p>
          <a:p>
            <a:endParaRPr lang="en-US">
              <a:solidFill>
                <a:prstClr val="black"/>
              </a:solidFill>
            </a:endParaRPr>
          </a:p>
          <a:p>
            <a:endParaRPr lang="en-US">
              <a:solidFill>
                <a:prstClr val="black"/>
              </a:solidFill>
            </a:endParaRPr>
          </a:p>
          <a:p>
            <a:endParaRPr lang="en-US">
              <a:solidFill>
                <a:prstClr val="black"/>
              </a:solidFill>
            </a:endParaRPr>
          </a:p>
          <a:p>
            <a:endParaRPr lang="en-US">
              <a:solidFill>
                <a:prstClr val="black"/>
              </a:solidFill>
            </a:endParaRPr>
          </a:p>
          <a:p>
            <a:endParaRPr lang="en-US">
              <a:solidFill>
                <a:prstClr val="black"/>
              </a:solidFill>
            </a:endParaRPr>
          </a:p>
          <a:p>
            <a:endParaRPr lang="en-US">
              <a:solidFill>
                <a:prstClr val="black"/>
              </a:solidFill>
            </a:endParaRPr>
          </a:p>
          <a:p>
            <a:endParaRPr lang="en-US">
              <a:solidFill>
                <a:prstClr val="black"/>
              </a:solidFill>
            </a:endParaRPr>
          </a:p>
          <a:p>
            <a:endParaRPr lang="en-US">
              <a:solidFill>
                <a:prstClr val="black"/>
              </a:solidFill>
            </a:endParaRPr>
          </a:p>
          <a:p>
            <a:endParaRPr lang="en-US">
              <a:solidFill>
                <a:prstClr val="black"/>
              </a:solidFill>
            </a:endParaRPr>
          </a:p>
        </p:txBody>
      </p:sp>
      <p:sp>
        <p:nvSpPr>
          <p:cNvPr id="48" name="Text Box 16"/>
          <p:cNvSpPr txBox="1">
            <a:spLocks noChangeArrowheads="1"/>
          </p:cNvSpPr>
          <p:nvPr/>
        </p:nvSpPr>
        <p:spPr bwMode="auto">
          <a:xfrm>
            <a:off x="733425" y="1935163"/>
            <a:ext cx="4316413" cy="457200"/>
          </a:xfrm>
          <a:prstGeom prst="rect">
            <a:avLst/>
          </a:prstGeom>
          <a:noFill/>
          <a:ln w="9525">
            <a:noFill/>
            <a:miter lim="800000"/>
            <a:headEnd/>
            <a:tailEnd/>
          </a:ln>
          <a:effectLst/>
        </p:spPr>
        <p:txBody>
          <a:bodyPr>
            <a:spAutoFit/>
          </a:bodyPr>
          <a:lstStyle/>
          <a:p>
            <a:pPr eaLnBrk="0" hangingPunct="0">
              <a:spcBef>
                <a:spcPct val="50000"/>
              </a:spcBef>
              <a:defRPr/>
            </a:pPr>
            <a:r>
              <a:rPr lang="en-US" dirty="0">
                <a:solidFill>
                  <a:prstClr val="black"/>
                </a:solidFill>
                <a:latin typeface="Lucida Sans"/>
              </a:rPr>
              <a:t>Increasing </a:t>
            </a:r>
            <a:r>
              <a:rPr lang="en-US" dirty="0">
                <a:solidFill>
                  <a:prstClr val="black"/>
                </a:solidFill>
                <a:latin typeface="Symbol" pitchFamily="18" charset="2"/>
              </a:rPr>
              <a:t>e</a:t>
            </a:r>
          </a:p>
        </p:txBody>
      </p:sp>
      <p:sp>
        <p:nvSpPr>
          <p:cNvPr id="15364" name="Text Box 58"/>
          <p:cNvSpPr txBox="1">
            <a:spLocks noChangeArrowheads="1"/>
          </p:cNvSpPr>
          <p:nvPr/>
        </p:nvSpPr>
        <p:spPr bwMode="auto">
          <a:xfrm>
            <a:off x="4457700" y="1201738"/>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a:solidFill>
                  <a:prstClr val="black"/>
                </a:solidFill>
                <a:latin typeface="Symbol" pitchFamily="18" charset="2"/>
              </a:rPr>
              <a:t>e</a:t>
            </a:r>
            <a:r>
              <a:rPr lang="en-US" baseline="-25000">
                <a:solidFill>
                  <a:prstClr val="black"/>
                </a:solidFill>
              </a:rPr>
              <a:t>y</a:t>
            </a:r>
          </a:p>
        </p:txBody>
      </p:sp>
      <p:sp>
        <p:nvSpPr>
          <p:cNvPr id="63" name="Text Box 40"/>
          <p:cNvSpPr txBox="1">
            <a:spLocks noChangeArrowheads="1"/>
          </p:cNvSpPr>
          <p:nvPr/>
        </p:nvSpPr>
        <p:spPr bwMode="auto">
          <a:xfrm>
            <a:off x="573088" y="4589463"/>
            <a:ext cx="2166937" cy="457200"/>
          </a:xfrm>
          <a:prstGeom prst="rect">
            <a:avLst/>
          </a:prstGeom>
          <a:noFill/>
          <a:ln w="9525">
            <a:noFill/>
            <a:miter lim="800000"/>
            <a:headEnd/>
            <a:tailEnd/>
          </a:ln>
          <a:effectLst/>
        </p:spPr>
        <p:txBody>
          <a:bodyPr>
            <a:spAutoFit/>
          </a:bodyPr>
          <a:lstStyle/>
          <a:p>
            <a:pPr eaLnBrk="0" hangingPunct="0">
              <a:spcBef>
                <a:spcPct val="50000"/>
              </a:spcBef>
              <a:defRPr/>
            </a:pPr>
            <a:r>
              <a:rPr lang="en-US" dirty="0">
                <a:solidFill>
                  <a:prstClr val="black"/>
                </a:solidFill>
                <a:latin typeface="Lucida Sans"/>
              </a:rPr>
              <a:t>Increasing </a:t>
            </a:r>
            <a:r>
              <a:rPr lang="en-US" dirty="0">
                <a:solidFill>
                  <a:prstClr val="black"/>
                </a:solidFill>
                <a:latin typeface="Symbol" pitchFamily="18" charset="2"/>
              </a:rPr>
              <a:t>s</a:t>
            </a:r>
          </a:p>
        </p:txBody>
      </p:sp>
      <p:sp>
        <p:nvSpPr>
          <p:cNvPr id="15366" name="Text Box 15"/>
          <p:cNvSpPr txBox="1">
            <a:spLocks noChangeArrowheads="1"/>
          </p:cNvSpPr>
          <p:nvPr/>
        </p:nvSpPr>
        <p:spPr bwMode="auto">
          <a:xfrm>
            <a:off x="2125663" y="4265613"/>
            <a:ext cx="638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i="1">
                <a:solidFill>
                  <a:prstClr val="black"/>
                </a:solidFill>
              </a:rPr>
              <a:t>F</a:t>
            </a:r>
            <a:r>
              <a:rPr lang="en-US" i="1" baseline="-25000">
                <a:solidFill>
                  <a:prstClr val="black"/>
                </a:solidFill>
              </a:rPr>
              <a:t>y</a:t>
            </a:r>
          </a:p>
        </p:txBody>
      </p:sp>
      <p:sp>
        <p:nvSpPr>
          <p:cNvPr id="15367" name="Text Box 15"/>
          <p:cNvSpPr txBox="1">
            <a:spLocks noChangeArrowheads="1"/>
          </p:cNvSpPr>
          <p:nvPr/>
        </p:nvSpPr>
        <p:spPr bwMode="auto">
          <a:xfrm>
            <a:off x="7215188" y="4211638"/>
            <a:ext cx="6365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i="1">
                <a:solidFill>
                  <a:prstClr val="black"/>
                </a:solidFill>
              </a:rPr>
              <a:t>F</a:t>
            </a:r>
            <a:r>
              <a:rPr lang="en-US" i="1" baseline="-25000">
                <a:solidFill>
                  <a:prstClr val="black"/>
                </a:solidFill>
              </a:rPr>
              <a:t>y</a:t>
            </a:r>
          </a:p>
        </p:txBody>
      </p:sp>
      <p:sp>
        <p:nvSpPr>
          <p:cNvPr id="15368" name="Text Box 15"/>
          <p:cNvSpPr txBox="1">
            <a:spLocks noChangeArrowheads="1"/>
          </p:cNvSpPr>
          <p:nvPr/>
        </p:nvSpPr>
        <p:spPr bwMode="auto">
          <a:xfrm>
            <a:off x="6511925" y="4598988"/>
            <a:ext cx="2489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2000">
                <a:solidFill>
                  <a:prstClr val="black"/>
                </a:solidFill>
              </a:rPr>
              <a:t>Theoretically, reached at infinite strain.</a:t>
            </a:r>
            <a:endParaRPr lang="en-US" sz="2000" baseline="-25000">
              <a:solidFill>
                <a:prstClr val="black"/>
              </a:solidFill>
            </a:endParaRPr>
          </a:p>
        </p:txBody>
      </p:sp>
      <p:sp>
        <p:nvSpPr>
          <p:cNvPr id="54" name="Slide Number Placeholder 53"/>
          <p:cNvSpPr txBox="1">
            <a:spLocks noGrp="1"/>
          </p:cNvSpPr>
          <p:nvPr/>
        </p:nvSpPr>
        <p:spPr>
          <a:xfrm>
            <a:off x="7924800" y="6416675"/>
            <a:ext cx="762000" cy="365125"/>
          </a:xfrm>
          <a:prstGeom prst="rect">
            <a:avLst/>
          </a:prstGeom>
          <a:noFill/>
        </p:spPr>
        <p:txBody>
          <a:bodyPr lIns="0" rIns="0" anchor="b"/>
          <a:lstStyle/>
          <a:p>
            <a:pPr algn="r">
              <a:defRPr/>
            </a:pPr>
            <a:fld id="{D2FF3088-C4A6-4F9D-8D3F-FBF2226762E2}" type="slidenum">
              <a:rPr lang="en-US" sz="1200">
                <a:solidFill>
                  <a:prstClr val="white">
                    <a:shade val="50000"/>
                  </a:prstClr>
                </a:solidFill>
              </a:rPr>
              <a:pPr algn="r">
                <a:defRPr/>
              </a:pPr>
              <a:t>13</a:t>
            </a:fld>
            <a:endParaRPr lang="en-US" sz="1200" dirty="0">
              <a:solidFill>
                <a:prstClr val="white">
                  <a:shade val="50000"/>
                </a:prstClr>
              </a:solidFill>
            </a:endParaRPr>
          </a:p>
        </p:txBody>
      </p:sp>
      <p:sp>
        <p:nvSpPr>
          <p:cNvPr id="55" name="Footer Placeholder 54"/>
          <p:cNvSpPr txBox="1">
            <a:spLocks noGrp="1"/>
          </p:cNvSpPr>
          <p:nvPr/>
        </p:nvSpPr>
        <p:spPr>
          <a:xfrm>
            <a:off x="3124200" y="6416675"/>
            <a:ext cx="2895600" cy="365125"/>
          </a:xfrm>
          <a:prstGeom prst="rect">
            <a:avLst/>
          </a:prstGeom>
          <a:noFill/>
        </p:spPr>
        <p:txBody>
          <a:bodyPr anchor="b"/>
          <a:lstStyle/>
          <a:p>
            <a:pPr algn="ctr">
              <a:defRPr/>
            </a:pPr>
            <a:r>
              <a:rPr lang="en-US" sz="1200">
                <a:solidFill>
                  <a:prstClr val="white">
                    <a:shade val="50000"/>
                  </a:prstClr>
                </a:solidFill>
              </a:rPr>
              <a:t>Beam Theory</a:t>
            </a:r>
            <a:endParaRPr lang="en-US" sz="1200" dirty="0">
              <a:solidFill>
                <a:prstClr val="white">
                  <a:shade val="50000"/>
                </a:prstClr>
              </a:solidFill>
            </a:endParaRPr>
          </a:p>
        </p:txBody>
      </p:sp>
      <p:sp>
        <p:nvSpPr>
          <p:cNvPr id="15371" name="Text Box 27"/>
          <p:cNvSpPr txBox="1">
            <a:spLocks noChangeArrowheads="1"/>
          </p:cNvSpPr>
          <p:nvPr/>
        </p:nvSpPr>
        <p:spPr bwMode="auto">
          <a:xfrm>
            <a:off x="1919288" y="74295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i="1">
                <a:solidFill>
                  <a:prstClr val="black"/>
                </a:solidFill>
              </a:rPr>
              <a:t>y</a:t>
            </a:r>
          </a:p>
        </p:txBody>
      </p:sp>
      <p:sp>
        <p:nvSpPr>
          <p:cNvPr id="15372" name="Line 58"/>
          <p:cNvSpPr>
            <a:spLocks noChangeShapeType="1"/>
          </p:cNvSpPr>
          <p:nvPr/>
        </p:nvSpPr>
        <p:spPr bwMode="auto">
          <a:xfrm flipH="1">
            <a:off x="252413" y="533400"/>
            <a:ext cx="7224712"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73" name="Line 59"/>
          <p:cNvSpPr>
            <a:spLocks noChangeShapeType="1"/>
          </p:cNvSpPr>
          <p:nvPr/>
        </p:nvSpPr>
        <p:spPr bwMode="auto">
          <a:xfrm flipH="1">
            <a:off x="309563" y="1905000"/>
            <a:ext cx="7177087"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74" name="Freeform 60"/>
          <p:cNvSpPr>
            <a:spLocks/>
          </p:cNvSpPr>
          <p:nvPr/>
        </p:nvSpPr>
        <p:spPr bwMode="auto">
          <a:xfrm>
            <a:off x="844550" y="530225"/>
            <a:ext cx="917575" cy="1374775"/>
          </a:xfrm>
          <a:custGeom>
            <a:avLst/>
            <a:gdLst>
              <a:gd name="T0" fmla="*/ 1456650313 w 578"/>
              <a:gd name="T1" fmla="*/ 0 h 866"/>
              <a:gd name="T2" fmla="*/ 0 w 578"/>
              <a:gd name="T3" fmla="*/ 0 h 866"/>
              <a:gd name="T4" fmla="*/ 0 w 578"/>
              <a:gd name="T5" fmla="*/ 378023438 h 866"/>
              <a:gd name="T6" fmla="*/ 614918125 w 578"/>
              <a:gd name="T7" fmla="*/ 378023438 h 866"/>
              <a:gd name="T8" fmla="*/ 614918125 w 578"/>
              <a:gd name="T9" fmla="*/ 1799391563 h 866"/>
              <a:gd name="T10" fmla="*/ 0 w 578"/>
              <a:gd name="T11" fmla="*/ 1799391563 h 866"/>
              <a:gd name="T12" fmla="*/ 0 w 578"/>
              <a:gd name="T13" fmla="*/ 2147483647 h 866"/>
              <a:gd name="T14" fmla="*/ 1456650313 w 578"/>
              <a:gd name="T15" fmla="*/ 2147483647 h 866"/>
              <a:gd name="T16" fmla="*/ 1456650313 w 578"/>
              <a:gd name="T17" fmla="*/ 1804431875 h 866"/>
              <a:gd name="T18" fmla="*/ 816530625 w 578"/>
              <a:gd name="T19" fmla="*/ 1804431875 h 866"/>
              <a:gd name="T20" fmla="*/ 816530625 w 578"/>
              <a:gd name="T21" fmla="*/ 383063750 h 866"/>
              <a:gd name="T22" fmla="*/ 1456650313 w 578"/>
              <a:gd name="T23" fmla="*/ 383063750 h 866"/>
              <a:gd name="T24" fmla="*/ 1456650313 w 578"/>
              <a:gd name="T25" fmla="*/ 0 h 8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78"/>
              <a:gd name="T40" fmla="*/ 0 h 866"/>
              <a:gd name="T41" fmla="*/ 578 w 578"/>
              <a:gd name="T42" fmla="*/ 866 h 8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78" h="866">
                <a:moveTo>
                  <a:pt x="578" y="0"/>
                </a:moveTo>
                <a:lnTo>
                  <a:pt x="0" y="0"/>
                </a:lnTo>
                <a:lnTo>
                  <a:pt x="0" y="150"/>
                </a:lnTo>
                <a:lnTo>
                  <a:pt x="244" y="150"/>
                </a:lnTo>
                <a:lnTo>
                  <a:pt x="244" y="714"/>
                </a:lnTo>
                <a:lnTo>
                  <a:pt x="0" y="714"/>
                </a:lnTo>
                <a:lnTo>
                  <a:pt x="0" y="866"/>
                </a:lnTo>
                <a:lnTo>
                  <a:pt x="578" y="866"/>
                </a:lnTo>
                <a:lnTo>
                  <a:pt x="578" y="716"/>
                </a:lnTo>
                <a:lnTo>
                  <a:pt x="324" y="716"/>
                </a:lnTo>
                <a:lnTo>
                  <a:pt x="324" y="152"/>
                </a:lnTo>
                <a:lnTo>
                  <a:pt x="578" y="152"/>
                </a:lnTo>
                <a:lnTo>
                  <a:pt x="578" y="0"/>
                </a:lnTo>
                <a:close/>
              </a:path>
            </a:pathLst>
          </a:custGeom>
          <a:solidFill>
            <a:schemeClr val="accent1"/>
          </a:solidFill>
          <a:ln w="38100">
            <a:solidFill>
              <a:schemeClr val="bg1"/>
            </a:solidFill>
            <a:round/>
            <a:headEnd/>
            <a:tailEnd/>
          </a:ln>
        </p:spPr>
        <p:txBody>
          <a:bodyPr/>
          <a:lstStyle/>
          <a:p>
            <a:endParaRPr lang="en-US">
              <a:solidFill>
                <a:prstClr val="white"/>
              </a:solidFill>
            </a:endParaRPr>
          </a:p>
        </p:txBody>
      </p:sp>
      <p:sp>
        <p:nvSpPr>
          <p:cNvPr id="15375" name="Line 61"/>
          <p:cNvSpPr>
            <a:spLocks noChangeShapeType="1"/>
          </p:cNvSpPr>
          <p:nvPr/>
        </p:nvSpPr>
        <p:spPr bwMode="auto">
          <a:xfrm flipV="1">
            <a:off x="1852613" y="852488"/>
            <a:ext cx="0" cy="361950"/>
          </a:xfrm>
          <a:prstGeom prst="line">
            <a:avLst/>
          </a:prstGeom>
          <a:noFill/>
          <a:ln w="19050">
            <a:solidFill>
              <a:schemeClr val="bg1"/>
            </a:solidFill>
            <a:round/>
            <a:headEnd/>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76" name="Oval 62"/>
          <p:cNvSpPr>
            <a:spLocks noChangeAspect="1" noChangeArrowheads="1"/>
          </p:cNvSpPr>
          <p:nvPr/>
        </p:nvSpPr>
        <p:spPr bwMode="auto">
          <a:xfrm>
            <a:off x="1831975" y="1193800"/>
            <a:ext cx="46038" cy="46038"/>
          </a:xfrm>
          <a:prstGeom prst="ellipse">
            <a:avLst/>
          </a:prstGeom>
          <a:solidFill>
            <a:schemeClr val="bg1"/>
          </a:solidFill>
          <a:ln w="9525">
            <a:solidFill>
              <a:schemeClr val="bg1"/>
            </a:solidFill>
            <a:round/>
            <a:headEnd/>
            <a:tailEnd/>
          </a:ln>
        </p:spPr>
        <p:txBody>
          <a:bodyPr wrap="none" anchor="ctr"/>
          <a:lstStyle/>
          <a:p>
            <a:endParaRPr lang="en-US">
              <a:solidFill>
                <a:prstClr val="white"/>
              </a:solidFill>
            </a:endParaRPr>
          </a:p>
        </p:txBody>
      </p:sp>
      <p:sp>
        <p:nvSpPr>
          <p:cNvPr id="15377" name="Text Box 30"/>
          <p:cNvSpPr txBox="1">
            <a:spLocks noChangeArrowheads="1"/>
          </p:cNvSpPr>
          <p:nvPr/>
        </p:nvSpPr>
        <p:spPr bwMode="auto">
          <a:xfrm>
            <a:off x="3098800" y="784225"/>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a:solidFill>
                  <a:prstClr val="black"/>
                </a:solidFill>
                <a:latin typeface="Symbol" pitchFamily="18" charset="2"/>
              </a:rPr>
              <a:t>f</a:t>
            </a:r>
          </a:p>
        </p:txBody>
      </p:sp>
      <p:sp>
        <p:nvSpPr>
          <p:cNvPr id="15378" name="Freeform 31"/>
          <p:cNvSpPr>
            <a:spLocks/>
          </p:cNvSpPr>
          <p:nvPr/>
        </p:nvSpPr>
        <p:spPr bwMode="auto">
          <a:xfrm>
            <a:off x="3054350" y="889000"/>
            <a:ext cx="152400" cy="152400"/>
          </a:xfrm>
          <a:custGeom>
            <a:avLst/>
            <a:gdLst>
              <a:gd name="T0" fmla="*/ 2147483647 w 56"/>
              <a:gd name="T1" fmla="*/ 500250619 h 192"/>
              <a:gd name="T2" fmla="*/ 2147483647 w 56"/>
              <a:gd name="T3" fmla="*/ 500250619 h 192"/>
              <a:gd name="T4" fmla="*/ 0 w 56"/>
              <a:gd name="T5" fmla="*/ 0 h 192"/>
              <a:gd name="T6" fmla="*/ 0 60000 65536"/>
              <a:gd name="T7" fmla="*/ 0 60000 65536"/>
              <a:gd name="T8" fmla="*/ 0 60000 65536"/>
              <a:gd name="T9" fmla="*/ 0 w 56"/>
              <a:gd name="T10" fmla="*/ 0 h 192"/>
              <a:gd name="T11" fmla="*/ 56 w 56"/>
              <a:gd name="T12" fmla="*/ 192 h 192"/>
            </a:gdLst>
            <a:ahLst/>
            <a:cxnLst>
              <a:cxn ang="T6">
                <a:pos x="T0" y="T1"/>
              </a:cxn>
              <a:cxn ang="T7">
                <a:pos x="T2" y="T3"/>
              </a:cxn>
              <a:cxn ang="T8">
                <a:pos x="T4" y="T5"/>
              </a:cxn>
            </a:cxnLst>
            <a:rect l="T9" t="T10" r="T11" b="T12"/>
            <a:pathLst>
              <a:path w="56" h="192">
                <a:moveTo>
                  <a:pt x="48" y="192"/>
                </a:moveTo>
                <a:cubicBezTo>
                  <a:pt x="52" y="160"/>
                  <a:pt x="56" y="128"/>
                  <a:pt x="48" y="96"/>
                </a:cubicBezTo>
                <a:cubicBezTo>
                  <a:pt x="40" y="64"/>
                  <a:pt x="20" y="32"/>
                  <a:pt x="0" y="0"/>
                </a:cubicBezTo>
              </a:path>
            </a:pathLst>
          </a:custGeom>
          <a:noFill/>
          <a:ln w="9525">
            <a:solidFill>
              <a:schemeClr val="bg1"/>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5379" name="Freeform 32"/>
          <p:cNvSpPr>
            <a:spLocks/>
          </p:cNvSpPr>
          <p:nvPr/>
        </p:nvSpPr>
        <p:spPr bwMode="auto">
          <a:xfrm flipH="1">
            <a:off x="2686050" y="895350"/>
            <a:ext cx="152400" cy="152400"/>
          </a:xfrm>
          <a:custGeom>
            <a:avLst/>
            <a:gdLst>
              <a:gd name="T0" fmla="*/ 2147483647 w 56"/>
              <a:gd name="T1" fmla="*/ 500250619 h 192"/>
              <a:gd name="T2" fmla="*/ 2147483647 w 56"/>
              <a:gd name="T3" fmla="*/ 500250619 h 192"/>
              <a:gd name="T4" fmla="*/ 0 w 56"/>
              <a:gd name="T5" fmla="*/ 0 h 192"/>
              <a:gd name="T6" fmla="*/ 0 60000 65536"/>
              <a:gd name="T7" fmla="*/ 0 60000 65536"/>
              <a:gd name="T8" fmla="*/ 0 60000 65536"/>
              <a:gd name="T9" fmla="*/ 0 w 56"/>
              <a:gd name="T10" fmla="*/ 0 h 192"/>
              <a:gd name="T11" fmla="*/ 56 w 56"/>
              <a:gd name="T12" fmla="*/ 192 h 192"/>
            </a:gdLst>
            <a:ahLst/>
            <a:cxnLst>
              <a:cxn ang="T6">
                <a:pos x="T0" y="T1"/>
              </a:cxn>
              <a:cxn ang="T7">
                <a:pos x="T2" y="T3"/>
              </a:cxn>
              <a:cxn ang="T8">
                <a:pos x="T4" y="T5"/>
              </a:cxn>
            </a:cxnLst>
            <a:rect l="T9" t="T10" r="T11" b="T12"/>
            <a:pathLst>
              <a:path w="56" h="192">
                <a:moveTo>
                  <a:pt x="48" y="192"/>
                </a:moveTo>
                <a:cubicBezTo>
                  <a:pt x="52" y="160"/>
                  <a:pt x="56" y="128"/>
                  <a:pt x="48" y="96"/>
                </a:cubicBezTo>
                <a:cubicBezTo>
                  <a:pt x="40" y="64"/>
                  <a:pt x="20" y="32"/>
                  <a:pt x="0" y="0"/>
                </a:cubicBezTo>
              </a:path>
            </a:pathLst>
          </a:custGeom>
          <a:noFill/>
          <a:ln w="9525">
            <a:solidFill>
              <a:schemeClr val="bg1"/>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5380" name="Line 66"/>
          <p:cNvSpPr>
            <a:spLocks noChangeShapeType="1"/>
          </p:cNvSpPr>
          <p:nvPr/>
        </p:nvSpPr>
        <p:spPr bwMode="auto">
          <a:xfrm>
            <a:off x="2838450" y="538163"/>
            <a:ext cx="0" cy="1376362"/>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81" name="Line 67"/>
          <p:cNvSpPr>
            <a:spLocks noChangeShapeType="1"/>
          </p:cNvSpPr>
          <p:nvPr/>
        </p:nvSpPr>
        <p:spPr bwMode="auto">
          <a:xfrm flipH="1">
            <a:off x="2376488" y="547688"/>
            <a:ext cx="904875" cy="1376362"/>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82" name="Line 72"/>
          <p:cNvSpPr>
            <a:spLocks noChangeShapeType="1"/>
          </p:cNvSpPr>
          <p:nvPr/>
        </p:nvSpPr>
        <p:spPr bwMode="auto">
          <a:xfrm>
            <a:off x="4257675" y="538163"/>
            <a:ext cx="0" cy="1376362"/>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83" name="Line 74"/>
          <p:cNvSpPr>
            <a:spLocks noChangeShapeType="1"/>
          </p:cNvSpPr>
          <p:nvPr/>
        </p:nvSpPr>
        <p:spPr bwMode="auto">
          <a:xfrm flipV="1">
            <a:off x="3371850" y="533400"/>
            <a:ext cx="1752600" cy="137160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84" name="Line 75"/>
          <p:cNvSpPr>
            <a:spLocks noChangeShapeType="1"/>
          </p:cNvSpPr>
          <p:nvPr/>
        </p:nvSpPr>
        <p:spPr bwMode="auto">
          <a:xfrm>
            <a:off x="6200775" y="528638"/>
            <a:ext cx="0" cy="1376362"/>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85" name="Line 76"/>
          <p:cNvSpPr>
            <a:spLocks noChangeShapeType="1"/>
          </p:cNvSpPr>
          <p:nvPr/>
        </p:nvSpPr>
        <p:spPr bwMode="auto">
          <a:xfrm flipV="1">
            <a:off x="4991100" y="523875"/>
            <a:ext cx="2381250" cy="1381125"/>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86" name="Line 78"/>
          <p:cNvSpPr>
            <a:spLocks noChangeShapeType="1"/>
          </p:cNvSpPr>
          <p:nvPr/>
        </p:nvSpPr>
        <p:spPr bwMode="auto">
          <a:xfrm>
            <a:off x="2828925" y="2909888"/>
            <a:ext cx="0" cy="1376362"/>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87" name="Line 79"/>
          <p:cNvSpPr>
            <a:spLocks noChangeShapeType="1"/>
          </p:cNvSpPr>
          <p:nvPr/>
        </p:nvSpPr>
        <p:spPr bwMode="auto">
          <a:xfrm flipH="1">
            <a:off x="2366963" y="2909888"/>
            <a:ext cx="904875" cy="1376362"/>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88" name="Text Box 27"/>
          <p:cNvSpPr txBox="1">
            <a:spLocks noChangeArrowheads="1"/>
          </p:cNvSpPr>
          <p:nvPr/>
        </p:nvSpPr>
        <p:spPr bwMode="auto">
          <a:xfrm>
            <a:off x="1909763" y="31242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i="1">
                <a:solidFill>
                  <a:prstClr val="black"/>
                </a:solidFill>
              </a:rPr>
              <a:t>y</a:t>
            </a:r>
          </a:p>
        </p:txBody>
      </p:sp>
      <p:sp>
        <p:nvSpPr>
          <p:cNvPr id="15389" name="Line 82"/>
          <p:cNvSpPr>
            <a:spLocks noChangeShapeType="1"/>
          </p:cNvSpPr>
          <p:nvPr/>
        </p:nvSpPr>
        <p:spPr bwMode="auto">
          <a:xfrm flipH="1">
            <a:off x="242888" y="2914650"/>
            <a:ext cx="8643937"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90" name="Line 83"/>
          <p:cNvSpPr>
            <a:spLocks noChangeShapeType="1"/>
          </p:cNvSpPr>
          <p:nvPr/>
        </p:nvSpPr>
        <p:spPr bwMode="auto">
          <a:xfrm flipH="1">
            <a:off x="300038" y="4286250"/>
            <a:ext cx="8567737"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91" name="Freeform 84"/>
          <p:cNvSpPr>
            <a:spLocks/>
          </p:cNvSpPr>
          <p:nvPr/>
        </p:nvSpPr>
        <p:spPr bwMode="auto">
          <a:xfrm>
            <a:off x="835025" y="2911475"/>
            <a:ext cx="917575" cy="1374775"/>
          </a:xfrm>
          <a:custGeom>
            <a:avLst/>
            <a:gdLst>
              <a:gd name="T0" fmla="*/ 1456650313 w 578"/>
              <a:gd name="T1" fmla="*/ 0 h 866"/>
              <a:gd name="T2" fmla="*/ 0 w 578"/>
              <a:gd name="T3" fmla="*/ 0 h 866"/>
              <a:gd name="T4" fmla="*/ 0 w 578"/>
              <a:gd name="T5" fmla="*/ 378023438 h 866"/>
              <a:gd name="T6" fmla="*/ 614918125 w 578"/>
              <a:gd name="T7" fmla="*/ 378023438 h 866"/>
              <a:gd name="T8" fmla="*/ 614918125 w 578"/>
              <a:gd name="T9" fmla="*/ 1799391563 h 866"/>
              <a:gd name="T10" fmla="*/ 0 w 578"/>
              <a:gd name="T11" fmla="*/ 1799391563 h 866"/>
              <a:gd name="T12" fmla="*/ 0 w 578"/>
              <a:gd name="T13" fmla="*/ 2147483647 h 866"/>
              <a:gd name="T14" fmla="*/ 1456650313 w 578"/>
              <a:gd name="T15" fmla="*/ 2147483647 h 866"/>
              <a:gd name="T16" fmla="*/ 1456650313 w 578"/>
              <a:gd name="T17" fmla="*/ 1804431875 h 866"/>
              <a:gd name="T18" fmla="*/ 816530625 w 578"/>
              <a:gd name="T19" fmla="*/ 1804431875 h 866"/>
              <a:gd name="T20" fmla="*/ 816530625 w 578"/>
              <a:gd name="T21" fmla="*/ 383063750 h 866"/>
              <a:gd name="T22" fmla="*/ 1456650313 w 578"/>
              <a:gd name="T23" fmla="*/ 383063750 h 866"/>
              <a:gd name="T24" fmla="*/ 1456650313 w 578"/>
              <a:gd name="T25" fmla="*/ 0 h 8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78"/>
              <a:gd name="T40" fmla="*/ 0 h 866"/>
              <a:gd name="T41" fmla="*/ 578 w 578"/>
              <a:gd name="T42" fmla="*/ 866 h 8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78" h="866">
                <a:moveTo>
                  <a:pt x="578" y="0"/>
                </a:moveTo>
                <a:lnTo>
                  <a:pt x="0" y="0"/>
                </a:lnTo>
                <a:lnTo>
                  <a:pt x="0" y="150"/>
                </a:lnTo>
                <a:lnTo>
                  <a:pt x="244" y="150"/>
                </a:lnTo>
                <a:lnTo>
                  <a:pt x="244" y="714"/>
                </a:lnTo>
                <a:lnTo>
                  <a:pt x="0" y="714"/>
                </a:lnTo>
                <a:lnTo>
                  <a:pt x="0" y="866"/>
                </a:lnTo>
                <a:lnTo>
                  <a:pt x="578" y="866"/>
                </a:lnTo>
                <a:lnTo>
                  <a:pt x="578" y="716"/>
                </a:lnTo>
                <a:lnTo>
                  <a:pt x="324" y="716"/>
                </a:lnTo>
                <a:lnTo>
                  <a:pt x="324" y="152"/>
                </a:lnTo>
                <a:lnTo>
                  <a:pt x="578" y="152"/>
                </a:lnTo>
                <a:lnTo>
                  <a:pt x="578" y="0"/>
                </a:lnTo>
                <a:close/>
              </a:path>
            </a:pathLst>
          </a:custGeom>
          <a:solidFill>
            <a:schemeClr val="accent1"/>
          </a:solidFill>
          <a:ln w="38100">
            <a:solidFill>
              <a:schemeClr val="bg1"/>
            </a:solidFill>
            <a:round/>
            <a:headEnd/>
            <a:tailEnd/>
          </a:ln>
        </p:spPr>
        <p:txBody>
          <a:bodyPr/>
          <a:lstStyle/>
          <a:p>
            <a:endParaRPr lang="en-US">
              <a:solidFill>
                <a:prstClr val="white"/>
              </a:solidFill>
            </a:endParaRPr>
          </a:p>
        </p:txBody>
      </p:sp>
      <p:sp>
        <p:nvSpPr>
          <p:cNvPr id="15392" name="Line 85"/>
          <p:cNvSpPr>
            <a:spLocks noChangeShapeType="1"/>
          </p:cNvSpPr>
          <p:nvPr/>
        </p:nvSpPr>
        <p:spPr bwMode="auto">
          <a:xfrm flipV="1">
            <a:off x="1843088" y="3233738"/>
            <a:ext cx="0" cy="361950"/>
          </a:xfrm>
          <a:prstGeom prst="line">
            <a:avLst/>
          </a:prstGeom>
          <a:noFill/>
          <a:ln w="19050">
            <a:solidFill>
              <a:schemeClr val="bg1"/>
            </a:solidFill>
            <a:round/>
            <a:headEnd/>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93" name="Oval 87"/>
          <p:cNvSpPr>
            <a:spLocks noChangeAspect="1" noChangeArrowheads="1"/>
          </p:cNvSpPr>
          <p:nvPr/>
        </p:nvSpPr>
        <p:spPr bwMode="auto">
          <a:xfrm>
            <a:off x="1822450" y="3578225"/>
            <a:ext cx="46038" cy="46038"/>
          </a:xfrm>
          <a:prstGeom prst="ellipse">
            <a:avLst/>
          </a:prstGeom>
          <a:solidFill>
            <a:schemeClr val="bg1"/>
          </a:solidFill>
          <a:ln w="9525">
            <a:solidFill>
              <a:schemeClr val="bg1"/>
            </a:solidFill>
            <a:round/>
            <a:headEnd/>
            <a:tailEnd/>
          </a:ln>
        </p:spPr>
        <p:txBody>
          <a:bodyPr wrap="none" anchor="ctr"/>
          <a:lstStyle/>
          <a:p>
            <a:endParaRPr lang="en-US">
              <a:solidFill>
                <a:prstClr val="white"/>
              </a:solidFill>
            </a:endParaRPr>
          </a:p>
        </p:txBody>
      </p:sp>
      <p:sp>
        <p:nvSpPr>
          <p:cNvPr id="15394" name="Line 90"/>
          <p:cNvSpPr>
            <a:spLocks noChangeShapeType="1"/>
          </p:cNvSpPr>
          <p:nvPr/>
        </p:nvSpPr>
        <p:spPr bwMode="auto">
          <a:xfrm>
            <a:off x="4257675" y="2919413"/>
            <a:ext cx="0" cy="1376362"/>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95" name="Line 97"/>
          <p:cNvSpPr>
            <a:spLocks noChangeShapeType="1"/>
          </p:cNvSpPr>
          <p:nvPr/>
        </p:nvSpPr>
        <p:spPr bwMode="auto">
          <a:xfrm>
            <a:off x="6200775" y="2919413"/>
            <a:ext cx="0" cy="1376362"/>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96" name="Freeform 101"/>
          <p:cNvSpPr>
            <a:spLocks/>
          </p:cNvSpPr>
          <p:nvPr/>
        </p:nvSpPr>
        <p:spPr bwMode="auto">
          <a:xfrm>
            <a:off x="3781425" y="2924175"/>
            <a:ext cx="952500" cy="1371600"/>
          </a:xfrm>
          <a:custGeom>
            <a:avLst/>
            <a:gdLst>
              <a:gd name="T0" fmla="*/ 1512093750 w 600"/>
              <a:gd name="T1" fmla="*/ 0 h 864"/>
              <a:gd name="T2" fmla="*/ 1512093750 w 600"/>
              <a:gd name="T3" fmla="*/ 529232813 h 864"/>
              <a:gd name="T4" fmla="*/ 0 w 600"/>
              <a:gd name="T5" fmla="*/ 1617940313 h 864"/>
              <a:gd name="T6" fmla="*/ 0 w 600"/>
              <a:gd name="T7" fmla="*/ 2147483647 h 864"/>
              <a:gd name="T8" fmla="*/ 0 60000 65536"/>
              <a:gd name="T9" fmla="*/ 0 60000 65536"/>
              <a:gd name="T10" fmla="*/ 0 60000 65536"/>
              <a:gd name="T11" fmla="*/ 0 60000 65536"/>
              <a:gd name="T12" fmla="*/ 0 w 600"/>
              <a:gd name="T13" fmla="*/ 0 h 864"/>
              <a:gd name="T14" fmla="*/ 600 w 600"/>
              <a:gd name="T15" fmla="*/ 864 h 864"/>
            </a:gdLst>
            <a:ahLst/>
            <a:cxnLst>
              <a:cxn ang="T8">
                <a:pos x="T0" y="T1"/>
              </a:cxn>
              <a:cxn ang="T9">
                <a:pos x="T2" y="T3"/>
              </a:cxn>
              <a:cxn ang="T10">
                <a:pos x="T4" y="T5"/>
              </a:cxn>
              <a:cxn ang="T11">
                <a:pos x="T6" y="T7"/>
              </a:cxn>
            </a:cxnLst>
            <a:rect l="T12" t="T13" r="T14" b="T15"/>
            <a:pathLst>
              <a:path w="600" h="864">
                <a:moveTo>
                  <a:pt x="600" y="0"/>
                </a:moveTo>
                <a:lnTo>
                  <a:pt x="600" y="210"/>
                </a:lnTo>
                <a:lnTo>
                  <a:pt x="0" y="642"/>
                </a:lnTo>
                <a:lnTo>
                  <a:pt x="0" y="864"/>
                </a:lnTo>
              </a:path>
            </a:pathLst>
          </a:custGeom>
          <a:noFill/>
          <a:ln w="3810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5397" name="Line 106"/>
          <p:cNvSpPr>
            <a:spLocks noChangeShapeType="1"/>
          </p:cNvSpPr>
          <p:nvPr/>
        </p:nvSpPr>
        <p:spPr bwMode="auto">
          <a:xfrm>
            <a:off x="7934325" y="2919413"/>
            <a:ext cx="0" cy="1376362"/>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398" name="Freeform 107"/>
          <p:cNvSpPr>
            <a:spLocks/>
          </p:cNvSpPr>
          <p:nvPr/>
        </p:nvSpPr>
        <p:spPr bwMode="auto">
          <a:xfrm>
            <a:off x="7496175" y="2914650"/>
            <a:ext cx="933450" cy="1381125"/>
          </a:xfrm>
          <a:custGeom>
            <a:avLst/>
            <a:gdLst>
              <a:gd name="T0" fmla="*/ 1481851875 w 588"/>
              <a:gd name="T1" fmla="*/ 0 h 870"/>
              <a:gd name="T2" fmla="*/ 1481851875 w 588"/>
              <a:gd name="T3" fmla="*/ 1088707500 h 870"/>
              <a:gd name="T4" fmla="*/ 0 w 588"/>
              <a:gd name="T5" fmla="*/ 1088707500 h 870"/>
              <a:gd name="T6" fmla="*/ 0 w 588"/>
              <a:gd name="T7" fmla="*/ 2147483647 h 870"/>
              <a:gd name="T8" fmla="*/ 0 60000 65536"/>
              <a:gd name="T9" fmla="*/ 0 60000 65536"/>
              <a:gd name="T10" fmla="*/ 0 60000 65536"/>
              <a:gd name="T11" fmla="*/ 0 60000 65536"/>
              <a:gd name="T12" fmla="*/ 0 w 588"/>
              <a:gd name="T13" fmla="*/ 0 h 870"/>
              <a:gd name="T14" fmla="*/ 588 w 588"/>
              <a:gd name="T15" fmla="*/ 870 h 870"/>
            </a:gdLst>
            <a:ahLst/>
            <a:cxnLst>
              <a:cxn ang="T8">
                <a:pos x="T0" y="T1"/>
              </a:cxn>
              <a:cxn ang="T9">
                <a:pos x="T2" y="T3"/>
              </a:cxn>
              <a:cxn ang="T10">
                <a:pos x="T4" y="T5"/>
              </a:cxn>
              <a:cxn ang="T11">
                <a:pos x="T6" y="T7"/>
              </a:cxn>
            </a:cxnLst>
            <a:rect l="T12" t="T13" r="T14" b="T15"/>
            <a:pathLst>
              <a:path w="588" h="870">
                <a:moveTo>
                  <a:pt x="588" y="0"/>
                </a:moveTo>
                <a:lnTo>
                  <a:pt x="588" y="432"/>
                </a:lnTo>
                <a:lnTo>
                  <a:pt x="0" y="432"/>
                </a:lnTo>
                <a:lnTo>
                  <a:pt x="0" y="870"/>
                </a:lnTo>
              </a:path>
            </a:pathLst>
          </a:custGeom>
          <a:noFill/>
          <a:ln w="3810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5399" name="Line 109"/>
          <p:cNvSpPr>
            <a:spLocks noChangeShapeType="1"/>
          </p:cNvSpPr>
          <p:nvPr/>
        </p:nvSpPr>
        <p:spPr bwMode="auto">
          <a:xfrm>
            <a:off x="2571750" y="4867275"/>
            <a:ext cx="3533775" cy="0"/>
          </a:xfrm>
          <a:prstGeom prst="line">
            <a:avLst/>
          </a:prstGeom>
          <a:noFill/>
          <a:ln w="28575">
            <a:solidFill>
              <a:schemeClr val="bg1"/>
            </a:solidFill>
            <a:round/>
            <a:headEnd/>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400" name="Line 110"/>
          <p:cNvSpPr>
            <a:spLocks noChangeShapeType="1"/>
          </p:cNvSpPr>
          <p:nvPr/>
        </p:nvSpPr>
        <p:spPr bwMode="auto">
          <a:xfrm>
            <a:off x="2695575" y="2200275"/>
            <a:ext cx="3533775" cy="0"/>
          </a:xfrm>
          <a:prstGeom prst="line">
            <a:avLst/>
          </a:prstGeom>
          <a:noFill/>
          <a:ln w="28575">
            <a:solidFill>
              <a:schemeClr val="bg1"/>
            </a:solidFill>
            <a:round/>
            <a:headEnd/>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401" name="Text Box 15"/>
          <p:cNvSpPr txBox="1">
            <a:spLocks noChangeArrowheads="1"/>
          </p:cNvSpPr>
          <p:nvPr/>
        </p:nvSpPr>
        <p:spPr bwMode="auto">
          <a:xfrm>
            <a:off x="2882900" y="5151438"/>
            <a:ext cx="3498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a:solidFill>
                  <a:prstClr val="black"/>
                </a:solidFill>
              </a:rPr>
              <a:t>Beyond Elastic Behavior</a:t>
            </a:r>
            <a:endParaRPr lang="en-US" baseline="-25000">
              <a:solidFill>
                <a:prstClr val="black"/>
              </a:solidFill>
            </a:endParaRPr>
          </a:p>
        </p:txBody>
      </p:sp>
      <p:sp>
        <p:nvSpPr>
          <p:cNvPr id="15402" name="Line 112"/>
          <p:cNvSpPr>
            <a:spLocks noChangeShapeType="1"/>
          </p:cNvSpPr>
          <p:nvPr/>
        </p:nvSpPr>
        <p:spPr bwMode="auto">
          <a:xfrm>
            <a:off x="3705225" y="1638300"/>
            <a:ext cx="552450" cy="0"/>
          </a:xfrm>
          <a:prstGeom prst="line">
            <a:avLst/>
          </a:prstGeom>
          <a:noFill/>
          <a:ln w="19050">
            <a:solidFill>
              <a:schemeClr val="bg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403" name="Line 113"/>
          <p:cNvSpPr>
            <a:spLocks noChangeShapeType="1"/>
          </p:cNvSpPr>
          <p:nvPr/>
        </p:nvSpPr>
        <p:spPr bwMode="auto">
          <a:xfrm>
            <a:off x="4257675" y="819150"/>
            <a:ext cx="552450" cy="0"/>
          </a:xfrm>
          <a:prstGeom prst="line">
            <a:avLst/>
          </a:prstGeom>
          <a:noFill/>
          <a:ln w="19050">
            <a:solidFill>
              <a:schemeClr val="bg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404" name="Freeform 114"/>
          <p:cNvSpPr>
            <a:spLocks/>
          </p:cNvSpPr>
          <p:nvPr/>
        </p:nvSpPr>
        <p:spPr bwMode="auto">
          <a:xfrm>
            <a:off x="3990975" y="1457325"/>
            <a:ext cx="514350" cy="180975"/>
          </a:xfrm>
          <a:custGeom>
            <a:avLst/>
            <a:gdLst>
              <a:gd name="T0" fmla="*/ 816530625 w 324"/>
              <a:gd name="T1" fmla="*/ 15120938 h 114"/>
              <a:gd name="T2" fmla="*/ 241935000 w 324"/>
              <a:gd name="T3" fmla="*/ 45362813 h 114"/>
              <a:gd name="T4" fmla="*/ 0 w 324"/>
              <a:gd name="T5" fmla="*/ 287297813 h 114"/>
              <a:gd name="T6" fmla="*/ 0 60000 65536"/>
              <a:gd name="T7" fmla="*/ 0 60000 65536"/>
              <a:gd name="T8" fmla="*/ 0 60000 65536"/>
              <a:gd name="T9" fmla="*/ 0 w 324"/>
              <a:gd name="T10" fmla="*/ 0 h 114"/>
              <a:gd name="T11" fmla="*/ 324 w 324"/>
              <a:gd name="T12" fmla="*/ 114 h 114"/>
            </a:gdLst>
            <a:ahLst/>
            <a:cxnLst>
              <a:cxn ang="T6">
                <a:pos x="T0" y="T1"/>
              </a:cxn>
              <a:cxn ang="T7">
                <a:pos x="T2" y="T3"/>
              </a:cxn>
              <a:cxn ang="T8">
                <a:pos x="T4" y="T5"/>
              </a:cxn>
            </a:cxnLst>
            <a:rect l="T9" t="T10" r="T11" b="T12"/>
            <a:pathLst>
              <a:path w="324" h="114">
                <a:moveTo>
                  <a:pt x="324" y="6"/>
                </a:moveTo>
                <a:cubicBezTo>
                  <a:pt x="237" y="3"/>
                  <a:pt x="150" y="0"/>
                  <a:pt x="96" y="18"/>
                </a:cubicBezTo>
                <a:cubicBezTo>
                  <a:pt x="42" y="36"/>
                  <a:pt x="21" y="75"/>
                  <a:pt x="0" y="114"/>
                </a:cubicBezTo>
              </a:path>
            </a:pathLst>
          </a:custGeom>
          <a:noFill/>
          <a:ln w="19050" cmpd="sng">
            <a:solidFill>
              <a:schemeClr val="bg1"/>
            </a:solidFill>
            <a:round/>
            <a:headEnd type="none" w="med" len="med"/>
            <a:tailEnd type="arrow" w="med" len="me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5405" name="Freeform 115"/>
          <p:cNvSpPr>
            <a:spLocks/>
          </p:cNvSpPr>
          <p:nvPr/>
        </p:nvSpPr>
        <p:spPr bwMode="auto">
          <a:xfrm>
            <a:off x="4405313" y="800100"/>
            <a:ext cx="100012" cy="657225"/>
          </a:xfrm>
          <a:custGeom>
            <a:avLst/>
            <a:gdLst>
              <a:gd name="T0" fmla="*/ 144962321 w 69"/>
              <a:gd name="T1" fmla="*/ 959877113 h 450"/>
              <a:gd name="T2" fmla="*/ 6302205 w 69"/>
              <a:gd name="T3" fmla="*/ 729506606 h 450"/>
              <a:gd name="T4" fmla="*/ 107146189 w 69"/>
              <a:gd name="T5" fmla="*/ 0 h 450"/>
              <a:gd name="T6" fmla="*/ 0 60000 65536"/>
              <a:gd name="T7" fmla="*/ 0 60000 65536"/>
              <a:gd name="T8" fmla="*/ 0 60000 65536"/>
              <a:gd name="T9" fmla="*/ 0 w 69"/>
              <a:gd name="T10" fmla="*/ 0 h 450"/>
              <a:gd name="T11" fmla="*/ 69 w 69"/>
              <a:gd name="T12" fmla="*/ 450 h 450"/>
            </a:gdLst>
            <a:ahLst/>
            <a:cxnLst>
              <a:cxn ang="T6">
                <a:pos x="T0" y="T1"/>
              </a:cxn>
              <a:cxn ang="T7">
                <a:pos x="T2" y="T3"/>
              </a:cxn>
              <a:cxn ang="T8">
                <a:pos x="T4" y="T5"/>
              </a:cxn>
            </a:cxnLst>
            <a:rect l="T9" t="T10" r="T11" b="T12"/>
            <a:pathLst>
              <a:path w="69" h="450">
                <a:moveTo>
                  <a:pt x="69" y="450"/>
                </a:moveTo>
                <a:cubicBezTo>
                  <a:pt x="37" y="433"/>
                  <a:pt x="6" y="417"/>
                  <a:pt x="3" y="342"/>
                </a:cubicBezTo>
                <a:cubicBezTo>
                  <a:pt x="0" y="267"/>
                  <a:pt x="25" y="133"/>
                  <a:pt x="51" y="0"/>
                </a:cubicBezTo>
              </a:path>
            </a:pathLst>
          </a:custGeom>
          <a:noFill/>
          <a:ln w="19050" cmpd="sng">
            <a:solidFill>
              <a:schemeClr val="bg1"/>
            </a:solidFill>
            <a:round/>
            <a:headEnd type="none" w="med" len="med"/>
            <a:tailEnd type="arrow" w="med" len="me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5406" name="Line 18"/>
          <p:cNvSpPr>
            <a:spLocks noChangeShapeType="1"/>
          </p:cNvSpPr>
          <p:nvPr/>
        </p:nvSpPr>
        <p:spPr bwMode="auto">
          <a:xfrm>
            <a:off x="519113" y="1219200"/>
            <a:ext cx="6934200" cy="0"/>
          </a:xfrm>
          <a:prstGeom prst="line">
            <a:avLst/>
          </a:prstGeom>
          <a:noFill/>
          <a:ln w="9525">
            <a:solidFill>
              <a:schemeClr val="bg1"/>
            </a:solidFill>
            <a:prstDash val="lgDashDot"/>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407" name="Line 18"/>
          <p:cNvSpPr>
            <a:spLocks noChangeShapeType="1"/>
          </p:cNvSpPr>
          <p:nvPr/>
        </p:nvSpPr>
        <p:spPr bwMode="auto">
          <a:xfrm>
            <a:off x="509588" y="3600450"/>
            <a:ext cx="8334375" cy="0"/>
          </a:xfrm>
          <a:prstGeom prst="line">
            <a:avLst/>
          </a:prstGeom>
          <a:noFill/>
          <a:ln w="9525">
            <a:solidFill>
              <a:schemeClr val="bg1"/>
            </a:solidFill>
            <a:prstDash val="lgDashDot"/>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5408" name="Freeform 54"/>
          <p:cNvSpPr>
            <a:spLocks/>
          </p:cNvSpPr>
          <p:nvPr/>
        </p:nvSpPr>
        <p:spPr bwMode="auto">
          <a:xfrm>
            <a:off x="5705475" y="2914650"/>
            <a:ext cx="971550" cy="1381125"/>
          </a:xfrm>
          <a:custGeom>
            <a:avLst/>
            <a:gdLst>
              <a:gd name="T0" fmla="*/ 971550 w 612"/>
              <a:gd name="T1" fmla="*/ 0 h 870"/>
              <a:gd name="T2" fmla="*/ 971550 w 612"/>
              <a:gd name="T3" fmla="*/ 533400 h 870"/>
              <a:gd name="T4" fmla="*/ 0 w 612"/>
              <a:gd name="T5" fmla="*/ 857250 h 870"/>
              <a:gd name="T6" fmla="*/ 0 w 612"/>
              <a:gd name="T7" fmla="*/ 1381125 h 87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12" h="870">
                <a:moveTo>
                  <a:pt x="612" y="0"/>
                </a:moveTo>
                <a:lnTo>
                  <a:pt x="612" y="336"/>
                </a:lnTo>
                <a:lnTo>
                  <a:pt x="0" y="540"/>
                </a:lnTo>
                <a:lnTo>
                  <a:pt x="0" y="870"/>
                </a:lnTo>
              </a:path>
            </a:pathLst>
          </a:custGeom>
          <a:noFill/>
          <a:ln w="38100" cmpd="sng">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white"/>
              </a:solidFill>
            </a:endParaRPr>
          </a:p>
        </p:txBody>
      </p:sp>
    </p:spTree>
    <p:extLst>
      <p:ext uri="{BB962C8B-B14F-4D97-AF65-F5344CB8AC3E}">
        <p14:creationId xmlns:p14="http://schemas.microsoft.com/office/powerpoint/2010/main" val="7764301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43"/>
          <p:cNvSpPr txBox="1">
            <a:spLocks noChangeArrowheads="1"/>
          </p:cNvSpPr>
          <p:nvPr/>
        </p:nvSpPr>
        <p:spPr bwMode="auto">
          <a:xfrm>
            <a:off x="0" y="3592513"/>
            <a:ext cx="4273550" cy="1955800"/>
          </a:xfrm>
          <a:prstGeom prst="rect">
            <a:avLst/>
          </a:prstGeom>
          <a:solidFill>
            <a:srgbClr val="F2F2F2">
              <a:alpha val="61960"/>
            </a:srgbClr>
          </a:solidFill>
          <a:ln w="38100">
            <a:solidFill>
              <a:schemeClr val="bg1"/>
            </a:solidFill>
            <a:bevel/>
            <a:headEnd/>
            <a:tailEnd/>
          </a:ln>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  Elastic Neutral Axis = Centroid</a:t>
            </a:r>
          </a:p>
          <a:p>
            <a:endParaRPr lang="en-US">
              <a:solidFill>
                <a:prstClr val="white"/>
              </a:solidFill>
            </a:endParaRPr>
          </a:p>
          <a:p>
            <a:endParaRPr lang="en-US">
              <a:solidFill>
                <a:prstClr val="white"/>
              </a:solidFill>
            </a:endParaRPr>
          </a:p>
          <a:p>
            <a:endParaRPr lang="en-US">
              <a:solidFill>
                <a:prstClr val="white"/>
              </a:solidFill>
            </a:endParaRPr>
          </a:p>
          <a:p>
            <a:endParaRPr lang="en-US">
              <a:solidFill>
                <a:prstClr val="white"/>
              </a:solidFill>
            </a:endParaRPr>
          </a:p>
        </p:txBody>
      </p:sp>
      <p:sp>
        <p:nvSpPr>
          <p:cNvPr id="16387" name="TextBox 61"/>
          <p:cNvSpPr txBox="1">
            <a:spLocks noChangeArrowheads="1"/>
          </p:cNvSpPr>
          <p:nvPr/>
        </p:nvSpPr>
        <p:spPr bwMode="auto">
          <a:xfrm>
            <a:off x="4356100" y="3587750"/>
            <a:ext cx="4787900" cy="1952625"/>
          </a:xfrm>
          <a:prstGeom prst="rect">
            <a:avLst/>
          </a:prstGeom>
          <a:solidFill>
            <a:srgbClr val="F2F2F2">
              <a:alpha val="61960"/>
            </a:srgbClr>
          </a:solidFill>
          <a:ln w="38100">
            <a:solidFill>
              <a:schemeClr val="bg1"/>
            </a:solidFill>
            <a:bevel/>
            <a:headEnd/>
            <a:tailEnd/>
          </a:ln>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Plastic Neutral Axis – </a:t>
            </a:r>
          </a:p>
          <a:p>
            <a:pPr>
              <a:lnSpc>
                <a:spcPct val="70000"/>
              </a:lnSpc>
            </a:pPr>
            <a:endParaRPr lang="en-US">
              <a:solidFill>
                <a:prstClr val="black"/>
              </a:solidFill>
            </a:endParaRPr>
          </a:p>
          <a:p>
            <a:r>
              <a:rPr lang="en-US">
                <a:solidFill>
                  <a:prstClr val="black"/>
                </a:solidFill>
              </a:rPr>
              <a:t>If homogenous material (similar </a:t>
            </a:r>
            <a:r>
              <a:rPr lang="en-US" i="1">
                <a:solidFill>
                  <a:prstClr val="black"/>
                </a:solidFill>
              </a:rPr>
              <a:t>F</a:t>
            </a:r>
            <a:r>
              <a:rPr lang="en-US" i="1" baseline="-25000">
                <a:solidFill>
                  <a:prstClr val="black"/>
                </a:solidFill>
              </a:rPr>
              <a:t>y</a:t>
            </a:r>
            <a:r>
              <a:rPr lang="en-US">
                <a:solidFill>
                  <a:prstClr val="black"/>
                </a:solidFill>
              </a:rPr>
              <a:t>),  PNA divides Equal Areas, </a:t>
            </a:r>
            <a:r>
              <a:rPr lang="en-US" i="1">
                <a:solidFill>
                  <a:prstClr val="black"/>
                </a:solidFill>
              </a:rPr>
              <a:t>A</a:t>
            </a:r>
            <a:r>
              <a:rPr lang="en-US" i="1" baseline="-25000">
                <a:solidFill>
                  <a:prstClr val="black"/>
                </a:solidFill>
              </a:rPr>
              <a:t>1</a:t>
            </a:r>
            <a:r>
              <a:rPr lang="en-US">
                <a:solidFill>
                  <a:prstClr val="black"/>
                </a:solidFill>
              </a:rPr>
              <a:t>+</a:t>
            </a:r>
            <a:r>
              <a:rPr lang="en-US" i="1">
                <a:solidFill>
                  <a:prstClr val="black"/>
                </a:solidFill>
              </a:rPr>
              <a:t>A</a:t>
            </a:r>
            <a:r>
              <a:rPr lang="en-US" i="1" baseline="-25000">
                <a:solidFill>
                  <a:prstClr val="black"/>
                </a:solidFill>
              </a:rPr>
              <a:t>2</a:t>
            </a:r>
            <a:r>
              <a:rPr lang="en-US">
                <a:solidFill>
                  <a:prstClr val="black"/>
                </a:solidFill>
              </a:rPr>
              <a:t>/2. </a:t>
            </a:r>
          </a:p>
        </p:txBody>
      </p:sp>
      <p:graphicFrame>
        <p:nvGraphicFramePr>
          <p:cNvPr id="16388" name="Object 2"/>
          <p:cNvGraphicFramePr>
            <a:graphicFrameLocks noChangeAspect="1"/>
          </p:cNvGraphicFramePr>
          <p:nvPr/>
        </p:nvGraphicFramePr>
        <p:xfrm>
          <a:off x="1030288" y="4089400"/>
          <a:ext cx="2386012" cy="958850"/>
        </p:xfrm>
        <a:graphic>
          <a:graphicData uri="http://schemas.openxmlformats.org/presentationml/2006/ole">
            <mc:AlternateContent xmlns:mc="http://schemas.openxmlformats.org/markup-compatibility/2006">
              <mc:Choice xmlns:v="urn:schemas-microsoft-com:vml" Requires="v">
                <p:oleObj spid="_x0000_s63510" name="Equation" r:id="rId4" imgW="1231366" imgH="495085" progId="Equation.3">
                  <p:embed/>
                </p:oleObj>
              </mc:Choice>
              <mc:Fallback>
                <p:oleObj name="Equation" r:id="rId4" imgW="1231366" imgH="495085"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0288" y="4089400"/>
                        <a:ext cx="2386012"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6" name="TextBox 55"/>
          <p:cNvSpPr txBox="1"/>
          <p:nvPr/>
        </p:nvSpPr>
        <p:spPr>
          <a:xfrm>
            <a:off x="2327275" y="5640388"/>
            <a:ext cx="5237163" cy="860425"/>
          </a:xfrm>
          <a:prstGeom prst="rect">
            <a:avLst/>
          </a:prstGeom>
          <a:solidFill>
            <a:schemeClr val="tx1">
              <a:lumMod val="95000"/>
              <a:alpha val="62000"/>
            </a:schemeClr>
          </a:solidFill>
          <a:ln w="38100" cap="flat">
            <a:solidFill>
              <a:schemeClr val="bg1"/>
            </a:solidFill>
            <a:bevel/>
          </a:ln>
        </p:spPr>
        <p:txBody>
          <a:bodyPr anchor="ctr" anchorCtr="1">
            <a:spAutoFit/>
          </a:bodyPr>
          <a:lstStyle/>
          <a:p>
            <a:pPr algn="ctr" eaLnBrk="0" hangingPunct="0">
              <a:defRPr/>
            </a:pPr>
            <a:r>
              <a:rPr lang="en-US">
                <a:solidFill>
                  <a:prstClr val="black"/>
                </a:solidFill>
              </a:rPr>
              <a:t>For symmetric homogeneous sections, PNA = ENA = Centroid</a:t>
            </a:r>
          </a:p>
        </p:txBody>
      </p:sp>
      <p:sp>
        <p:nvSpPr>
          <p:cNvPr id="41" name="Slide Number Placeholder 40"/>
          <p:cNvSpPr txBox="1">
            <a:spLocks noGrp="1"/>
          </p:cNvSpPr>
          <p:nvPr/>
        </p:nvSpPr>
        <p:spPr>
          <a:xfrm>
            <a:off x="7924800" y="6416675"/>
            <a:ext cx="762000" cy="365125"/>
          </a:xfrm>
          <a:prstGeom prst="rect">
            <a:avLst/>
          </a:prstGeom>
          <a:noFill/>
        </p:spPr>
        <p:txBody>
          <a:bodyPr lIns="0" rIns="0" anchor="b"/>
          <a:lstStyle/>
          <a:p>
            <a:pPr algn="r">
              <a:defRPr/>
            </a:pPr>
            <a:fld id="{DA1E5ECC-A2C1-476F-AA8A-A3900721A6BA}" type="slidenum">
              <a:rPr lang="en-US" sz="1200">
                <a:solidFill>
                  <a:prstClr val="white">
                    <a:shade val="50000"/>
                  </a:prstClr>
                </a:solidFill>
              </a:rPr>
              <a:pPr algn="r">
                <a:defRPr/>
              </a:pPr>
              <a:t>14</a:t>
            </a:fld>
            <a:endParaRPr lang="en-US" sz="1200" dirty="0">
              <a:solidFill>
                <a:prstClr val="white">
                  <a:shade val="50000"/>
                </a:prstClr>
              </a:solidFill>
            </a:endParaRPr>
          </a:p>
        </p:txBody>
      </p:sp>
      <p:sp>
        <p:nvSpPr>
          <p:cNvPr id="42" name="Footer Placeholder 41"/>
          <p:cNvSpPr txBox="1">
            <a:spLocks noGrp="1"/>
          </p:cNvSpPr>
          <p:nvPr/>
        </p:nvSpPr>
        <p:spPr>
          <a:xfrm>
            <a:off x="3124200" y="6416675"/>
            <a:ext cx="2895600" cy="365125"/>
          </a:xfrm>
          <a:prstGeom prst="rect">
            <a:avLst/>
          </a:prstGeom>
          <a:noFill/>
        </p:spPr>
        <p:txBody>
          <a:bodyPr anchor="b"/>
          <a:lstStyle/>
          <a:p>
            <a:pPr algn="ctr">
              <a:defRPr/>
            </a:pPr>
            <a:r>
              <a:rPr lang="en-US" sz="1200">
                <a:solidFill>
                  <a:prstClr val="white">
                    <a:shade val="50000"/>
                  </a:prstClr>
                </a:solidFill>
              </a:rPr>
              <a:t>Beam Theory</a:t>
            </a:r>
            <a:endParaRPr lang="en-US" sz="1200" dirty="0">
              <a:solidFill>
                <a:prstClr val="white">
                  <a:shade val="50000"/>
                </a:prstClr>
              </a:solidFill>
            </a:endParaRPr>
          </a:p>
        </p:txBody>
      </p:sp>
      <p:sp>
        <p:nvSpPr>
          <p:cNvPr id="16392" name="Line 79"/>
          <p:cNvSpPr>
            <a:spLocks noChangeShapeType="1"/>
          </p:cNvSpPr>
          <p:nvPr/>
        </p:nvSpPr>
        <p:spPr bwMode="auto">
          <a:xfrm>
            <a:off x="3228975" y="4486275"/>
            <a:ext cx="142875"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3" name="Rectangle 62"/>
          <p:cNvSpPr/>
          <p:nvPr/>
        </p:nvSpPr>
        <p:spPr>
          <a:xfrm>
            <a:off x="873125" y="781050"/>
            <a:ext cx="3116263" cy="247967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4" name="Rectangle 3"/>
          <p:cNvSpPr/>
          <p:nvPr/>
        </p:nvSpPr>
        <p:spPr>
          <a:xfrm>
            <a:off x="1954213" y="1308100"/>
            <a:ext cx="1136650" cy="207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5" name="Rectangle 4"/>
          <p:cNvSpPr/>
          <p:nvPr/>
        </p:nvSpPr>
        <p:spPr>
          <a:xfrm>
            <a:off x="2462213" y="1524000"/>
            <a:ext cx="120650" cy="102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6396" name="TextBox 5"/>
          <p:cNvSpPr txBox="1">
            <a:spLocks noChangeArrowheads="1"/>
          </p:cNvSpPr>
          <p:nvPr/>
        </p:nvSpPr>
        <p:spPr bwMode="auto">
          <a:xfrm>
            <a:off x="2936875" y="808038"/>
            <a:ext cx="59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1</a:t>
            </a:r>
          </a:p>
        </p:txBody>
      </p:sp>
      <p:sp>
        <p:nvSpPr>
          <p:cNvPr id="16397" name="TextBox 6"/>
          <p:cNvSpPr txBox="1">
            <a:spLocks noChangeArrowheads="1"/>
          </p:cNvSpPr>
          <p:nvPr/>
        </p:nvSpPr>
        <p:spPr bwMode="auto">
          <a:xfrm>
            <a:off x="2882900" y="2092325"/>
            <a:ext cx="627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2</a:t>
            </a:r>
          </a:p>
        </p:txBody>
      </p:sp>
      <p:sp>
        <p:nvSpPr>
          <p:cNvPr id="16398" name="TextBox 21"/>
          <p:cNvSpPr txBox="1">
            <a:spLocks noChangeArrowheads="1"/>
          </p:cNvSpPr>
          <p:nvPr/>
        </p:nvSpPr>
        <p:spPr bwMode="auto">
          <a:xfrm>
            <a:off x="922338" y="1793875"/>
            <a:ext cx="854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ENA</a:t>
            </a:r>
          </a:p>
        </p:txBody>
      </p:sp>
      <p:sp>
        <p:nvSpPr>
          <p:cNvPr id="16399" name="TextBox 34"/>
          <p:cNvSpPr txBox="1">
            <a:spLocks noChangeArrowheads="1"/>
          </p:cNvSpPr>
          <p:nvPr/>
        </p:nvSpPr>
        <p:spPr bwMode="auto">
          <a:xfrm>
            <a:off x="2936875" y="2803525"/>
            <a:ext cx="9826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1</a:t>
            </a:r>
          </a:p>
        </p:txBody>
      </p:sp>
      <p:sp>
        <p:nvSpPr>
          <p:cNvPr id="2" name="Rectangle 3"/>
          <p:cNvSpPr/>
          <p:nvPr/>
        </p:nvSpPr>
        <p:spPr>
          <a:xfrm>
            <a:off x="1954213" y="2560638"/>
            <a:ext cx="1136650" cy="207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6401" name="Line 89"/>
          <p:cNvSpPr>
            <a:spLocks noChangeShapeType="1"/>
          </p:cNvSpPr>
          <p:nvPr/>
        </p:nvSpPr>
        <p:spPr bwMode="auto">
          <a:xfrm>
            <a:off x="1747838" y="2052638"/>
            <a:ext cx="1604962" cy="0"/>
          </a:xfrm>
          <a:prstGeom prst="line">
            <a:avLst/>
          </a:prstGeom>
          <a:noFill/>
          <a:ln w="19050">
            <a:solidFill>
              <a:schemeClr val="bg1"/>
            </a:solidFill>
            <a:prstDash val="dashDot"/>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02" name="Line 92"/>
          <p:cNvSpPr>
            <a:spLocks noChangeShapeType="1"/>
          </p:cNvSpPr>
          <p:nvPr/>
        </p:nvSpPr>
        <p:spPr bwMode="auto">
          <a:xfrm flipH="1" flipV="1">
            <a:off x="2505075" y="1943100"/>
            <a:ext cx="419100" cy="3905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03" name="Line 93"/>
          <p:cNvSpPr>
            <a:spLocks noChangeShapeType="1"/>
          </p:cNvSpPr>
          <p:nvPr/>
        </p:nvSpPr>
        <p:spPr bwMode="auto">
          <a:xfrm flipH="1" flipV="1">
            <a:off x="2581275" y="2657475"/>
            <a:ext cx="419100" cy="3905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04" name="Line 94"/>
          <p:cNvSpPr>
            <a:spLocks noChangeShapeType="1"/>
          </p:cNvSpPr>
          <p:nvPr/>
        </p:nvSpPr>
        <p:spPr bwMode="auto">
          <a:xfrm flipH="1">
            <a:off x="2590800" y="1038225"/>
            <a:ext cx="400050" cy="3524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05" name="TextBox 22"/>
          <p:cNvSpPr txBox="1">
            <a:spLocks noChangeArrowheads="1"/>
          </p:cNvSpPr>
          <p:nvPr/>
        </p:nvSpPr>
        <p:spPr bwMode="auto">
          <a:xfrm>
            <a:off x="1419225" y="1446213"/>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y</a:t>
            </a:r>
            <a:endParaRPr lang="en-US" i="1" baseline="-25000">
              <a:solidFill>
                <a:prstClr val="black"/>
              </a:solidFill>
            </a:endParaRPr>
          </a:p>
        </p:txBody>
      </p:sp>
      <p:sp>
        <p:nvSpPr>
          <p:cNvPr id="16406" name="Line 96"/>
          <p:cNvSpPr>
            <a:spLocks noChangeShapeType="1"/>
          </p:cNvSpPr>
          <p:nvPr/>
        </p:nvSpPr>
        <p:spPr bwMode="auto">
          <a:xfrm>
            <a:off x="1504950" y="1619250"/>
            <a:ext cx="1524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07" name="TextBox 22"/>
          <p:cNvSpPr txBox="1">
            <a:spLocks noChangeArrowheads="1"/>
          </p:cNvSpPr>
          <p:nvPr/>
        </p:nvSpPr>
        <p:spPr bwMode="auto">
          <a:xfrm>
            <a:off x="3324225" y="179863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x</a:t>
            </a:r>
            <a:endParaRPr lang="en-US" i="1" baseline="-25000">
              <a:solidFill>
                <a:prstClr val="black"/>
              </a:solidFill>
            </a:endParaRPr>
          </a:p>
        </p:txBody>
      </p:sp>
      <p:sp>
        <p:nvSpPr>
          <p:cNvPr id="16408" name="Line 117"/>
          <p:cNvSpPr>
            <a:spLocks noChangeShapeType="1"/>
          </p:cNvSpPr>
          <p:nvPr/>
        </p:nvSpPr>
        <p:spPr bwMode="auto">
          <a:xfrm>
            <a:off x="1776413" y="1301750"/>
            <a:ext cx="0" cy="755650"/>
          </a:xfrm>
          <a:prstGeom prst="line">
            <a:avLst/>
          </a:prstGeom>
          <a:noFill/>
          <a:ln w="19050">
            <a:solidFill>
              <a:schemeClr val="bg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09" name="Line 118"/>
          <p:cNvSpPr>
            <a:spLocks noChangeShapeType="1"/>
          </p:cNvSpPr>
          <p:nvPr/>
        </p:nvSpPr>
        <p:spPr bwMode="auto">
          <a:xfrm flipH="1">
            <a:off x="1676400" y="1308100"/>
            <a:ext cx="21272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71" name="Rectangle 70"/>
          <p:cNvSpPr/>
          <p:nvPr/>
        </p:nvSpPr>
        <p:spPr>
          <a:xfrm>
            <a:off x="5400675" y="752475"/>
            <a:ext cx="3116263" cy="247967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3" name="Rectangle 3"/>
          <p:cNvSpPr>
            <a:spLocks noChangeArrowheads="1"/>
          </p:cNvSpPr>
          <p:nvPr/>
        </p:nvSpPr>
        <p:spPr bwMode="auto">
          <a:xfrm>
            <a:off x="6630988" y="1317625"/>
            <a:ext cx="1136650" cy="207963"/>
          </a:xfrm>
          <a:prstGeom prst="rect">
            <a:avLst/>
          </a:prstGeom>
          <a:solidFill>
            <a:srgbClr val="92D050"/>
          </a:solidFill>
          <a:ln w="25400" algn="ctr">
            <a:solidFill>
              <a:srgbClr val="9B320E"/>
            </a:solidFill>
            <a:miter lim="800000"/>
            <a:headEnd/>
            <a:tailEnd/>
          </a:ln>
        </p:spPr>
        <p:txBody>
          <a:bodyPr anchor="ctr"/>
          <a:lstStyle/>
          <a:p>
            <a:pPr algn="ctr" eaLnBrk="0" hangingPunct="0">
              <a:defRPr/>
            </a:pPr>
            <a:endParaRPr lang="en-US">
              <a:solidFill>
                <a:prstClr val="white"/>
              </a:solidFill>
              <a:latin typeface="Book Antiqua"/>
            </a:endParaRPr>
          </a:p>
        </p:txBody>
      </p:sp>
      <p:sp>
        <p:nvSpPr>
          <p:cNvPr id="6" name="Rectangle 4"/>
          <p:cNvSpPr/>
          <p:nvPr/>
        </p:nvSpPr>
        <p:spPr>
          <a:xfrm>
            <a:off x="7138988" y="2062163"/>
            <a:ext cx="120650" cy="4968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6413" name="TextBox 6"/>
          <p:cNvSpPr txBox="1">
            <a:spLocks noChangeArrowheads="1"/>
          </p:cNvSpPr>
          <p:nvPr/>
        </p:nvSpPr>
        <p:spPr bwMode="auto">
          <a:xfrm>
            <a:off x="7559675" y="2101850"/>
            <a:ext cx="755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2</a:t>
            </a:r>
            <a:r>
              <a:rPr lang="en-US">
                <a:solidFill>
                  <a:prstClr val="black"/>
                </a:solidFill>
              </a:rPr>
              <a:t>/2</a:t>
            </a:r>
          </a:p>
        </p:txBody>
      </p:sp>
      <p:sp>
        <p:nvSpPr>
          <p:cNvPr id="16414" name="TextBox 21"/>
          <p:cNvSpPr txBox="1">
            <a:spLocks noChangeArrowheads="1"/>
          </p:cNvSpPr>
          <p:nvPr/>
        </p:nvSpPr>
        <p:spPr bwMode="auto">
          <a:xfrm>
            <a:off x="5599113" y="1803400"/>
            <a:ext cx="854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PNA</a:t>
            </a:r>
          </a:p>
        </p:txBody>
      </p:sp>
      <p:sp>
        <p:nvSpPr>
          <p:cNvPr id="7" name="Rectangle 3"/>
          <p:cNvSpPr/>
          <p:nvPr/>
        </p:nvSpPr>
        <p:spPr>
          <a:xfrm>
            <a:off x="6630988" y="2570163"/>
            <a:ext cx="1136650" cy="207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6416" name="Line 125"/>
          <p:cNvSpPr>
            <a:spLocks noChangeShapeType="1"/>
          </p:cNvSpPr>
          <p:nvPr/>
        </p:nvSpPr>
        <p:spPr bwMode="auto">
          <a:xfrm flipH="1" flipV="1">
            <a:off x="7215188" y="2138363"/>
            <a:ext cx="385762" cy="204787"/>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17" name="Line 126"/>
          <p:cNvSpPr>
            <a:spLocks noChangeShapeType="1"/>
          </p:cNvSpPr>
          <p:nvPr/>
        </p:nvSpPr>
        <p:spPr bwMode="auto">
          <a:xfrm flipH="1" flipV="1">
            <a:off x="7258050" y="2667000"/>
            <a:ext cx="419100" cy="3905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18" name="Line 127"/>
          <p:cNvSpPr>
            <a:spLocks noChangeShapeType="1"/>
          </p:cNvSpPr>
          <p:nvPr/>
        </p:nvSpPr>
        <p:spPr bwMode="auto">
          <a:xfrm flipH="1">
            <a:off x="7267575" y="1047750"/>
            <a:ext cx="400050" cy="3524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19" name="TextBox 34"/>
          <p:cNvSpPr txBox="1">
            <a:spLocks noChangeArrowheads="1"/>
          </p:cNvSpPr>
          <p:nvPr/>
        </p:nvSpPr>
        <p:spPr bwMode="auto">
          <a:xfrm>
            <a:off x="7589838" y="2774950"/>
            <a:ext cx="620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1</a:t>
            </a:r>
          </a:p>
        </p:txBody>
      </p:sp>
      <p:sp>
        <p:nvSpPr>
          <p:cNvPr id="16420" name="TextBox 5"/>
          <p:cNvSpPr txBox="1">
            <a:spLocks noChangeArrowheads="1"/>
          </p:cNvSpPr>
          <p:nvPr/>
        </p:nvSpPr>
        <p:spPr bwMode="auto">
          <a:xfrm>
            <a:off x="7623175" y="798513"/>
            <a:ext cx="59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1</a:t>
            </a:r>
          </a:p>
        </p:txBody>
      </p:sp>
      <p:sp>
        <p:nvSpPr>
          <p:cNvPr id="16421" name="Rectangle 130"/>
          <p:cNvSpPr>
            <a:spLocks noChangeArrowheads="1"/>
          </p:cNvSpPr>
          <p:nvPr/>
        </p:nvSpPr>
        <p:spPr bwMode="auto">
          <a:xfrm>
            <a:off x="7137400" y="1527175"/>
            <a:ext cx="119063" cy="534988"/>
          </a:xfrm>
          <a:prstGeom prst="rect">
            <a:avLst/>
          </a:prstGeom>
          <a:solidFill>
            <a:srgbClr val="92D050"/>
          </a:solidFill>
          <a:ln w="25400">
            <a:solidFill>
              <a:srgbClr val="9B320E"/>
            </a:solidFill>
            <a:miter lim="800000"/>
            <a:headEnd/>
            <a:tailEnd/>
          </a:ln>
        </p:spPr>
        <p:txBody>
          <a:bodyPr wrap="none" anchor="ctr"/>
          <a:lstStyle/>
          <a:p>
            <a:endParaRPr lang="en-US">
              <a:solidFill>
                <a:prstClr val="white"/>
              </a:solidFill>
            </a:endParaRPr>
          </a:p>
        </p:txBody>
      </p:sp>
      <p:sp>
        <p:nvSpPr>
          <p:cNvPr id="16422" name="TextBox 6"/>
          <p:cNvSpPr txBox="1">
            <a:spLocks noChangeArrowheads="1"/>
          </p:cNvSpPr>
          <p:nvPr/>
        </p:nvSpPr>
        <p:spPr bwMode="auto">
          <a:xfrm>
            <a:off x="7559675" y="1530350"/>
            <a:ext cx="755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2</a:t>
            </a:r>
            <a:r>
              <a:rPr lang="en-US">
                <a:solidFill>
                  <a:prstClr val="black"/>
                </a:solidFill>
              </a:rPr>
              <a:t>/2</a:t>
            </a:r>
          </a:p>
        </p:txBody>
      </p:sp>
      <p:sp>
        <p:nvSpPr>
          <p:cNvPr id="16423" name="Line 132"/>
          <p:cNvSpPr>
            <a:spLocks noChangeShapeType="1"/>
          </p:cNvSpPr>
          <p:nvPr/>
        </p:nvSpPr>
        <p:spPr bwMode="auto">
          <a:xfrm flipH="1">
            <a:off x="7200900" y="1747838"/>
            <a:ext cx="471488" cy="21907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24" name="TextBox 22"/>
          <p:cNvSpPr txBox="1">
            <a:spLocks noChangeArrowheads="1"/>
          </p:cNvSpPr>
          <p:nvPr/>
        </p:nvSpPr>
        <p:spPr bwMode="auto">
          <a:xfrm>
            <a:off x="8077200" y="18176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x</a:t>
            </a:r>
            <a:endParaRPr lang="en-US" i="1" baseline="-25000">
              <a:solidFill>
                <a:prstClr val="black"/>
              </a:solidFill>
            </a:endParaRPr>
          </a:p>
        </p:txBody>
      </p:sp>
      <p:sp>
        <p:nvSpPr>
          <p:cNvPr id="16425" name="Line 134"/>
          <p:cNvSpPr>
            <a:spLocks noChangeShapeType="1"/>
          </p:cNvSpPr>
          <p:nvPr/>
        </p:nvSpPr>
        <p:spPr bwMode="auto">
          <a:xfrm>
            <a:off x="6462713" y="1311275"/>
            <a:ext cx="0" cy="755650"/>
          </a:xfrm>
          <a:prstGeom prst="line">
            <a:avLst/>
          </a:prstGeom>
          <a:noFill/>
          <a:ln w="19050">
            <a:solidFill>
              <a:schemeClr val="bg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26" name="TextBox 22"/>
          <p:cNvSpPr txBox="1">
            <a:spLocks noChangeArrowheads="1"/>
          </p:cNvSpPr>
          <p:nvPr/>
        </p:nvSpPr>
        <p:spPr bwMode="auto">
          <a:xfrm>
            <a:off x="6072188" y="1422400"/>
            <a:ext cx="463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y</a:t>
            </a:r>
            <a:r>
              <a:rPr lang="en-US" i="1" baseline="-25000">
                <a:solidFill>
                  <a:prstClr val="black"/>
                </a:solidFill>
              </a:rPr>
              <a:t>p</a:t>
            </a:r>
          </a:p>
        </p:txBody>
      </p:sp>
      <p:sp>
        <p:nvSpPr>
          <p:cNvPr id="16427" name="Line 136"/>
          <p:cNvSpPr>
            <a:spLocks noChangeShapeType="1"/>
          </p:cNvSpPr>
          <p:nvPr/>
        </p:nvSpPr>
        <p:spPr bwMode="auto">
          <a:xfrm flipH="1">
            <a:off x="6372225" y="1317625"/>
            <a:ext cx="21272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28" name="Line 137"/>
          <p:cNvSpPr>
            <a:spLocks noChangeShapeType="1"/>
          </p:cNvSpPr>
          <p:nvPr/>
        </p:nvSpPr>
        <p:spPr bwMode="auto">
          <a:xfrm>
            <a:off x="6424613" y="2062163"/>
            <a:ext cx="1728787" cy="0"/>
          </a:xfrm>
          <a:prstGeom prst="line">
            <a:avLst/>
          </a:prstGeom>
          <a:noFill/>
          <a:ln w="19050">
            <a:solidFill>
              <a:schemeClr val="bg1"/>
            </a:solidFill>
            <a:prstDash val="dashDot"/>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6429" name="TextBox 28"/>
          <p:cNvSpPr txBox="1">
            <a:spLocks noChangeArrowheads="1"/>
          </p:cNvSpPr>
          <p:nvPr/>
        </p:nvSpPr>
        <p:spPr bwMode="auto">
          <a:xfrm>
            <a:off x="1508125" y="1539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Yield and Plastic Moments</a:t>
            </a:r>
          </a:p>
        </p:txBody>
      </p:sp>
    </p:spTree>
    <p:extLst>
      <p:ext uri="{BB962C8B-B14F-4D97-AF65-F5344CB8AC3E}">
        <p14:creationId xmlns:p14="http://schemas.microsoft.com/office/powerpoint/2010/main" val="3651314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lide Number Placeholder 40"/>
          <p:cNvSpPr txBox="1">
            <a:spLocks noGrp="1"/>
          </p:cNvSpPr>
          <p:nvPr/>
        </p:nvSpPr>
        <p:spPr>
          <a:xfrm>
            <a:off x="7924800" y="6416675"/>
            <a:ext cx="762000" cy="365125"/>
          </a:xfrm>
          <a:prstGeom prst="rect">
            <a:avLst/>
          </a:prstGeom>
          <a:noFill/>
        </p:spPr>
        <p:txBody>
          <a:bodyPr lIns="0" rIns="0" anchor="b"/>
          <a:lstStyle/>
          <a:p>
            <a:pPr algn="r">
              <a:defRPr/>
            </a:pPr>
            <a:fld id="{5BEE18A3-F65E-4791-86FF-C2D4B6C1C447}" type="slidenum">
              <a:rPr lang="en-US" sz="1200">
                <a:solidFill>
                  <a:prstClr val="white">
                    <a:shade val="50000"/>
                  </a:prstClr>
                </a:solidFill>
              </a:rPr>
              <a:pPr algn="r">
                <a:defRPr/>
              </a:pPr>
              <a:t>15</a:t>
            </a:fld>
            <a:endParaRPr lang="en-US" sz="1200" dirty="0">
              <a:solidFill>
                <a:prstClr val="white">
                  <a:shade val="50000"/>
                </a:prstClr>
              </a:solidFill>
            </a:endParaRPr>
          </a:p>
        </p:txBody>
      </p:sp>
      <p:sp>
        <p:nvSpPr>
          <p:cNvPr id="42" name="Footer Placeholder 41"/>
          <p:cNvSpPr txBox="1">
            <a:spLocks noGrp="1"/>
          </p:cNvSpPr>
          <p:nvPr/>
        </p:nvSpPr>
        <p:spPr>
          <a:xfrm>
            <a:off x="3124200" y="6416675"/>
            <a:ext cx="2895600" cy="365125"/>
          </a:xfrm>
          <a:prstGeom prst="rect">
            <a:avLst/>
          </a:prstGeom>
          <a:noFill/>
        </p:spPr>
        <p:txBody>
          <a:bodyPr anchor="b"/>
          <a:lstStyle/>
          <a:p>
            <a:pPr algn="ctr">
              <a:defRPr/>
            </a:pPr>
            <a:r>
              <a:rPr lang="en-US" sz="1200">
                <a:solidFill>
                  <a:prstClr val="white">
                    <a:shade val="50000"/>
                  </a:prstClr>
                </a:solidFill>
              </a:rPr>
              <a:t>Beam Theory</a:t>
            </a:r>
            <a:endParaRPr lang="en-US" sz="1200" dirty="0">
              <a:solidFill>
                <a:prstClr val="white">
                  <a:shade val="50000"/>
                </a:prstClr>
              </a:solidFill>
            </a:endParaRPr>
          </a:p>
        </p:txBody>
      </p:sp>
      <p:sp>
        <p:nvSpPr>
          <p:cNvPr id="17412" name="TextBox 39"/>
          <p:cNvSpPr txBox="1">
            <a:spLocks noChangeArrowheads="1"/>
          </p:cNvSpPr>
          <p:nvPr/>
        </p:nvSpPr>
        <p:spPr bwMode="auto">
          <a:xfrm>
            <a:off x="0" y="3352800"/>
            <a:ext cx="4816475" cy="2471738"/>
          </a:xfrm>
          <a:prstGeom prst="rect">
            <a:avLst/>
          </a:prstGeom>
          <a:solidFill>
            <a:srgbClr val="F2F2F2">
              <a:alpha val="61960"/>
            </a:srgbClr>
          </a:solidFill>
          <a:ln w="38100">
            <a:solidFill>
              <a:schemeClr val="bg1"/>
            </a:solidFill>
            <a:bevel/>
            <a:headEnd/>
            <a:tailEnd/>
          </a:ln>
        </p:spPr>
        <p:txBody>
          <a:bodyPr anchor="ctr"/>
          <a:lstStyle>
            <a:lvl1pPr eaLnBrk="0" hangingPunct="0">
              <a:tabLst>
                <a:tab pos="285750" algn="l"/>
                <a:tab pos="571500" algn="l"/>
              </a:tabLst>
              <a:defRPr sz="2400">
                <a:solidFill>
                  <a:schemeClr val="tx1"/>
                </a:solidFill>
                <a:latin typeface="Times New Roman" pitchFamily="18" charset="0"/>
                <a:cs typeface="Arial" pitchFamily="34" charset="0"/>
              </a:defRPr>
            </a:lvl1pPr>
            <a:lvl2pPr marL="742950" indent="-285750" eaLnBrk="0" hangingPunct="0">
              <a:tabLst>
                <a:tab pos="285750" algn="l"/>
                <a:tab pos="571500" algn="l"/>
              </a:tabLst>
              <a:defRPr sz="2400">
                <a:solidFill>
                  <a:schemeClr val="tx1"/>
                </a:solidFill>
                <a:latin typeface="Times New Roman" pitchFamily="18" charset="0"/>
                <a:cs typeface="Arial" pitchFamily="34" charset="0"/>
              </a:defRPr>
            </a:lvl2pPr>
            <a:lvl3pPr marL="1143000" indent="-228600" eaLnBrk="0" hangingPunct="0">
              <a:tabLst>
                <a:tab pos="285750" algn="l"/>
                <a:tab pos="571500" algn="l"/>
              </a:tabLst>
              <a:defRPr sz="2400">
                <a:solidFill>
                  <a:schemeClr val="tx1"/>
                </a:solidFill>
                <a:latin typeface="Times New Roman" pitchFamily="18" charset="0"/>
                <a:cs typeface="Arial" pitchFamily="34" charset="0"/>
              </a:defRPr>
            </a:lvl3pPr>
            <a:lvl4pPr marL="1600200" indent="-228600" eaLnBrk="0" hangingPunct="0">
              <a:tabLst>
                <a:tab pos="285750" algn="l"/>
                <a:tab pos="571500" algn="l"/>
              </a:tabLst>
              <a:defRPr sz="2400">
                <a:solidFill>
                  <a:schemeClr val="tx1"/>
                </a:solidFill>
                <a:latin typeface="Times New Roman" pitchFamily="18" charset="0"/>
                <a:cs typeface="Arial" pitchFamily="34" charset="0"/>
              </a:defRPr>
            </a:lvl4pPr>
            <a:lvl5pPr marL="2057400" indent="-228600" eaLnBrk="0" hangingPunct="0">
              <a:tabLst>
                <a:tab pos="285750" algn="l"/>
                <a:tab pos="571500" algn="l"/>
              </a:tabLst>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tabLst>
                <a:tab pos="285750" algn="l"/>
                <a:tab pos="571500" algn="l"/>
              </a:tabLs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tabLst>
                <a:tab pos="285750" algn="l"/>
                <a:tab pos="571500" algn="l"/>
              </a:tabLs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tabLst>
                <a:tab pos="285750" algn="l"/>
                <a:tab pos="571500" algn="l"/>
              </a:tabLs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tabLst>
                <a:tab pos="285750" algn="l"/>
                <a:tab pos="571500" algn="l"/>
              </a:tabLst>
              <a:defRPr sz="2400">
                <a:solidFill>
                  <a:schemeClr val="tx1"/>
                </a:solidFill>
                <a:latin typeface="Times New Roman" pitchFamily="18" charset="0"/>
                <a:cs typeface="Arial" pitchFamily="34" charset="0"/>
              </a:defRPr>
            </a:lvl9pPr>
          </a:lstStyle>
          <a:p>
            <a:r>
              <a:rPr lang="en-US">
                <a:solidFill>
                  <a:prstClr val="black"/>
                </a:solidFill>
              </a:rPr>
              <a:t>Yield Moment, </a:t>
            </a:r>
            <a:r>
              <a:rPr lang="en-US" i="1">
                <a:solidFill>
                  <a:prstClr val="black"/>
                </a:solidFill>
              </a:rPr>
              <a:t>M</a:t>
            </a:r>
            <a:r>
              <a:rPr lang="en-US" i="1" baseline="-25000">
                <a:solidFill>
                  <a:prstClr val="black"/>
                </a:solidFill>
              </a:rPr>
              <a:t>y </a:t>
            </a:r>
            <a:r>
              <a:rPr lang="en-US">
                <a:solidFill>
                  <a:prstClr val="black"/>
                </a:solidFill>
              </a:rPr>
              <a:t>= (</a:t>
            </a:r>
            <a:r>
              <a:rPr lang="en-US" i="1">
                <a:solidFill>
                  <a:prstClr val="black"/>
                </a:solidFill>
              </a:rPr>
              <a:t>I</a:t>
            </a:r>
            <a:r>
              <a:rPr lang="en-US" i="1" baseline="-25000">
                <a:solidFill>
                  <a:prstClr val="black"/>
                </a:solidFill>
              </a:rPr>
              <a:t>x</a:t>
            </a:r>
            <a:r>
              <a:rPr lang="en-US" i="1">
                <a:solidFill>
                  <a:prstClr val="black"/>
                </a:solidFill>
              </a:rPr>
              <a:t>/c)F</a:t>
            </a:r>
            <a:r>
              <a:rPr lang="en-US" i="1" baseline="-25000">
                <a:solidFill>
                  <a:prstClr val="black"/>
                </a:solidFill>
              </a:rPr>
              <a:t>y</a:t>
            </a:r>
            <a:r>
              <a:rPr lang="en-US" i="1">
                <a:solidFill>
                  <a:prstClr val="black"/>
                </a:solidFill>
              </a:rPr>
              <a:t> </a:t>
            </a:r>
            <a:r>
              <a:rPr lang="en-US">
                <a:solidFill>
                  <a:prstClr val="black"/>
                </a:solidFill>
              </a:rPr>
              <a:t>= </a:t>
            </a:r>
            <a:r>
              <a:rPr lang="en-US" i="1">
                <a:solidFill>
                  <a:prstClr val="black"/>
                </a:solidFill>
              </a:rPr>
              <a:t>S</a:t>
            </a:r>
            <a:r>
              <a:rPr lang="en-US" i="1" baseline="-25000">
                <a:solidFill>
                  <a:prstClr val="black"/>
                </a:solidFill>
              </a:rPr>
              <a:t>x</a:t>
            </a:r>
            <a:r>
              <a:rPr lang="en-US" i="1">
                <a:solidFill>
                  <a:prstClr val="black"/>
                </a:solidFill>
              </a:rPr>
              <a:t>F</a:t>
            </a:r>
            <a:r>
              <a:rPr lang="en-US" i="1" baseline="-25000">
                <a:solidFill>
                  <a:prstClr val="black"/>
                </a:solidFill>
              </a:rPr>
              <a:t>y</a:t>
            </a:r>
            <a:endParaRPr lang="en-US" i="1">
              <a:solidFill>
                <a:prstClr val="white"/>
              </a:solidFill>
            </a:endParaRPr>
          </a:p>
          <a:p>
            <a:endParaRPr lang="en-US" i="1">
              <a:solidFill>
                <a:prstClr val="black"/>
              </a:solidFill>
            </a:endParaRPr>
          </a:p>
          <a:p>
            <a:pPr>
              <a:lnSpc>
                <a:spcPct val="60000"/>
              </a:lnSpc>
            </a:pPr>
            <a:r>
              <a:rPr lang="en-US" i="1">
                <a:solidFill>
                  <a:prstClr val="black"/>
                </a:solidFill>
              </a:rPr>
              <a:t>S</a:t>
            </a:r>
            <a:r>
              <a:rPr lang="en-US" i="1" baseline="-25000">
                <a:solidFill>
                  <a:prstClr val="black"/>
                </a:solidFill>
              </a:rPr>
              <a:t>x	</a:t>
            </a:r>
            <a:r>
              <a:rPr lang="en-US">
                <a:solidFill>
                  <a:prstClr val="black"/>
                </a:solidFill>
              </a:rPr>
              <a:t>=	</a:t>
            </a:r>
            <a:r>
              <a:rPr lang="en-US" i="1">
                <a:solidFill>
                  <a:prstClr val="black"/>
                </a:solidFill>
              </a:rPr>
              <a:t>I</a:t>
            </a:r>
            <a:r>
              <a:rPr lang="en-US" i="1" baseline="-25000">
                <a:solidFill>
                  <a:prstClr val="black"/>
                </a:solidFill>
              </a:rPr>
              <a:t>x</a:t>
            </a:r>
            <a:r>
              <a:rPr lang="en-US">
                <a:solidFill>
                  <a:prstClr val="black"/>
                </a:solidFill>
              </a:rPr>
              <a:t>/</a:t>
            </a:r>
            <a:r>
              <a:rPr lang="en-US" i="1">
                <a:solidFill>
                  <a:prstClr val="black"/>
                </a:solidFill>
              </a:rPr>
              <a:t>c</a:t>
            </a:r>
            <a:endParaRPr lang="en-US" i="1">
              <a:solidFill>
                <a:prstClr val="white"/>
              </a:solidFill>
            </a:endParaRPr>
          </a:p>
          <a:p>
            <a:r>
              <a:rPr lang="en-US" i="1">
                <a:solidFill>
                  <a:prstClr val="black"/>
                </a:solidFill>
              </a:rPr>
              <a:t>c	</a:t>
            </a:r>
            <a:r>
              <a:rPr lang="en-US">
                <a:solidFill>
                  <a:prstClr val="black"/>
                </a:solidFill>
              </a:rPr>
              <a:t>=	 </a:t>
            </a:r>
            <a:r>
              <a:rPr lang="en-US" i="1">
                <a:solidFill>
                  <a:prstClr val="black"/>
                </a:solidFill>
              </a:rPr>
              <a:t>y =</a:t>
            </a:r>
            <a:r>
              <a:rPr lang="en-US">
                <a:solidFill>
                  <a:prstClr val="white"/>
                </a:solidFill>
              </a:rPr>
              <a:t> </a:t>
            </a:r>
            <a:r>
              <a:rPr lang="en-US">
                <a:solidFill>
                  <a:prstClr val="black"/>
                </a:solidFill>
              </a:rPr>
              <a:t>distance to outer fiber</a:t>
            </a:r>
            <a:endParaRPr lang="en-US">
              <a:solidFill>
                <a:prstClr val="white"/>
              </a:solidFill>
            </a:endParaRPr>
          </a:p>
          <a:p>
            <a:pPr eaLnBrk="1" hangingPunct="1"/>
            <a:r>
              <a:rPr lang="en-US" i="1">
                <a:solidFill>
                  <a:prstClr val="black"/>
                </a:solidFill>
              </a:rPr>
              <a:t>I</a:t>
            </a:r>
            <a:r>
              <a:rPr lang="en-US" i="1" baseline="-25000">
                <a:solidFill>
                  <a:prstClr val="black"/>
                </a:solidFill>
              </a:rPr>
              <a:t>x	</a:t>
            </a:r>
            <a:r>
              <a:rPr lang="en-US">
                <a:solidFill>
                  <a:prstClr val="black"/>
                </a:solidFill>
              </a:rPr>
              <a:t>=	Moment of Inertia</a:t>
            </a:r>
          </a:p>
          <a:p>
            <a:pPr eaLnBrk="1" hangingPunct="1"/>
            <a:endParaRPr lang="en-US">
              <a:solidFill>
                <a:prstClr val="black"/>
              </a:solidFill>
            </a:endParaRPr>
          </a:p>
        </p:txBody>
      </p:sp>
      <p:sp>
        <p:nvSpPr>
          <p:cNvPr id="17413" name="TextBox 42"/>
          <p:cNvSpPr txBox="1">
            <a:spLocks noChangeArrowheads="1"/>
          </p:cNvSpPr>
          <p:nvPr/>
        </p:nvSpPr>
        <p:spPr bwMode="auto">
          <a:xfrm>
            <a:off x="5027613" y="3433763"/>
            <a:ext cx="4116387" cy="2381250"/>
          </a:xfrm>
          <a:prstGeom prst="rect">
            <a:avLst/>
          </a:prstGeom>
          <a:solidFill>
            <a:srgbClr val="F2F2F2">
              <a:alpha val="61960"/>
            </a:srgbClr>
          </a:solidFill>
          <a:ln w="38100">
            <a:solidFill>
              <a:schemeClr val="bg1"/>
            </a:solidFill>
            <a:bevel/>
            <a:headEnd/>
            <a:tailEnd/>
          </a:ln>
        </p:spPr>
        <p:txBody>
          <a:bodyPr anchor="ctr" anchorCtr="1"/>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Plastic Moment, </a:t>
            </a:r>
            <a:r>
              <a:rPr lang="en-US" i="1">
                <a:solidFill>
                  <a:prstClr val="black"/>
                </a:solidFill>
              </a:rPr>
              <a:t>M</a:t>
            </a:r>
            <a:r>
              <a:rPr lang="en-US" i="1" baseline="-25000">
                <a:solidFill>
                  <a:prstClr val="black"/>
                </a:solidFill>
              </a:rPr>
              <a:t>p </a:t>
            </a:r>
            <a:r>
              <a:rPr lang="en-US">
                <a:solidFill>
                  <a:prstClr val="black"/>
                </a:solidFill>
              </a:rPr>
              <a:t>= </a:t>
            </a:r>
            <a:r>
              <a:rPr lang="en-US" i="1">
                <a:solidFill>
                  <a:prstClr val="black"/>
                </a:solidFill>
              </a:rPr>
              <a:t>Z</a:t>
            </a:r>
            <a:r>
              <a:rPr lang="en-US" i="1" baseline="-25000">
                <a:solidFill>
                  <a:prstClr val="black"/>
                </a:solidFill>
              </a:rPr>
              <a:t>x</a:t>
            </a:r>
            <a:r>
              <a:rPr lang="en-US" i="1">
                <a:solidFill>
                  <a:prstClr val="black"/>
                </a:solidFill>
              </a:rPr>
              <a:t>F</a:t>
            </a:r>
            <a:r>
              <a:rPr lang="en-US" i="1" baseline="-25000">
                <a:solidFill>
                  <a:prstClr val="black"/>
                </a:solidFill>
              </a:rPr>
              <a:t>y</a:t>
            </a:r>
            <a:endParaRPr lang="en-US" i="1">
              <a:solidFill>
                <a:prstClr val="white"/>
              </a:solidFill>
            </a:endParaRPr>
          </a:p>
          <a:p>
            <a:endParaRPr lang="en-US">
              <a:solidFill>
                <a:prstClr val="black"/>
              </a:solidFill>
            </a:endParaRPr>
          </a:p>
          <a:p>
            <a:pPr>
              <a:lnSpc>
                <a:spcPct val="60000"/>
              </a:lnSpc>
            </a:pPr>
            <a:r>
              <a:rPr lang="en-US" i="1">
                <a:solidFill>
                  <a:prstClr val="black"/>
                </a:solidFill>
              </a:rPr>
              <a:t>Z</a:t>
            </a:r>
            <a:r>
              <a:rPr lang="en-US" i="1" baseline="-25000">
                <a:solidFill>
                  <a:prstClr val="black"/>
                </a:solidFill>
              </a:rPr>
              <a:t>x </a:t>
            </a:r>
            <a:r>
              <a:rPr lang="en-US">
                <a:solidFill>
                  <a:prstClr val="black"/>
                </a:solidFill>
              </a:rPr>
              <a:t>= </a:t>
            </a:r>
            <a:r>
              <a:rPr lang="en-US">
                <a:solidFill>
                  <a:prstClr val="black"/>
                </a:solidFill>
                <a:sym typeface="Symbol" pitchFamily="18" charset="2"/>
              </a:rPr>
              <a:t></a:t>
            </a:r>
            <a:r>
              <a:rPr lang="en-US" i="1" baseline="-25000">
                <a:solidFill>
                  <a:prstClr val="black"/>
                </a:solidFill>
              </a:rPr>
              <a:t>A</a:t>
            </a:r>
            <a:r>
              <a:rPr lang="en-US" i="1">
                <a:solidFill>
                  <a:prstClr val="black"/>
                </a:solidFill>
              </a:rPr>
              <a:t>y</a:t>
            </a:r>
            <a:r>
              <a:rPr lang="en-US">
                <a:solidFill>
                  <a:prstClr val="black"/>
                </a:solidFill>
                <a:sym typeface="Symbol" pitchFamily="18" charset="2"/>
              </a:rPr>
              <a:t></a:t>
            </a:r>
            <a:r>
              <a:rPr lang="en-US" i="1">
                <a:solidFill>
                  <a:prstClr val="black"/>
                </a:solidFill>
              </a:rPr>
              <a:t>A</a:t>
            </a:r>
          </a:p>
          <a:p>
            <a:pPr>
              <a:lnSpc>
                <a:spcPct val="75000"/>
              </a:lnSpc>
            </a:pPr>
            <a:endParaRPr lang="en-US">
              <a:solidFill>
                <a:prstClr val="black"/>
              </a:solidFill>
            </a:endParaRPr>
          </a:p>
          <a:p>
            <a:r>
              <a:rPr lang="en-US">
                <a:solidFill>
                  <a:prstClr val="black"/>
                </a:solidFill>
              </a:rPr>
              <a:t>For homogenous materials,</a:t>
            </a:r>
          </a:p>
          <a:p>
            <a:r>
              <a:rPr lang="en-US">
                <a:solidFill>
                  <a:prstClr val="black"/>
                </a:solidFill>
              </a:rPr>
              <a:t>	</a:t>
            </a:r>
            <a:r>
              <a:rPr lang="en-US" i="1">
                <a:solidFill>
                  <a:prstClr val="black"/>
                </a:solidFill>
              </a:rPr>
              <a:t>Z</a:t>
            </a:r>
            <a:r>
              <a:rPr lang="en-US" i="1" baseline="-25000">
                <a:solidFill>
                  <a:prstClr val="black"/>
                </a:solidFill>
              </a:rPr>
              <a:t>x </a:t>
            </a:r>
            <a:r>
              <a:rPr lang="en-US">
                <a:solidFill>
                  <a:prstClr val="black"/>
                </a:solidFill>
              </a:rPr>
              <a:t>= </a:t>
            </a:r>
            <a:r>
              <a:rPr lang="en-US">
                <a:solidFill>
                  <a:prstClr val="black"/>
                </a:solidFill>
                <a:sym typeface="Symbol" pitchFamily="18" charset="2"/>
              </a:rPr>
              <a:t></a:t>
            </a:r>
            <a:r>
              <a:rPr lang="en-US" i="1">
                <a:solidFill>
                  <a:prstClr val="black"/>
                </a:solidFill>
              </a:rPr>
              <a:t>A</a:t>
            </a:r>
            <a:r>
              <a:rPr lang="en-US" i="1" baseline="-25000">
                <a:solidFill>
                  <a:prstClr val="black"/>
                </a:solidFill>
              </a:rPr>
              <a:t> i</a:t>
            </a:r>
            <a:r>
              <a:rPr lang="en-US" i="1">
                <a:solidFill>
                  <a:prstClr val="black"/>
                </a:solidFill>
              </a:rPr>
              <a:t>y</a:t>
            </a:r>
            <a:r>
              <a:rPr lang="en-US" i="1" baseline="-25000">
                <a:solidFill>
                  <a:prstClr val="black"/>
                </a:solidFill>
              </a:rPr>
              <a:t>i</a:t>
            </a:r>
            <a:endParaRPr lang="en-US" i="1">
              <a:solidFill>
                <a:prstClr val="black"/>
              </a:solidFill>
            </a:endParaRPr>
          </a:p>
        </p:txBody>
      </p:sp>
      <p:sp>
        <p:nvSpPr>
          <p:cNvPr id="17414" name="TextBox 41"/>
          <p:cNvSpPr txBox="1">
            <a:spLocks noChangeArrowheads="1"/>
          </p:cNvSpPr>
          <p:nvPr/>
        </p:nvSpPr>
        <p:spPr bwMode="auto">
          <a:xfrm>
            <a:off x="3008313" y="5922963"/>
            <a:ext cx="3295650" cy="593725"/>
          </a:xfrm>
          <a:prstGeom prst="rect">
            <a:avLst/>
          </a:prstGeom>
          <a:solidFill>
            <a:srgbClr val="F2F2F2">
              <a:alpha val="61960"/>
            </a:srgbClr>
          </a:solidFill>
          <a:ln w="38100">
            <a:solidFill>
              <a:schemeClr val="bg1"/>
            </a:solidFill>
            <a:bevel/>
            <a:headEnd/>
            <a:tailEnd/>
          </a:ln>
        </p:spPr>
        <p:txBody>
          <a:bodyPr anchor="ctr" anchorCtr="1"/>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Shape Factor = </a:t>
            </a:r>
            <a:r>
              <a:rPr lang="en-US" i="1">
                <a:solidFill>
                  <a:prstClr val="black"/>
                </a:solidFill>
              </a:rPr>
              <a:t>M</a:t>
            </a:r>
            <a:r>
              <a:rPr lang="en-US" i="1" baseline="-25000">
                <a:solidFill>
                  <a:prstClr val="black"/>
                </a:solidFill>
              </a:rPr>
              <a:t>p</a:t>
            </a:r>
            <a:r>
              <a:rPr lang="en-US">
                <a:solidFill>
                  <a:prstClr val="black"/>
                </a:solidFill>
              </a:rPr>
              <a:t>/</a:t>
            </a:r>
            <a:r>
              <a:rPr lang="en-US" i="1">
                <a:solidFill>
                  <a:prstClr val="black"/>
                </a:solidFill>
              </a:rPr>
              <a:t>M</a:t>
            </a:r>
            <a:r>
              <a:rPr lang="en-US" i="1" baseline="-25000">
                <a:solidFill>
                  <a:prstClr val="black"/>
                </a:solidFill>
              </a:rPr>
              <a:t>y</a:t>
            </a:r>
            <a:endParaRPr lang="en-US" i="1">
              <a:solidFill>
                <a:prstClr val="black"/>
              </a:solidFill>
            </a:endParaRPr>
          </a:p>
        </p:txBody>
      </p:sp>
      <p:sp>
        <p:nvSpPr>
          <p:cNvPr id="17415" name="Line 48"/>
          <p:cNvSpPr>
            <a:spLocks noChangeShapeType="1"/>
          </p:cNvSpPr>
          <p:nvPr/>
        </p:nvSpPr>
        <p:spPr bwMode="auto">
          <a:xfrm>
            <a:off x="781050" y="4638675"/>
            <a:ext cx="13335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graphicFrame>
        <p:nvGraphicFramePr>
          <p:cNvPr id="17416" name="Object 4"/>
          <p:cNvGraphicFramePr>
            <a:graphicFrameLocks noChangeAspect="1"/>
          </p:cNvGraphicFramePr>
          <p:nvPr/>
        </p:nvGraphicFramePr>
        <p:xfrm>
          <a:off x="522288" y="5191125"/>
          <a:ext cx="2795587" cy="593725"/>
        </p:xfrm>
        <a:graphic>
          <a:graphicData uri="http://schemas.openxmlformats.org/presentationml/2006/ole">
            <mc:AlternateContent xmlns:mc="http://schemas.openxmlformats.org/markup-compatibility/2006">
              <mc:Choice xmlns:v="urn:schemas-microsoft-com:vml" Requires="v">
                <p:oleObj spid="_x0000_s64534" name="Equation" r:id="rId4" imgW="1523339" imgH="317362" progId="Equation.3">
                  <p:embed/>
                </p:oleObj>
              </mc:Choice>
              <mc:Fallback>
                <p:oleObj name="Equation" r:id="rId4" imgW="1523339" imgH="317362"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2288" y="5191125"/>
                        <a:ext cx="2795587"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7" name="TextBox 28"/>
          <p:cNvSpPr txBox="1">
            <a:spLocks noChangeArrowheads="1"/>
          </p:cNvSpPr>
          <p:nvPr/>
        </p:nvSpPr>
        <p:spPr bwMode="auto">
          <a:xfrm>
            <a:off x="1508125" y="1539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Yield and Plastic Moments</a:t>
            </a:r>
          </a:p>
        </p:txBody>
      </p:sp>
      <p:sp>
        <p:nvSpPr>
          <p:cNvPr id="63" name="Rectangle 62"/>
          <p:cNvSpPr/>
          <p:nvPr/>
        </p:nvSpPr>
        <p:spPr>
          <a:xfrm>
            <a:off x="873125" y="781050"/>
            <a:ext cx="3116263" cy="247967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4" name="Rectangle 3"/>
          <p:cNvSpPr/>
          <p:nvPr/>
        </p:nvSpPr>
        <p:spPr>
          <a:xfrm>
            <a:off x="1954213" y="1308100"/>
            <a:ext cx="1136650" cy="207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5" name="Rectangle 4"/>
          <p:cNvSpPr/>
          <p:nvPr/>
        </p:nvSpPr>
        <p:spPr>
          <a:xfrm>
            <a:off x="2462213" y="1524000"/>
            <a:ext cx="120650" cy="102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7421" name="TextBox 5"/>
          <p:cNvSpPr txBox="1">
            <a:spLocks noChangeArrowheads="1"/>
          </p:cNvSpPr>
          <p:nvPr/>
        </p:nvSpPr>
        <p:spPr bwMode="auto">
          <a:xfrm>
            <a:off x="2936875" y="808038"/>
            <a:ext cx="59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1</a:t>
            </a:r>
          </a:p>
        </p:txBody>
      </p:sp>
      <p:sp>
        <p:nvSpPr>
          <p:cNvPr id="17422" name="TextBox 6"/>
          <p:cNvSpPr txBox="1">
            <a:spLocks noChangeArrowheads="1"/>
          </p:cNvSpPr>
          <p:nvPr/>
        </p:nvSpPr>
        <p:spPr bwMode="auto">
          <a:xfrm>
            <a:off x="2882900" y="2092325"/>
            <a:ext cx="627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2</a:t>
            </a:r>
          </a:p>
        </p:txBody>
      </p:sp>
      <p:sp>
        <p:nvSpPr>
          <p:cNvPr id="17423" name="TextBox 21"/>
          <p:cNvSpPr txBox="1">
            <a:spLocks noChangeArrowheads="1"/>
          </p:cNvSpPr>
          <p:nvPr/>
        </p:nvSpPr>
        <p:spPr bwMode="auto">
          <a:xfrm>
            <a:off x="922338" y="1793875"/>
            <a:ext cx="854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ENA</a:t>
            </a:r>
          </a:p>
        </p:txBody>
      </p:sp>
      <p:sp>
        <p:nvSpPr>
          <p:cNvPr id="17424" name="TextBox 34"/>
          <p:cNvSpPr txBox="1">
            <a:spLocks noChangeArrowheads="1"/>
          </p:cNvSpPr>
          <p:nvPr/>
        </p:nvSpPr>
        <p:spPr bwMode="auto">
          <a:xfrm>
            <a:off x="2936875" y="2803525"/>
            <a:ext cx="9826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1</a:t>
            </a:r>
          </a:p>
        </p:txBody>
      </p:sp>
      <p:sp>
        <p:nvSpPr>
          <p:cNvPr id="3" name="Rectangle 3"/>
          <p:cNvSpPr/>
          <p:nvPr/>
        </p:nvSpPr>
        <p:spPr>
          <a:xfrm>
            <a:off x="1954213" y="2560638"/>
            <a:ext cx="1136650" cy="207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7426" name="Line 66"/>
          <p:cNvSpPr>
            <a:spLocks noChangeShapeType="1"/>
          </p:cNvSpPr>
          <p:nvPr/>
        </p:nvSpPr>
        <p:spPr bwMode="auto">
          <a:xfrm>
            <a:off x="1747838" y="2052638"/>
            <a:ext cx="1604962" cy="0"/>
          </a:xfrm>
          <a:prstGeom prst="line">
            <a:avLst/>
          </a:prstGeom>
          <a:noFill/>
          <a:ln w="19050">
            <a:solidFill>
              <a:schemeClr val="bg1"/>
            </a:solidFill>
            <a:prstDash val="dashDot"/>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7427" name="Line 67"/>
          <p:cNvSpPr>
            <a:spLocks noChangeShapeType="1"/>
          </p:cNvSpPr>
          <p:nvPr/>
        </p:nvSpPr>
        <p:spPr bwMode="auto">
          <a:xfrm flipH="1" flipV="1">
            <a:off x="2505075" y="1943100"/>
            <a:ext cx="419100" cy="3905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7428" name="Line 68"/>
          <p:cNvSpPr>
            <a:spLocks noChangeShapeType="1"/>
          </p:cNvSpPr>
          <p:nvPr/>
        </p:nvSpPr>
        <p:spPr bwMode="auto">
          <a:xfrm flipH="1" flipV="1">
            <a:off x="2581275" y="2657475"/>
            <a:ext cx="419100" cy="3905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7429" name="Line 69"/>
          <p:cNvSpPr>
            <a:spLocks noChangeShapeType="1"/>
          </p:cNvSpPr>
          <p:nvPr/>
        </p:nvSpPr>
        <p:spPr bwMode="auto">
          <a:xfrm flipH="1">
            <a:off x="2590800" y="1038225"/>
            <a:ext cx="400050" cy="3524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7430" name="TextBox 22"/>
          <p:cNvSpPr txBox="1">
            <a:spLocks noChangeArrowheads="1"/>
          </p:cNvSpPr>
          <p:nvPr/>
        </p:nvSpPr>
        <p:spPr bwMode="auto">
          <a:xfrm>
            <a:off x="1419225" y="1446213"/>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y</a:t>
            </a:r>
            <a:endParaRPr lang="en-US" i="1" baseline="-25000">
              <a:solidFill>
                <a:prstClr val="black"/>
              </a:solidFill>
            </a:endParaRPr>
          </a:p>
        </p:txBody>
      </p:sp>
      <p:sp>
        <p:nvSpPr>
          <p:cNvPr id="17431" name="Line 71"/>
          <p:cNvSpPr>
            <a:spLocks noChangeShapeType="1"/>
          </p:cNvSpPr>
          <p:nvPr/>
        </p:nvSpPr>
        <p:spPr bwMode="auto">
          <a:xfrm>
            <a:off x="1504950" y="1619250"/>
            <a:ext cx="1524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7432" name="TextBox 22"/>
          <p:cNvSpPr txBox="1">
            <a:spLocks noChangeArrowheads="1"/>
          </p:cNvSpPr>
          <p:nvPr/>
        </p:nvSpPr>
        <p:spPr bwMode="auto">
          <a:xfrm>
            <a:off x="3324225" y="179863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x</a:t>
            </a:r>
            <a:endParaRPr lang="en-US" i="1" baseline="-25000">
              <a:solidFill>
                <a:prstClr val="black"/>
              </a:solidFill>
            </a:endParaRPr>
          </a:p>
        </p:txBody>
      </p:sp>
      <p:sp>
        <p:nvSpPr>
          <p:cNvPr id="17433" name="Line 73"/>
          <p:cNvSpPr>
            <a:spLocks noChangeShapeType="1"/>
          </p:cNvSpPr>
          <p:nvPr/>
        </p:nvSpPr>
        <p:spPr bwMode="auto">
          <a:xfrm>
            <a:off x="1776413" y="1301750"/>
            <a:ext cx="0" cy="755650"/>
          </a:xfrm>
          <a:prstGeom prst="line">
            <a:avLst/>
          </a:prstGeom>
          <a:noFill/>
          <a:ln w="19050">
            <a:solidFill>
              <a:schemeClr val="bg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7434" name="Line 74"/>
          <p:cNvSpPr>
            <a:spLocks noChangeShapeType="1"/>
          </p:cNvSpPr>
          <p:nvPr/>
        </p:nvSpPr>
        <p:spPr bwMode="auto">
          <a:xfrm flipH="1">
            <a:off x="1676400" y="1308100"/>
            <a:ext cx="21272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71" name="Rectangle 70"/>
          <p:cNvSpPr/>
          <p:nvPr/>
        </p:nvSpPr>
        <p:spPr>
          <a:xfrm>
            <a:off x="5400675" y="752475"/>
            <a:ext cx="3116263" cy="247967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6" name="Rectangle 3"/>
          <p:cNvSpPr>
            <a:spLocks noChangeArrowheads="1"/>
          </p:cNvSpPr>
          <p:nvPr/>
        </p:nvSpPr>
        <p:spPr bwMode="auto">
          <a:xfrm>
            <a:off x="6630988" y="1317625"/>
            <a:ext cx="1136650" cy="207963"/>
          </a:xfrm>
          <a:prstGeom prst="rect">
            <a:avLst/>
          </a:prstGeom>
          <a:solidFill>
            <a:srgbClr val="92D050"/>
          </a:solidFill>
          <a:ln w="25400" algn="ctr">
            <a:solidFill>
              <a:srgbClr val="9B320E"/>
            </a:solidFill>
            <a:miter lim="800000"/>
            <a:headEnd/>
            <a:tailEnd/>
          </a:ln>
        </p:spPr>
        <p:txBody>
          <a:bodyPr anchor="ctr"/>
          <a:lstStyle/>
          <a:p>
            <a:pPr algn="ctr" eaLnBrk="0" hangingPunct="0">
              <a:defRPr/>
            </a:pPr>
            <a:endParaRPr lang="en-US">
              <a:solidFill>
                <a:prstClr val="white"/>
              </a:solidFill>
              <a:latin typeface="Book Antiqua"/>
            </a:endParaRPr>
          </a:p>
        </p:txBody>
      </p:sp>
      <p:sp>
        <p:nvSpPr>
          <p:cNvPr id="7" name="Rectangle 4"/>
          <p:cNvSpPr/>
          <p:nvPr/>
        </p:nvSpPr>
        <p:spPr>
          <a:xfrm>
            <a:off x="7138988" y="2062163"/>
            <a:ext cx="120650" cy="4968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7438" name="TextBox 6"/>
          <p:cNvSpPr txBox="1">
            <a:spLocks noChangeArrowheads="1"/>
          </p:cNvSpPr>
          <p:nvPr/>
        </p:nvSpPr>
        <p:spPr bwMode="auto">
          <a:xfrm>
            <a:off x="7559675" y="2101850"/>
            <a:ext cx="755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2</a:t>
            </a:r>
            <a:r>
              <a:rPr lang="en-US">
                <a:solidFill>
                  <a:prstClr val="black"/>
                </a:solidFill>
              </a:rPr>
              <a:t>/2</a:t>
            </a:r>
          </a:p>
        </p:txBody>
      </p:sp>
      <p:sp>
        <p:nvSpPr>
          <p:cNvPr id="17439" name="TextBox 21"/>
          <p:cNvSpPr txBox="1">
            <a:spLocks noChangeArrowheads="1"/>
          </p:cNvSpPr>
          <p:nvPr/>
        </p:nvSpPr>
        <p:spPr bwMode="auto">
          <a:xfrm>
            <a:off x="5599113" y="1803400"/>
            <a:ext cx="854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PNA</a:t>
            </a:r>
          </a:p>
        </p:txBody>
      </p:sp>
      <p:sp>
        <p:nvSpPr>
          <p:cNvPr id="8" name="Rectangle 3"/>
          <p:cNvSpPr/>
          <p:nvPr/>
        </p:nvSpPr>
        <p:spPr>
          <a:xfrm>
            <a:off x="6630988" y="2570163"/>
            <a:ext cx="1136650" cy="207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7441" name="Line 81"/>
          <p:cNvSpPr>
            <a:spLocks noChangeShapeType="1"/>
          </p:cNvSpPr>
          <p:nvPr/>
        </p:nvSpPr>
        <p:spPr bwMode="auto">
          <a:xfrm flipH="1" flipV="1">
            <a:off x="7215188" y="2138363"/>
            <a:ext cx="385762" cy="204787"/>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7442" name="Line 82"/>
          <p:cNvSpPr>
            <a:spLocks noChangeShapeType="1"/>
          </p:cNvSpPr>
          <p:nvPr/>
        </p:nvSpPr>
        <p:spPr bwMode="auto">
          <a:xfrm flipH="1" flipV="1">
            <a:off x="7258050" y="2667000"/>
            <a:ext cx="419100" cy="3905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7443" name="Line 83"/>
          <p:cNvSpPr>
            <a:spLocks noChangeShapeType="1"/>
          </p:cNvSpPr>
          <p:nvPr/>
        </p:nvSpPr>
        <p:spPr bwMode="auto">
          <a:xfrm flipH="1">
            <a:off x="7267575" y="1047750"/>
            <a:ext cx="400050" cy="3524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7444" name="TextBox 34"/>
          <p:cNvSpPr txBox="1">
            <a:spLocks noChangeArrowheads="1"/>
          </p:cNvSpPr>
          <p:nvPr/>
        </p:nvSpPr>
        <p:spPr bwMode="auto">
          <a:xfrm>
            <a:off x="7589838" y="2774950"/>
            <a:ext cx="620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1</a:t>
            </a:r>
          </a:p>
        </p:txBody>
      </p:sp>
      <p:sp>
        <p:nvSpPr>
          <p:cNvPr id="17445" name="TextBox 5"/>
          <p:cNvSpPr txBox="1">
            <a:spLocks noChangeArrowheads="1"/>
          </p:cNvSpPr>
          <p:nvPr/>
        </p:nvSpPr>
        <p:spPr bwMode="auto">
          <a:xfrm>
            <a:off x="7623175" y="798513"/>
            <a:ext cx="59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1</a:t>
            </a:r>
          </a:p>
        </p:txBody>
      </p:sp>
      <p:sp>
        <p:nvSpPr>
          <p:cNvPr id="17446" name="Rectangle 86"/>
          <p:cNvSpPr>
            <a:spLocks noChangeArrowheads="1"/>
          </p:cNvSpPr>
          <p:nvPr/>
        </p:nvSpPr>
        <p:spPr bwMode="auto">
          <a:xfrm>
            <a:off x="7137400" y="1527175"/>
            <a:ext cx="119063" cy="534988"/>
          </a:xfrm>
          <a:prstGeom prst="rect">
            <a:avLst/>
          </a:prstGeom>
          <a:solidFill>
            <a:srgbClr val="92D050"/>
          </a:solidFill>
          <a:ln w="25400">
            <a:solidFill>
              <a:srgbClr val="9B320E"/>
            </a:solidFill>
            <a:miter lim="800000"/>
            <a:headEnd/>
            <a:tailEnd/>
          </a:ln>
        </p:spPr>
        <p:txBody>
          <a:bodyPr wrap="none" anchor="ctr"/>
          <a:lstStyle/>
          <a:p>
            <a:endParaRPr lang="en-US">
              <a:solidFill>
                <a:prstClr val="white"/>
              </a:solidFill>
            </a:endParaRPr>
          </a:p>
        </p:txBody>
      </p:sp>
      <p:sp>
        <p:nvSpPr>
          <p:cNvPr id="17447" name="TextBox 6"/>
          <p:cNvSpPr txBox="1">
            <a:spLocks noChangeArrowheads="1"/>
          </p:cNvSpPr>
          <p:nvPr/>
        </p:nvSpPr>
        <p:spPr bwMode="auto">
          <a:xfrm>
            <a:off x="7559675" y="1530350"/>
            <a:ext cx="755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2</a:t>
            </a:r>
            <a:r>
              <a:rPr lang="en-US">
                <a:solidFill>
                  <a:prstClr val="black"/>
                </a:solidFill>
              </a:rPr>
              <a:t>/2</a:t>
            </a:r>
          </a:p>
        </p:txBody>
      </p:sp>
      <p:sp>
        <p:nvSpPr>
          <p:cNvPr id="17448" name="Line 88"/>
          <p:cNvSpPr>
            <a:spLocks noChangeShapeType="1"/>
          </p:cNvSpPr>
          <p:nvPr/>
        </p:nvSpPr>
        <p:spPr bwMode="auto">
          <a:xfrm flipH="1">
            <a:off x="7200900" y="1747838"/>
            <a:ext cx="471488" cy="21907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7449" name="TextBox 22"/>
          <p:cNvSpPr txBox="1">
            <a:spLocks noChangeArrowheads="1"/>
          </p:cNvSpPr>
          <p:nvPr/>
        </p:nvSpPr>
        <p:spPr bwMode="auto">
          <a:xfrm>
            <a:off x="8077200" y="18176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x</a:t>
            </a:r>
            <a:endParaRPr lang="en-US" i="1" baseline="-25000">
              <a:solidFill>
                <a:prstClr val="black"/>
              </a:solidFill>
            </a:endParaRPr>
          </a:p>
        </p:txBody>
      </p:sp>
      <p:sp>
        <p:nvSpPr>
          <p:cNvPr id="17450" name="Line 90"/>
          <p:cNvSpPr>
            <a:spLocks noChangeShapeType="1"/>
          </p:cNvSpPr>
          <p:nvPr/>
        </p:nvSpPr>
        <p:spPr bwMode="auto">
          <a:xfrm>
            <a:off x="6462713" y="1311275"/>
            <a:ext cx="0" cy="755650"/>
          </a:xfrm>
          <a:prstGeom prst="line">
            <a:avLst/>
          </a:prstGeom>
          <a:noFill/>
          <a:ln w="19050">
            <a:solidFill>
              <a:schemeClr val="bg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7451" name="TextBox 22"/>
          <p:cNvSpPr txBox="1">
            <a:spLocks noChangeArrowheads="1"/>
          </p:cNvSpPr>
          <p:nvPr/>
        </p:nvSpPr>
        <p:spPr bwMode="auto">
          <a:xfrm>
            <a:off x="6072188" y="1422400"/>
            <a:ext cx="463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y</a:t>
            </a:r>
            <a:r>
              <a:rPr lang="en-US" i="1" baseline="-25000">
                <a:solidFill>
                  <a:prstClr val="black"/>
                </a:solidFill>
              </a:rPr>
              <a:t>p</a:t>
            </a:r>
          </a:p>
        </p:txBody>
      </p:sp>
      <p:sp>
        <p:nvSpPr>
          <p:cNvPr id="17452" name="Line 92"/>
          <p:cNvSpPr>
            <a:spLocks noChangeShapeType="1"/>
          </p:cNvSpPr>
          <p:nvPr/>
        </p:nvSpPr>
        <p:spPr bwMode="auto">
          <a:xfrm flipH="1">
            <a:off x="6372225" y="1317625"/>
            <a:ext cx="21272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7453" name="Line 93"/>
          <p:cNvSpPr>
            <a:spLocks noChangeShapeType="1"/>
          </p:cNvSpPr>
          <p:nvPr/>
        </p:nvSpPr>
        <p:spPr bwMode="auto">
          <a:xfrm>
            <a:off x="6424613" y="2062163"/>
            <a:ext cx="1728787" cy="0"/>
          </a:xfrm>
          <a:prstGeom prst="line">
            <a:avLst/>
          </a:prstGeom>
          <a:noFill/>
          <a:ln w="19050">
            <a:solidFill>
              <a:schemeClr val="bg1"/>
            </a:solidFill>
            <a:prstDash val="dashDot"/>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Tree>
    <p:extLst>
      <p:ext uri="{BB962C8B-B14F-4D97-AF65-F5344CB8AC3E}">
        <p14:creationId xmlns:p14="http://schemas.microsoft.com/office/powerpoint/2010/main" val="13140283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37"/>
          <p:cNvSpPr txBox="1">
            <a:spLocks noChangeArrowheads="1"/>
          </p:cNvSpPr>
          <p:nvPr/>
        </p:nvSpPr>
        <p:spPr bwMode="auto">
          <a:xfrm>
            <a:off x="0" y="3297238"/>
            <a:ext cx="4502150" cy="2524125"/>
          </a:xfrm>
          <a:prstGeom prst="rect">
            <a:avLst/>
          </a:prstGeom>
          <a:solidFill>
            <a:srgbClr val="F2F2F2">
              <a:alpha val="61960"/>
            </a:srgbClr>
          </a:solidFill>
          <a:ln w="38100">
            <a:solidFill>
              <a:schemeClr val="bg1"/>
            </a:solidFill>
            <a:bevel/>
            <a:headEnd/>
            <a:tailEnd/>
          </a:ln>
        </p:spPr>
        <p:txBody>
          <a:bodyPr anchorCtr="1"/>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Elastic Neutral Axis = Centroid</a:t>
            </a:r>
          </a:p>
          <a:p>
            <a:endParaRPr lang="en-US">
              <a:solidFill>
                <a:prstClr val="white"/>
              </a:solidFill>
            </a:endParaRPr>
          </a:p>
          <a:p>
            <a:endParaRPr lang="en-US">
              <a:solidFill>
                <a:prstClr val="white"/>
              </a:solidFill>
            </a:endParaRPr>
          </a:p>
          <a:p>
            <a:endParaRPr lang="en-US">
              <a:solidFill>
                <a:prstClr val="white"/>
              </a:solidFill>
            </a:endParaRPr>
          </a:p>
          <a:p>
            <a:endParaRPr lang="en-US">
              <a:solidFill>
                <a:prstClr val="white"/>
              </a:solidFill>
            </a:endParaRPr>
          </a:p>
        </p:txBody>
      </p:sp>
      <p:sp>
        <p:nvSpPr>
          <p:cNvPr id="64" name="Rectangle 63"/>
          <p:cNvSpPr/>
          <p:nvPr/>
        </p:nvSpPr>
        <p:spPr>
          <a:xfrm>
            <a:off x="5292725" y="884238"/>
            <a:ext cx="3116263" cy="217487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63" name="Rectangle 62"/>
          <p:cNvSpPr/>
          <p:nvPr/>
        </p:nvSpPr>
        <p:spPr>
          <a:xfrm>
            <a:off x="873125" y="885825"/>
            <a:ext cx="3116263" cy="21463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62" name="TextBox 61"/>
          <p:cNvSpPr txBox="1"/>
          <p:nvPr/>
        </p:nvSpPr>
        <p:spPr>
          <a:xfrm>
            <a:off x="4637088" y="3289300"/>
            <a:ext cx="4506912" cy="25400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a:solidFill>
                  <a:prstClr val="black"/>
                </a:solidFill>
              </a:rPr>
              <a:t>Plastic Neutral Axis ≠ Centroid</a:t>
            </a:r>
          </a:p>
          <a:p>
            <a:pPr eaLnBrk="0" hangingPunct="0">
              <a:defRPr/>
            </a:pPr>
            <a:endParaRPr lang="en-US">
              <a:solidFill>
                <a:prstClr val="black"/>
              </a:solidFill>
            </a:endParaRPr>
          </a:p>
          <a:p>
            <a:pPr eaLnBrk="0" hangingPunct="0">
              <a:defRPr/>
            </a:pPr>
            <a:r>
              <a:rPr lang="en-US">
                <a:solidFill>
                  <a:prstClr val="black"/>
                </a:solidFill>
              </a:rPr>
              <a:t>PNA divides equal forces in compression and tension.</a:t>
            </a:r>
          </a:p>
          <a:p>
            <a:pPr eaLnBrk="0" hangingPunct="0">
              <a:defRPr/>
            </a:pPr>
            <a:endParaRPr lang="en-US">
              <a:solidFill>
                <a:prstClr val="black"/>
              </a:solidFill>
            </a:endParaRPr>
          </a:p>
          <a:p>
            <a:pPr eaLnBrk="0" hangingPunct="0">
              <a:lnSpc>
                <a:spcPct val="60000"/>
              </a:lnSpc>
              <a:defRPr/>
            </a:pPr>
            <a:r>
              <a:rPr lang="en-US">
                <a:solidFill>
                  <a:prstClr val="black"/>
                </a:solidFill>
              </a:rPr>
              <a:t>If all similar grade of steel </a:t>
            </a:r>
          </a:p>
          <a:p>
            <a:pPr eaLnBrk="0" hangingPunct="0">
              <a:defRPr/>
            </a:pPr>
            <a:r>
              <a:rPr lang="en-US">
                <a:solidFill>
                  <a:prstClr val="black"/>
                </a:solidFill>
              </a:rPr>
              <a:t>PNA divides equal areas.</a:t>
            </a:r>
            <a:endParaRPr lang="en-US">
              <a:solidFill>
                <a:prstClr val="white"/>
              </a:solidFill>
            </a:endParaRPr>
          </a:p>
        </p:txBody>
      </p:sp>
      <p:sp>
        <p:nvSpPr>
          <p:cNvPr id="18438" name="TextBox 48"/>
          <p:cNvSpPr txBox="1">
            <a:spLocks noChangeArrowheads="1"/>
          </p:cNvSpPr>
          <p:nvPr/>
        </p:nvSpPr>
        <p:spPr bwMode="auto">
          <a:xfrm>
            <a:off x="5487988" y="1250950"/>
            <a:ext cx="822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PNA</a:t>
            </a:r>
          </a:p>
        </p:txBody>
      </p:sp>
      <p:graphicFrame>
        <p:nvGraphicFramePr>
          <p:cNvPr id="18439" name="Object 2"/>
          <p:cNvGraphicFramePr>
            <a:graphicFrameLocks noChangeAspect="1"/>
          </p:cNvGraphicFramePr>
          <p:nvPr/>
        </p:nvGraphicFramePr>
        <p:xfrm>
          <a:off x="920750" y="4319588"/>
          <a:ext cx="2386013" cy="958850"/>
        </p:xfrm>
        <a:graphic>
          <a:graphicData uri="http://schemas.openxmlformats.org/presentationml/2006/ole">
            <mc:AlternateContent xmlns:mc="http://schemas.openxmlformats.org/markup-compatibility/2006">
              <mc:Choice xmlns:v="urn:schemas-microsoft-com:vml" Requires="v">
                <p:oleObj spid="_x0000_s65558" name="Equation" r:id="rId4" imgW="1231366" imgH="495085" progId="Equation.3">
                  <p:embed/>
                </p:oleObj>
              </mc:Choice>
              <mc:Fallback>
                <p:oleObj name="Equation" r:id="rId4" imgW="1231366" imgH="495085"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0750" y="4319588"/>
                        <a:ext cx="2386013"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 name="Slide Number Placeholder 31"/>
          <p:cNvSpPr txBox="1">
            <a:spLocks noGrp="1"/>
          </p:cNvSpPr>
          <p:nvPr/>
        </p:nvSpPr>
        <p:spPr>
          <a:xfrm>
            <a:off x="7924800" y="6416675"/>
            <a:ext cx="762000" cy="365125"/>
          </a:xfrm>
          <a:prstGeom prst="rect">
            <a:avLst/>
          </a:prstGeom>
          <a:noFill/>
        </p:spPr>
        <p:txBody>
          <a:bodyPr lIns="0" rIns="0" anchor="b"/>
          <a:lstStyle/>
          <a:p>
            <a:pPr algn="r">
              <a:defRPr/>
            </a:pPr>
            <a:fld id="{D6CD965C-3807-46E4-9C1A-3B75A89E71BA}" type="slidenum">
              <a:rPr lang="en-US" sz="1200">
                <a:solidFill>
                  <a:prstClr val="white">
                    <a:shade val="50000"/>
                  </a:prstClr>
                </a:solidFill>
              </a:rPr>
              <a:pPr algn="r">
                <a:defRPr/>
              </a:pPr>
              <a:t>16</a:t>
            </a:fld>
            <a:endParaRPr lang="en-US" sz="1200" dirty="0">
              <a:solidFill>
                <a:prstClr val="white">
                  <a:shade val="50000"/>
                </a:prstClr>
              </a:solidFill>
            </a:endParaRPr>
          </a:p>
        </p:txBody>
      </p:sp>
      <p:sp>
        <p:nvSpPr>
          <p:cNvPr id="33" name="Footer Placeholder 32"/>
          <p:cNvSpPr txBox="1">
            <a:spLocks noGrp="1"/>
          </p:cNvSpPr>
          <p:nvPr/>
        </p:nvSpPr>
        <p:spPr>
          <a:xfrm>
            <a:off x="3124200" y="6416675"/>
            <a:ext cx="2895600" cy="365125"/>
          </a:xfrm>
          <a:prstGeom prst="rect">
            <a:avLst/>
          </a:prstGeom>
          <a:noFill/>
        </p:spPr>
        <p:txBody>
          <a:bodyPr anchor="b"/>
          <a:lstStyle/>
          <a:p>
            <a:pPr algn="ctr">
              <a:defRPr/>
            </a:pPr>
            <a:r>
              <a:rPr lang="en-US" sz="1200">
                <a:solidFill>
                  <a:prstClr val="white">
                    <a:shade val="50000"/>
                  </a:prstClr>
                </a:solidFill>
              </a:rPr>
              <a:t>Beam Theory</a:t>
            </a:r>
            <a:endParaRPr lang="en-US" sz="1200" dirty="0">
              <a:solidFill>
                <a:prstClr val="white">
                  <a:shade val="50000"/>
                </a:prstClr>
              </a:solidFill>
            </a:endParaRPr>
          </a:p>
        </p:txBody>
      </p:sp>
      <p:cxnSp>
        <p:nvCxnSpPr>
          <p:cNvPr id="49" name="Straight Connector 48"/>
          <p:cNvCxnSpPr/>
          <p:nvPr/>
        </p:nvCxnSpPr>
        <p:spPr bwMode="auto">
          <a:xfrm>
            <a:off x="3116263" y="4672013"/>
            <a:ext cx="166687" cy="158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1954213" y="1355725"/>
            <a:ext cx="1136650" cy="207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5" name="Rectangle 4"/>
          <p:cNvSpPr/>
          <p:nvPr/>
        </p:nvSpPr>
        <p:spPr>
          <a:xfrm>
            <a:off x="2462213" y="1571625"/>
            <a:ext cx="120650" cy="102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8445" name="TextBox 5"/>
          <p:cNvSpPr txBox="1">
            <a:spLocks noChangeArrowheads="1"/>
          </p:cNvSpPr>
          <p:nvPr/>
        </p:nvSpPr>
        <p:spPr bwMode="auto">
          <a:xfrm>
            <a:off x="2936875" y="855663"/>
            <a:ext cx="59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1</a:t>
            </a:r>
          </a:p>
        </p:txBody>
      </p:sp>
      <p:sp>
        <p:nvSpPr>
          <p:cNvPr id="18446" name="TextBox 21"/>
          <p:cNvSpPr txBox="1">
            <a:spLocks noChangeArrowheads="1"/>
          </p:cNvSpPr>
          <p:nvPr/>
        </p:nvSpPr>
        <p:spPr bwMode="auto">
          <a:xfrm>
            <a:off x="922338" y="1536700"/>
            <a:ext cx="854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ENA</a:t>
            </a:r>
          </a:p>
        </p:txBody>
      </p:sp>
      <p:sp>
        <p:nvSpPr>
          <p:cNvPr id="18447" name="Line 39"/>
          <p:cNvSpPr>
            <a:spLocks noChangeShapeType="1"/>
          </p:cNvSpPr>
          <p:nvPr/>
        </p:nvSpPr>
        <p:spPr bwMode="auto">
          <a:xfrm>
            <a:off x="1747838" y="1795463"/>
            <a:ext cx="1604962" cy="0"/>
          </a:xfrm>
          <a:prstGeom prst="line">
            <a:avLst/>
          </a:prstGeom>
          <a:noFill/>
          <a:ln w="19050">
            <a:solidFill>
              <a:schemeClr val="bg1"/>
            </a:solidFill>
            <a:prstDash val="dashDot"/>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8448" name="Line 40"/>
          <p:cNvSpPr>
            <a:spLocks noChangeShapeType="1"/>
          </p:cNvSpPr>
          <p:nvPr/>
        </p:nvSpPr>
        <p:spPr bwMode="auto">
          <a:xfrm flipH="1">
            <a:off x="2590800" y="1085850"/>
            <a:ext cx="400050" cy="3524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8449" name="Line 42"/>
          <p:cNvSpPr>
            <a:spLocks noChangeShapeType="1"/>
          </p:cNvSpPr>
          <p:nvPr/>
        </p:nvSpPr>
        <p:spPr bwMode="auto">
          <a:xfrm flipH="1">
            <a:off x="1862138" y="2595563"/>
            <a:ext cx="51435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8450" name="Line 44"/>
          <p:cNvSpPr>
            <a:spLocks noChangeShapeType="1"/>
          </p:cNvSpPr>
          <p:nvPr/>
        </p:nvSpPr>
        <p:spPr bwMode="auto">
          <a:xfrm>
            <a:off x="2000250" y="1790700"/>
            <a:ext cx="0" cy="814388"/>
          </a:xfrm>
          <a:prstGeom prst="line">
            <a:avLst/>
          </a:prstGeom>
          <a:noFill/>
          <a:ln w="19050">
            <a:solidFill>
              <a:schemeClr val="bg1"/>
            </a:solidFill>
            <a:round/>
            <a:headEnd type="arrow" w="lg" len="med"/>
            <a:tailEnd type="arrow" w="lg"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8451" name="TextBox 22"/>
          <p:cNvSpPr txBox="1">
            <a:spLocks noChangeArrowheads="1"/>
          </p:cNvSpPr>
          <p:nvPr/>
        </p:nvSpPr>
        <p:spPr bwMode="auto">
          <a:xfrm>
            <a:off x="1628775" y="1984375"/>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y</a:t>
            </a:r>
            <a:endParaRPr lang="en-US" i="1" baseline="-25000">
              <a:solidFill>
                <a:prstClr val="black"/>
              </a:solidFill>
            </a:endParaRPr>
          </a:p>
        </p:txBody>
      </p:sp>
      <p:sp>
        <p:nvSpPr>
          <p:cNvPr id="18452" name="Line 46"/>
          <p:cNvSpPr>
            <a:spLocks noChangeShapeType="1"/>
          </p:cNvSpPr>
          <p:nvPr/>
        </p:nvSpPr>
        <p:spPr bwMode="auto">
          <a:xfrm>
            <a:off x="1714500" y="2157413"/>
            <a:ext cx="1524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8453" name="TextBox 6"/>
          <p:cNvSpPr txBox="1">
            <a:spLocks noChangeArrowheads="1"/>
          </p:cNvSpPr>
          <p:nvPr/>
        </p:nvSpPr>
        <p:spPr bwMode="auto">
          <a:xfrm>
            <a:off x="2882900" y="2139950"/>
            <a:ext cx="627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2</a:t>
            </a:r>
          </a:p>
        </p:txBody>
      </p:sp>
      <p:sp>
        <p:nvSpPr>
          <p:cNvPr id="18454" name="Line 48"/>
          <p:cNvSpPr>
            <a:spLocks noChangeShapeType="1"/>
          </p:cNvSpPr>
          <p:nvPr/>
        </p:nvSpPr>
        <p:spPr bwMode="auto">
          <a:xfrm flipH="1" flipV="1">
            <a:off x="2505075" y="1990725"/>
            <a:ext cx="419100" cy="3905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2" name="Rectangle 4"/>
          <p:cNvSpPr/>
          <p:nvPr/>
        </p:nvSpPr>
        <p:spPr>
          <a:xfrm>
            <a:off x="7015163" y="1562100"/>
            <a:ext cx="120650" cy="102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8456" name="TextBox 5"/>
          <p:cNvSpPr txBox="1">
            <a:spLocks noChangeArrowheads="1"/>
          </p:cNvSpPr>
          <p:nvPr/>
        </p:nvSpPr>
        <p:spPr bwMode="auto">
          <a:xfrm>
            <a:off x="7489825" y="846138"/>
            <a:ext cx="59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1</a:t>
            </a:r>
          </a:p>
        </p:txBody>
      </p:sp>
      <p:sp>
        <p:nvSpPr>
          <p:cNvPr id="18457" name="Line 55"/>
          <p:cNvSpPr>
            <a:spLocks noChangeShapeType="1"/>
          </p:cNvSpPr>
          <p:nvPr/>
        </p:nvSpPr>
        <p:spPr bwMode="auto">
          <a:xfrm flipH="1">
            <a:off x="6157913" y="2586038"/>
            <a:ext cx="77152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8458" name="Line 56"/>
          <p:cNvSpPr>
            <a:spLocks noChangeShapeType="1"/>
          </p:cNvSpPr>
          <p:nvPr/>
        </p:nvSpPr>
        <p:spPr bwMode="auto">
          <a:xfrm>
            <a:off x="6300788" y="1503363"/>
            <a:ext cx="0" cy="1090612"/>
          </a:xfrm>
          <a:prstGeom prst="line">
            <a:avLst/>
          </a:prstGeom>
          <a:noFill/>
          <a:ln w="19050">
            <a:solidFill>
              <a:schemeClr val="bg1"/>
            </a:solidFill>
            <a:round/>
            <a:headEnd type="arrow" w="lg" len="med"/>
            <a:tailEnd type="arrow" w="lg"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8459" name="TextBox 22"/>
          <p:cNvSpPr txBox="1">
            <a:spLocks noChangeArrowheads="1"/>
          </p:cNvSpPr>
          <p:nvPr/>
        </p:nvSpPr>
        <p:spPr bwMode="auto">
          <a:xfrm>
            <a:off x="5891213" y="1765300"/>
            <a:ext cx="463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y</a:t>
            </a:r>
            <a:r>
              <a:rPr lang="en-US" i="1" baseline="-25000">
                <a:solidFill>
                  <a:prstClr val="black"/>
                </a:solidFill>
              </a:rPr>
              <a:t>p</a:t>
            </a:r>
          </a:p>
        </p:txBody>
      </p:sp>
      <p:sp>
        <p:nvSpPr>
          <p:cNvPr id="18460" name="TextBox 6"/>
          <p:cNvSpPr txBox="1">
            <a:spLocks noChangeArrowheads="1"/>
          </p:cNvSpPr>
          <p:nvPr/>
        </p:nvSpPr>
        <p:spPr bwMode="auto">
          <a:xfrm>
            <a:off x="7435850" y="2130425"/>
            <a:ext cx="627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2</a:t>
            </a:r>
          </a:p>
        </p:txBody>
      </p:sp>
      <p:sp>
        <p:nvSpPr>
          <p:cNvPr id="18461" name="Line 60"/>
          <p:cNvSpPr>
            <a:spLocks noChangeShapeType="1"/>
          </p:cNvSpPr>
          <p:nvPr/>
        </p:nvSpPr>
        <p:spPr bwMode="auto">
          <a:xfrm flipH="1" flipV="1">
            <a:off x="7058025" y="1981200"/>
            <a:ext cx="419100" cy="3905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8462" name="Line 63"/>
          <p:cNvSpPr>
            <a:spLocks noChangeShapeType="1"/>
          </p:cNvSpPr>
          <p:nvPr/>
        </p:nvSpPr>
        <p:spPr bwMode="auto">
          <a:xfrm flipV="1">
            <a:off x="7639050" y="276225"/>
            <a:ext cx="14288" cy="6810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8463" name="Rectangle 68"/>
          <p:cNvSpPr>
            <a:spLocks noChangeArrowheads="1"/>
          </p:cNvSpPr>
          <p:nvPr/>
        </p:nvSpPr>
        <p:spPr bwMode="auto">
          <a:xfrm>
            <a:off x="6505575" y="1335088"/>
            <a:ext cx="1138238" cy="173037"/>
          </a:xfrm>
          <a:prstGeom prst="rect">
            <a:avLst/>
          </a:prstGeom>
          <a:solidFill>
            <a:srgbClr val="92D050"/>
          </a:solidFill>
          <a:ln w="25400">
            <a:solidFill>
              <a:srgbClr val="9B320E"/>
            </a:solidFill>
            <a:miter lim="800000"/>
            <a:headEnd/>
            <a:tailEnd/>
          </a:ln>
        </p:spPr>
        <p:txBody>
          <a:bodyPr wrap="none" anchor="ctr"/>
          <a:lstStyle/>
          <a:p>
            <a:endParaRPr lang="en-US">
              <a:solidFill>
                <a:prstClr val="white"/>
              </a:solidFill>
            </a:endParaRPr>
          </a:p>
        </p:txBody>
      </p:sp>
      <p:sp>
        <p:nvSpPr>
          <p:cNvPr id="18464" name="Rectangle 70"/>
          <p:cNvSpPr>
            <a:spLocks noChangeArrowheads="1"/>
          </p:cNvSpPr>
          <p:nvPr/>
        </p:nvSpPr>
        <p:spPr bwMode="auto">
          <a:xfrm>
            <a:off x="6505575" y="1511300"/>
            <a:ext cx="1136650" cy="47625"/>
          </a:xfrm>
          <a:prstGeom prst="rect">
            <a:avLst/>
          </a:prstGeom>
          <a:solidFill>
            <a:schemeClr val="accent1"/>
          </a:solidFill>
          <a:ln w="25400">
            <a:solidFill>
              <a:srgbClr val="9B320E"/>
            </a:solidFill>
            <a:miter lim="800000"/>
            <a:headEnd/>
            <a:tailEnd/>
          </a:ln>
        </p:spPr>
        <p:txBody>
          <a:bodyPr wrap="none" anchor="ctr"/>
          <a:lstStyle/>
          <a:p>
            <a:endParaRPr lang="en-US">
              <a:solidFill>
                <a:prstClr val="white"/>
              </a:solidFill>
            </a:endParaRPr>
          </a:p>
        </p:txBody>
      </p:sp>
      <p:sp>
        <p:nvSpPr>
          <p:cNvPr id="18465" name="Line 53"/>
          <p:cNvSpPr>
            <a:spLocks noChangeShapeType="1"/>
          </p:cNvSpPr>
          <p:nvPr/>
        </p:nvSpPr>
        <p:spPr bwMode="auto">
          <a:xfrm>
            <a:off x="6246813" y="1512888"/>
            <a:ext cx="1604962" cy="0"/>
          </a:xfrm>
          <a:prstGeom prst="line">
            <a:avLst/>
          </a:prstGeom>
          <a:noFill/>
          <a:ln w="19050">
            <a:solidFill>
              <a:schemeClr val="bg1"/>
            </a:solidFill>
            <a:prstDash val="dashDot"/>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8466" name="Line 54"/>
          <p:cNvSpPr>
            <a:spLocks noChangeShapeType="1"/>
          </p:cNvSpPr>
          <p:nvPr/>
        </p:nvSpPr>
        <p:spPr bwMode="auto">
          <a:xfrm flipH="1">
            <a:off x="7143750" y="1076325"/>
            <a:ext cx="400050" cy="3524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8467" name="TextBox 28"/>
          <p:cNvSpPr txBox="1">
            <a:spLocks noChangeArrowheads="1"/>
          </p:cNvSpPr>
          <p:nvPr/>
        </p:nvSpPr>
        <p:spPr bwMode="auto">
          <a:xfrm>
            <a:off x="1508125" y="1539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Yield and Plastic Moments</a:t>
            </a:r>
          </a:p>
        </p:txBody>
      </p:sp>
    </p:spTree>
    <p:extLst>
      <p:ext uri="{BB962C8B-B14F-4D97-AF65-F5344CB8AC3E}">
        <p14:creationId xmlns:p14="http://schemas.microsoft.com/office/powerpoint/2010/main" val="7399959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31"/>
          <p:cNvSpPr txBox="1">
            <a:spLocks noGrp="1"/>
          </p:cNvSpPr>
          <p:nvPr/>
        </p:nvSpPr>
        <p:spPr>
          <a:xfrm>
            <a:off x="7924800" y="6416675"/>
            <a:ext cx="762000" cy="365125"/>
          </a:xfrm>
          <a:prstGeom prst="rect">
            <a:avLst/>
          </a:prstGeom>
          <a:noFill/>
        </p:spPr>
        <p:txBody>
          <a:bodyPr lIns="0" rIns="0" anchor="b"/>
          <a:lstStyle/>
          <a:p>
            <a:pPr algn="r">
              <a:defRPr/>
            </a:pPr>
            <a:fld id="{0BD953BF-961A-40D4-8783-2BE8A1211ADC}" type="slidenum">
              <a:rPr lang="en-US" sz="1200">
                <a:solidFill>
                  <a:prstClr val="white">
                    <a:shade val="50000"/>
                  </a:prstClr>
                </a:solidFill>
              </a:rPr>
              <a:pPr algn="r">
                <a:defRPr/>
              </a:pPr>
              <a:t>17</a:t>
            </a:fld>
            <a:endParaRPr lang="en-US" sz="1200" dirty="0">
              <a:solidFill>
                <a:prstClr val="white">
                  <a:shade val="50000"/>
                </a:prstClr>
              </a:solidFill>
            </a:endParaRPr>
          </a:p>
        </p:txBody>
      </p:sp>
      <p:sp>
        <p:nvSpPr>
          <p:cNvPr id="33" name="Footer Placeholder 32"/>
          <p:cNvSpPr txBox="1">
            <a:spLocks noGrp="1"/>
          </p:cNvSpPr>
          <p:nvPr/>
        </p:nvSpPr>
        <p:spPr>
          <a:xfrm>
            <a:off x="3124200" y="6416675"/>
            <a:ext cx="2895600" cy="365125"/>
          </a:xfrm>
          <a:prstGeom prst="rect">
            <a:avLst/>
          </a:prstGeom>
          <a:noFill/>
        </p:spPr>
        <p:txBody>
          <a:bodyPr anchor="b"/>
          <a:lstStyle/>
          <a:p>
            <a:pPr algn="ctr">
              <a:defRPr/>
            </a:pPr>
            <a:r>
              <a:rPr lang="en-US" sz="1200">
                <a:solidFill>
                  <a:prstClr val="white">
                    <a:shade val="50000"/>
                  </a:prstClr>
                </a:solidFill>
              </a:rPr>
              <a:t>Beam Theory</a:t>
            </a:r>
            <a:endParaRPr lang="en-US" sz="1200" dirty="0">
              <a:solidFill>
                <a:prstClr val="white">
                  <a:shade val="50000"/>
                </a:prstClr>
              </a:solidFill>
            </a:endParaRPr>
          </a:p>
        </p:txBody>
      </p:sp>
      <p:sp>
        <p:nvSpPr>
          <p:cNvPr id="19460" name="TextBox 71"/>
          <p:cNvSpPr txBox="1">
            <a:spLocks noChangeArrowheads="1"/>
          </p:cNvSpPr>
          <p:nvPr/>
        </p:nvSpPr>
        <p:spPr bwMode="auto">
          <a:xfrm>
            <a:off x="4964113" y="3243263"/>
            <a:ext cx="4179887" cy="2157412"/>
          </a:xfrm>
          <a:prstGeom prst="rect">
            <a:avLst/>
          </a:prstGeom>
          <a:solidFill>
            <a:srgbClr val="F2F2F2">
              <a:alpha val="61960"/>
            </a:srgbClr>
          </a:solidFill>
          <a:ln w="38100">
            <a:solidFill>
              <a:schemeClr val="bg1"/>
            </a:solidFill>
            <a:bevel/>
            <a:headEnd/>
            <a:tailEnd/>
          </a:ln>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Plastic Moment, </a:t>
            </a:r>
            <a:r>
              <a:rPr lang="en-US" i="1">
                <a:solidFill>
                  <a:prstClr val="black"/>
                </a:solidFill>
              </a:rPr>
              <a:t>M</a:t>
            </a:r>
            <a:r>
              <a:rPr lang="en-US" i="1" baseline="-25000">
                <a:solidFill>
                  <a:prstClr val="black"/>
                </a:solidFill>
              </a:rPr>
              <a:t>p </a:t>
            </a:r>
            <a:r>
              <a:rPr lang="en-US">
                <a:solidFill>
                  <a:prstClr val="black"/>
                </a:solidFill>
              </a:rPr>
              <a:t>= </a:t>
            </a:r>
            <a:r>
              <a:rPr lang="en-US" i="1">
                <a:solidFill>
                  <a:prstClr val="black"/>
                </a:solidFill>
              </a:rPr>
              <a:t>Z</a:t>
            </a:r>
            <a:r>
              <a:rPr lang="en-US" i="1" baseline="-25000">
                <a:solidFill>
                  <a:prstClr val="black"/>
                </a:solidFill>
              </a:rPr>
              <a:t>x</a:t>
            </a:r>
            <a:r>
              <a:rPr lang="en-US" i="1">
                <a:solidFill>
                  <a:prstClr val="black"/>
                </a:solidFill>
              </a:rPr>
              <a:t>F</a:t>
            </a:r>
            <a:r>
              <a:rPr lang="en-US" i="1" baseline="-25000">
                <a:solidFill>
                  <a:prstClr val="black"/>
                </a:solidFill>
              </a:rPr>
              <a:t>y</a:t>
            </a:r>
            <a:endParaRPr lang="en-US" i="1">
              <a:solidFill>
                <a:prstClr val="white"/>
              </a:solidFill>
            </a:endParaRPr>
          </a:p>
          <a:p>
            <a:endParaRPr lang="en-US">
              <a:solidFill>
                <a:prstClr val="black"/>
              </a:solidFill>
            </a:endParaRPr>
          </a:p>
          <a:p>
            <a:r>
              <a:rPr lang="en-US" i="1">
                <a:solidFill>
                  <a:prstClr val="black"/>
                </a:solidFill>
              </a:rPr>
              <a:t>Z</a:t>
            </a:r>
            <a:r>
              <a:rPr lang="en-US" i="1" baseline="-25000">
                <a:solidFill>
                  <a:prstClr val="black"/>
                </a:solidFill>
              </a:rPr>
              <a:t>x </a:t>
            </a:r>
            <a:r>
              <a:rPr lang="en-US">
                <a:solidFill>
                  <a:prstClr val="black"/>
                </a:solidFill>
              </a:rPr>
              <a:t>= </a:t>
            </a:r>
            <a:r>
              <a:rPr lang="en-US">
                <a:solidFill>
                  <a:prstClr val="black"/>
                </a:solidFill>
                <a:sym typeface="Symbol" pitchFamily="18" charset="2"/>
              </a:rPr>
              <a:t></a:t>
            </a:r>
            <a:r>
              <a:rPr lang="en-US" i="1" baseline="-25000">
                <a:solidFill>
                  <a:prstClr val="black"/>
                </a:solidFill>
              </a:rPr>
              <a:t>A</a:t>
            </a:r>
            <a:r>
              <a:rPr lang="en-US" i="1">
                <a:solidFill>
                  <a:prstClr val="black"/>
                </a:solidFill>
              </a:rPr>
              <a:t>y</a:t>
            </a:r>
            <a:r>
              <a:rPr lang="en-US">
                <a:solidFill>
                  <a:prstClr val="black"/>
                </a:solidFill>
                <a:sym typeface="Symbol" pitchFamily="18" charset="2"/>
              </a:rPr>
              <a:t></a:t>
            </a:r>
            <a:r>
              <a:rPr lang="en-US" i="1">
                <a:solidFill>
                  <a:prstClr val="black"/>
                </a:solidFill>
              </a:rPr>
              <a:t>A </a:t>
            </a:r>
            <a:r>
              <a:rPr lang="en-US">
                <a:solidFill>
                  <a:prstClr val="black"/>
                </a:solidFill>
              </a:rPr>
              <a:t>= </a:t>
            </a:r>
            <a:r>
              <a:rPr lang="en-US">
                <a:solidFill>
                  <a:prstClr val="black"/>
                </a:solidFill>
                <a:sym typeface="Symbol" pitchFamily="18" charset="2"/>
              </a:rPr>
              <a:t></a:t>
            </a:r>
            <a:r>
              <a:rPr lang="en-US" i="1">
                <a:solidFill>
                  <a:prstClr val="black"/>
                </a:solidFill>
              </a:rPr>
              <a:t>A</a:t>
            </a:r>
            <a:r>
              <a:rPr lang="en-US" i="1" baseline="-25000">
                <a:solidFill>
                  <a:prstClr val="black"/>
                </a:solidFill>
              </a:rPr>
              <a:t> i</a:t>
            </a:r>
            <a:r>
              <a:rPr lang="en-US" i="1">
                <a:solidFill>
                  <a:prstClr val="black"/>
                </a:solidFill>
              </a:rPr>
              <a:t>y</a:t>
            </a:r>
            <a:r>
              <a:rPr lang="en-US" i="1" baseline="-25000">
                <a:solidFill>
                  <a:prstClr val="black"/>
                </a:solidFill>
              </a:rPr>
              <a:t>i</a:t>
            </a:r>
            <a:r>
              <a:rPr lang="en-US">
                <a:solidFill>
                  <a:prstClr val="black"/>
                </a:solidFill>
              </a:rPr>
              <a:t>,  </a:t>
            </a:r>
          </a:p>
          <a:p>
            <a:r>
              <a:rPr lang="en-US">
                <a:solidFill>
                  <a:prstClr val="black"/>
                </a:solidFill>
              </a:rPr>
              <a:t>for similar material throughout the section.</a:t>
            </a:r>
          </a:p>
        </p:txBody>
      </p:sp>
      <p:sp>
        <p:nvSpPr>
          <p:cNvPr id="19461" name="TextBox 72"/>
          <p:cNvSpPr txBox="1">
            <a:spLocks noChangeArrowheads="1"/>
          </p:cNvSpPr>
          <p:nvPr/>
        </p:nvSpPr>
        <p:spPr bwMode="auto">
          <a:xfrm>
            <a:off x="2998788" y="5716588"/>
            <a:ext cx="3295650" cy="593725"/>
          </a:xfrm>
          <a:prstGeom prst="rect">
            <a:avLst/>
          </a:prstGeom>
          <a:solidFill>
            <a:srgbClr val="F2F2F2">
              <a:alpha val="61960"/>
            </a:srgbClr>
          </a:solidFill>
          <a:ln w="38100">
            <a:solidFill>
              <a:schemeClr val="bg1"/>
            </a:solidFill>
            <a:bevel/>
            <a:headEnd/>
            <a:tailEnd/>
          </a:ln>
        </p:spPr>
        <p:txBody>
          <a:bodyPr anchor="ctr" anchorCtr="1"/>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Shape Factor = </a:t>
            </a:r>
            <a:r>
              <a:rPr lang="en-US" i="1">
                <a:solidFill>
                  <a:prstClr val="black"/>
                </a:solidFill>
              </a:rPr>
              <a:t>M</a:t>
            </a:r>
            <a:r>
              <a:rPr lang="en-US" i="1" baseline="-25000">
                <a:solidFill>
                  <a:prstClr val="black"/>
                </a:solidFill>
              </a:rPr>
              <a:t>p</a:t>
            </a:r>
            <a:r>
              <a:rPr lang="en-US">
                <a:solidFill>
                  <a:prstClr val="black"/>
                </a:solidFill>
              </a:rPr>
              <a:t>/</a:t>
            </a:r>
            <a:r>
              <a:rPr lang="en-US" i="1">
                <a:solidFill>
                  <a:prstClr val="black"/>
                </a:solidFill>
              </a:rPr>
              <a:t>M</a:t>
            </a:r>
            <a:r>
              <a:rPr lang="en-US" i="1" baseline="-25000">
                <a:solidFill>
                  <a:prstClr val="black"/>
                </a:solidFill>
              </a:rPr>
              <a:t>y</a:t>
            </a:r>
            <a:endParaRPr lang="en-US" i="1">
              <a:solidFill>
                <a:prstClr val="black"/>
              </a:solidFill>
            </a:endParaRPr>
          </a:p>
        </p:txBody>
      </p:sp>
      <p:sp>
        <p:nvSpPr>
          <p:cNvPr id="19462" name="TextBox 39"/>
          <p:cNvSpPr txBox="1">
            <a:spLocks noChangeArrowheads="1"/>
          </p:cNvSpPr>
          <p:nvPr/>
        </p:nvSpPr>
        <p:spPr bwMode="auto">
          <a:xfrm>
            <a:off x="0" y="3232150"/>
            <a:ext cx="4816475" cy="2173288"/>
          </a:xfrm>
          <a:prstGeom prst="rect">
            <a:avLst/>
          </a:prstGeom>
          <a:solidFill>
            <a:srgbClr val="F2F2F2">
              <a:alpha val="61960"/>
            </a:srgbClr>
          </a:solidFill>
          <a:ln w="38100">
            <a:solidFill>
              <a:schemeClr val="bg1"/>
            </a:solidFill>
            <a:bevel/>
            <a:headEnd/>
            <a:tailEnd/>
          </a:ln>
        </p:spPr>
        <p:txBody>
          <a:bodyPr anchor="ctr"/>
          <a:lstStyle>
            <a:lvl1pPr eaLnBrk="0" hangingPunct="0">
              <a:tabLst>
                <a:tab pos="285750" algn="l"/>
                <a:tab pos="571500" algn="l"/>
              </a:tabLst>
              <a:defRPr sz="2400">
                <a:solidFill>
                  <a:schemeClr val="tx1"/>
                </a:solidFill>
                <a:latin typeface="Times New Roman" pitchFamily="18" charset="0"/>
                <a:cs typeface="Arial" pitchFamily="34" charset="0"/>
              </a:defRPr>
            </a:lvl1pPr>
            <a:lvl2pPr marL="742950" indent="-285750" eaLnBrk="0" hangingPunct="0">
              <a:tabLst>
                <a:tab pos="285750" algn="l"/>
                <a:tab pos="571500" algn="l"/>
              </a:tabLst>
              <a:defRPr sz="2400">
                <a:solidFill>
                  <a:schemeClr val="tx1"/>
                </a:solidFill>
                <a:latin typeface="Times New Roman" pitchFamily="18" charset="0"/>
                <a:cs typeface="Arial" pitchFamily="34" charset="0"/>
              </a:defRPr>
            </a:lvl2pPr>
            <a:lvl3pPr marL="1143000" indent="-228600" eaLnBrk="0" hangingPunct="0">
              <a:tabLst>
                <a:tab pos="285750" algn="l"/>
                <a:tab pos="571500" algn="l"/>
              </a:tabLst>
              <a:defRPr sz="2400">
                <a:solidFill>
                  <a:schemeClr val="tx1"/>
                </a:solidFill>
                <a:latin typeface="Times New Roman" pitchFamily="18" charset="0"/>
                <a:cs typeface="Arial" pitchFamily="34" charset="0"/>
              </a:defRPr>
            </a:lvl3pPr>
            <a:lvl4pPr marL="1600200" indent="-228600" eaLnBrk="0" hangingPunct="0">
              <a:tabLst>
                <a:tab pos="285750" algn="l"/>
                <a:tab pos="571500" algn="l"/>
              </a:tabLst>
              <a:defRPr sz="2400">
                <a:solidFill>
                  <a:schemeClr val="tx1"/>
                </a:solidFill>
                <a:latin typeface="Times New Roman" pitchFamily="18" charset="0"/>
                <a:cs typeface="Arial" pitchFamily="34" charset="0"/>
              </a:defRPr>
            </a:lvl4pPr>
            <a:lvl5pPr marL="2057400" indent="-228600" eaLnBrk="0" hangingPunct="0">
              <a:tabLst>
                <a:tab pos="285750" algn="l"/>
                <a:tab pos="571500" algn="l"/>
              </a:tabLst>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tabLst>
                <a:tab pos="285750" algn="l"/>
                <a:tab pos="571500" algn="l"/>
              </a:tabLs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tabLst>
                <a:tab pos="285750" algn="l"/>
                <a:tab pos="571500" algn="l"/>
              </a:tabLs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tabLst>
                <a:tab pos="285750" algn="l"/>
                <a:tab pos="571500" algn="l"/>
              </a:tabLs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tabLst>
                <a:tab pos="285750" algn="l"/>
                <a:tab pos="571500" algn="l"/>
              </a:tabLst>
              <a:defRPr sz="2400">
                <a:solidFill>
                  <a:schemeClr val="tx1"/>
                </a:solidFill>
                <a:latin typeface="Times New Roman" pitchFamily="18" charset="0"/>
                <a:cs typeface="Arial" pitchFamily="34" charset="0"/>
              </a:defRPr>
            </a:lvl9pPr>
          </a:lstStyle>
          <a:p>
            <a:r>
              <a:rPr lang="en-US">
                <a:solidFill>
                  <a:prstClr val="black"/>
                </a:solidFill>
              </a:rPr>
              <a:t>Yield Moment, </a:t>
            </a:r>
            <a:r>
              <a:rPr lang="en-US" i="1">
                <a:solidFill>
                  <a:prstClr val="black"/>
                </a:solidFill>
              </a:rPr>
              <a:t>M</a:t>
            </a:r>
            <a:r>
              <a:rPr lang="en-US" i="1" baseline="-25000">
                <a:solidFill>
                  <a:prstClr val="black"/>
                </a:solidFill>
              </a:rPr>
              <a:t>y </a:t>
            </a:r>
            <a:r>
              <a:rPr lang="en-US">
                <a:solidFill>
                  <a:prstClr val="black"/>
                </a:solidFill>
              </a:rPr>
              <a:t>= (</a:t>
            </a:r>
            <a:r>
              <a:rPr lang="en-US" i="1">
                <a:solidFill>
                  <a:prstClr val="black"/>
                </a:solidFill>
              </a:rPr>
              <a:t>I</a:t>
            </a:r>
            <a:r>
              <a:rPr lang="en-US" i="1" baseline="-25000">
                <a:solidFill>
                  <a:prstClr val="black"/>
                </a:solidFill>
              </a:rPr>
              <a:t>x</a:t>
            </a:r>
            <a:r>
              <a:rPr lang="en-US" i="1">
                <a:solidFill>
                  <a:prstClr val="black"/>
                </a:solidFill>
              </a:rPr>
              <a:t>/c)F</a:t>
            </a:r>
            <a:r>
              <a:rPr lang="en-US" i="1" baseline="-25000">
                <a:solidFill>
                  <a:prstClr val="black"/>
                </a:solidFill>
              </a:rPr>
              <a:t>y</a:t>
            </a:r>
            <a:r>
              <a:rPr lang="en-US" i="1">
                <a:solidFill>
                  <a:prstClr val="black"/>
                </a:solidFill>
              </a:rPr>
              <a:t> </a:t>
            </a:r>
            <a:r>
              <a:rPr lang="en-US">
                <a:solidFill>
                  <a:prstClr val="black"/>
                </a:solidFill>
              </a:rPr>
              <a:t>= </a:t>
            </a:r>
            <a:r>
              <a:rPr lang="en-US" i="1">
                <a:solidFill>
                  <a:prstClr val="black"/>
                </a:solidFill>
              </a:rPr>
              <a:t>S</a:t>
            </a:r>
            <a:r>
              <a:rPr lang="en-US" i="1" baseline="-25000">
                <a:solidFill>
                  <a:prstClr val="black"/>
                </a:solidFill>
              </a:rPr>
              <a:t>x</a:t>
            </a:r>
            <a:r>
              <a:rPr lang="en-US" i="1">
                <a:solidFill>
                  <a:prstClr val="black"/>
                </a:solidFill>
              </a:rPr>
              <a:t>F</a:t>
            </a:r>
            <a:r>
              <a:rPr lang="en-US" i="1" baseline="-25000">
                <a:solidFill>
                  <a:prstClr val="black"/>
                </a:solidFill>
              </a:rPr>
              <a:t>y</a:t>
            </a:r>
            <a:endParaRPr lang="en-US" i="1">
              <a:solidFill>
                <a:prstClr val="white"/>
              </a:solidFill>
            </a:endParaRPr>
          </a:p>
          <a:p>
            <a:endParaRPr lang="en-US" i="1">
              <a:solidFill>
                <a:prstClr val="black"/>
              </a:solidFill>
            </a:endParaRPr>
          </a:p>
          <a:p>
            <a:pPr>
              <a:lnSpc>
                <a:spcPct val="60000"/>
              </a:lnSpc>
            </a:pPr>
            <a:r>
              <a:rPr lang="en-US" i="1">
                <a:solidFill>
                  <a:prstClr val="black"/>
                </a:solidFill>
              </a:rPr>
              <a:t>S</a:t>
            </a:r>
            <a:r>
              <a:rPr lang="en-US" i="1" baseline="-25000">
                <a:solidFill>
                  <a:prstClr val="black"/>
                </a:solidFill>
              </a:rPr>
              <a:t>x	</a:t>
            </a:r>
            <a:r>
              <a:rPr lang="en-US">
                <a:solidFill>
                  <a:prstClr val="black"/>
                </a:solidFill>
              </a:rPr>
              <a:t>=	</a:t>
            </a:r>
            <a:r>
              <a:rPr lang="en-US" i="1">
                <a:solidFill>
                  <a:prstClr val="black"/>
                </a:solidFill>
              </a:rPr>
              <a:t>I</a:t>
            </a:r>
            <a:r>
              <a:rPr lang="en-US" i="1" baseline="-25000">
                <a:solidFill>
                  <a:prstClr val="black"/>
                </a:solidFill>
              </a:rPr>
              <a:t>x</a:t>
            </a:r>
            <a:r>
              <a:rPr lang="en-US">
                <a:solidFill>
                  <a:prstClr val="black"/>
                </a:solidFill>
              </a:rPr>
              <a:t>/</a:t>
            </a:r>
            <a:r>
              <a:rPr lang="en-US" i="1">
                <a:solidFill>
                  <a:prstClr val="black"/>
                </a:solidFill>
              </a:rPr>
              <a:t>c</a:t>
            </a:r>
            <a:endParaRPr lang="en-US" i="1">
              <a:solidFill>
                <a:prstClr val="white"/>
              </a:solidFill>
            </a:endParaRPr>
          </a:p>
          <a:p>
            <a:r>
              <a:rPr lang="en-US" i="1">
                <a:solidFill>
                  <a:prstClr val="black"/>
                </a:solidFill>
              </a:rPr>
              <a:t>c	</a:t>
            </a:r>
            <a:r>
              <a:rPr lang="en-US">
                <a:solidFill>
                  <a:prstClr val="black"/>
                </a:solidFill>
              </a:rPr>
              <a:t>=	 </a:t>
            </a:r>
            <a:r>
              <a:rPr lang="en-US" i="1">
                <a:solidFill>
                  <a:prstClr val="black"/>
                </a:solidFill>
              </a:rPr>
              <a:t>y =</a:t>
            </a:r>
            <a:r>
              <a:rPr lang="en-US">
                <a:solidFill>
                  <a:prstClr val="white"/>
                </a:solidFill>
              </a:rPr>
              <a:t> </a:t>
            </a:r>
            <a:r>
              <a:rPr lang="en-US">
                <a:solidFill>
                  <a:prstClr val="black"/>
                </a:solidFill>
              </a:rPr>
              <a:t>distance to outer fiber</a:t>
            </a:r>
            <a:endParaRPr lang="en-US">
              <a:solidFill>
                <a:prstClr val="white"/>
              </a:solidFill>
            </a:endParaRPr>
          </a:p>
          <a:p>
            <a:pPr eaLnBrk="1" hangingPunct="1"/>
            <a:r>
              <a:rPr lang="en-US" i="1">
                <a:solidFill>
                  <a:prstClr val="black"/>
                </a:solidFill>
              </a:rPr>
              <a:t>I</a:t>
            </a:r>
            <a:r>
              <a:rPr lang="en-US" i="1" baseline="-25000">
                <a:solidFill>
                  <a:prstClr val="black"/>
                </a:solidFill>
              </a:rPr>
              <a:t>x	</a:t>
            </a:r>
            <a:r>
              <a:rPr lang="en-US">
                <a:solidFill>
                  <a:prstClr val="black"/>
                </a:solidFill>
              </a:rPr>
              <a:t>=	Moment of Inertia</a:t>
            </a:r>
          </a:p>
          <a:p>
            <a:pPr eaLnBrk="1" hangingPunct="1"/>
            <a:endParaRPr lang="en-US">
              <a:solidFill>
                <a:prstClr val="black"/>
              </a:solidFill>
            </a:endParaRPr>
          </a:p>
        </p:txBody>
      </p:sp>
      <p:sp>
        <p:nvSpPr>
          <p:cNvPr id="19463" name="Line 45"/>
          <p:cNvSpPr>
            <a:spLocks noChangeShapeType="1"/>
          </p:cNvSpPr>
          <p:nvPr/>
        </p:nvSpPr>
        <p:spPr bwMode="auto">
          <a:xfrm>
            <a:off x="762000" y="4352925"/>
            <a:ext cx="14287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4" name="Rectangle 63"/>
          <p:cNvSpPr/>
          <p:nvPr/>
        </p:nvSpPr>
        <p:spPr>
          <a:xfrm>
            <a:off x="5292725" y="884238"/>
            <a:ext cx="3116263" cy="217487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63" name="Rectangle 62"/>
          <p:cNvSpPr/>
          <p:nvPr/>
        </p:nvSpPr>
        <p:spPr>
          <a:xfrm>
            <a:off x="873125" y="885825"/>
            <a:ext cx="3116263" cy="21463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9466" name="TextBox 48"/>
          <p:cNvSpPr txBox="1">
            <a:spLocks noChangeArrowheads="1"/>
          </p:cNvSpPr>
          <p:nvPr/>
        </p:nvSpPr>
        <p:spPr bwMode="auto">
          <a:xfrm>
            <a:off x="5487988" y="1250950"/>
            <a:ext cx="822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PNA</a:t>
            </a:r>
          </a:p>
        </p:txBody>
      </p:sp>
      <p:sp>
        <p:nvSpPr>
          <p:cNvPr id="4" name="Rectangle 3"/>
          <p:cNvSpPr/>
          <p:nvPr/>
        </p:nvSpPr>
        <p:spPr>
          <a:xfrm>
            <a:off x="1954213" y="1355725"/>
            <a:ext cx="1136650" cy="207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5" name="Rectangle 4"/>
          <p:cNvSpPr/>
          <p:nvPr/>
        </p:nvSpPr>
        <p:spPr>
          <a:xfrm>
            <a:off x="2462213" y="1571625"/>
            <a:ext cx="120650" cy="102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9469" name="TextBox 5"/>
          <p:cNvSpPr txBox="1">
            <a:spLocks noChangeArrowheads="1"/>
          </p:cNvSpPr>
          <p:nvPr/>
        </p:nvSpPr>
        <p:spPr bwMode="auto">
          <a:xfrm>
            <a:off x="2936875" y="855663"/>
            <a:ext cx="59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1</a:t>
            </a:r>
          </a:p>
        </p:txBody>
      </p:sp>
      <p:sp>
        <p:nvSpPr>
          <p:cNvPr id="19470" name="TextBox 21"/>
          <p:cNvSpPr txBox="1">
            <a:spLocks noChangeArrowheads="1"/>
          </p:cNvSpPr>
          <p:nvPr/>
        </p:nvSpPr>
        <p:spPr bwMode="auto">
          <a:xfrm>
            <a:off x="922338" y="1536700"/>
            <a:ext cx="854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ENA</a:t>
            </a:r>
          </a:p>
        </p:txBody>
      </p:sp>
      <p:sp>
        <p:nvSpPr>
          <p:cNvPr id="19471" name="Line 53"/>
          <p:cNvSpPr>
            <a:spLocks noChangeShapeType="1"/>
          </p:cNvSpPr>
          <p:nvPr/>
        </p:nvSpPr>
        <p:spPr bwMode="auto">
          <a:xfrm>
            <a:off x="1747838" y="1795463"/>
            <a:ext cx="1604962" cy="0"/>
          </a:xfrm>
          <a:prstGeom prst="line">
            <a:avLst/>
          </a:prstGeom>
          <a:noFill/>
          <a:ln w="19050">
            <a:solidFill>
              <a:schemeClr val="bg1"/>
            </a:solidFill>
            <a:prstDash val="dashDot"/>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9472" name="Line 54"/>
          <p:cNvSpPr>
            <a:spLocks noChangeShapeType="1"/>
          </p:cNvSpPr>
          <p:nvPr/>
        </p:nvSpPr>
        <p:spPr bwMode="auto">
          <a:xfrm flipH="1">
            <a:off x="2590800" y="1085850"/>
            <a:ext cx="400050" cy="3524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9473" name="Line 55"/>
          <p:cNvSpPr>
            <a:spLocks noChangeShapeType="1"/>
          </p:cNvSpPr>
          <p:nvPr/>
        </p:nvSpPr>
        <p:spPr bwMode="auto">
          <a:xfrm flipH="1">
            <a:off x="1862138" y="2595563"/>
            <a:ext cx="51435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9474" name="Line 56"/>
          <p:cNvSpPr>
            <a:spLocks noChangeShapeType="1"/>
          </p:cNvSpPr>
          <p:nvPr/>
        </p:nvSpPr>
        <p:spPr bwMode="auto">
          <a:xfrm>
            <a:off x="2000250" y="1790700"/>
            <a:ext cx="0" cy="814388"/>
          </a:xfrm>
          <a:prstGeom prst="line">
            <a:avLst/>
          </a:prstGeom>
          <a:noFill/>
          <a:ln w="19050">
            <a:solidFill>
              <a:schemeClr val="bg1"/>
            </a:solidFill>
            <a:round/>
            <a:headEnd type="arrow" w="lg" len="med"/>
            <a:tailEnd type="arrow" w="lg"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9475" name="TextBox 22"/>
          <p:cNvSpPr txBox="1">
            <a:spLocks noChangeArrowheads="1"/>
          </p:cNvSpPr>
          <p:nvPr/>
        </p:nvSpPr>
        <p:spPr bwMode="auto">
          <a:xfrm>
            <a:off x="1628775" y="1984375"/>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y</a:t>
            </a:r>
            <a:endParaRPr lang="en-US" i="1" baseline="-25000">
              <a:solidFill>
                <a:prstClr val="black"/>
              </a:solidFill>
            </a:endParaRPr>
          </a:p>
        </p:txBody>
      </p:sp>
      <p:sp>
        <p:nvSpPr>
          <p:cNvPr id="19476" name="Line 58"/>
          <p:cNvSpPr>
            <a:spLocks noChangeShapeType="1"/>
          </p:cNvSpPr>
          <p:nvPr/>
        </p:nvSpPr>
        <p:spPr bwMode="auto">
          <a:xfrm>
            <a:off x="1714500" y="2157413"/>
            <a:ext cx="1524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9477" name="TextBox 6"/>
          <p:cNvSpPr txBox="1">
            <a:spLocks noChangeArrowheads="1"/>
          </p:cNvSpPr>
          <p:nvPr/>
        </p:nvSpPr>
        <p:spPr bwMode="auto">
          <a:xfrm>
            <a:off x="2882900" y="2139950"/>
            <a:ext cx="627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2</a:t>
            </a:r>
          </a:p>
        </p:txBody>
      </p:sp>
      <p:sp>
        <p:nvSpPr>
          <p:cNvPr id="19478" name="Line 60"/>
          <p:cNvSpPr>
            <a:spLocks noChangeShapeType="1"/>
          </p:cNvSpPr>
          <p:nvPr/>
        </p:nvSpPr>
        <p:spPr bwMode="auto">
          <a:xfrm flipH="1" flipV="1">
            <a:off x="2505075" y="1990725"/>
            <a:ext cx="419100" cy="3905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2" name="Rectangle 4"/>
          <p:cNvSpPr/>
          <p:nvPr/>
        </p:nvSpPr>
        <p:spPr>
          <a:xfrm>
            <a:off x="7015163" y="1562100"/>
            <a:ext cx="120650" cy="102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9480" name="TextBox 5"/>
          <p:cNvSpPr txBox="1">
            <a:spLocks noChangeArrowheads="1"/>
          </p:cNvSpPr>
          <p:nvPr/>
        </p:nvSpPr>
        <p:spPr bwMode="auto">
          <a:xfrm>
            <a:off x="7489825" y="846138"/>
            <a:ext cx="59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1</a:t>
            </a:r>
          </a:p>
        </p:txBody>
      </p:sp>
      <p:sp>
        <p:nvSpPr>
          <p:cNvPr id="19481" name="Line 63"/>
          <p:cNvSpPr>
            <a:spLocks noChangeShapeType="1"/>
          </p:cNvSpPr>
          <p:nvPr/>
        </p:nvSpPr>
        <p:spPr bwMode="auto">
          <a:xfrm flipH="1">
            <a:off x="6157913" y="2586038"/>
            <a:ext cx="77152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9482" name="Line 64"/>
          <p:cNvSpPr>
            <a:spLocks noChangeShapeType="1"/>
          </p:cNvSpPr>
          <p:nvPr/>
        </p:nvSpPr>
        <p:spPr bwMode="auto">
          <a:xfrm>
            <a:off x="6300788" y="1503363"/>
            <a:ext cx="0" cy="1090612"/>
          </a:xfrm>
          <a:prstGeom prst="line">
            <a:avLst/>
          </a:prstGeom>
          <a:noFill/>
          <a:ln w="19050">
            <a:solidFill>
              <a:schemeClr val="bg1"/>
            </a:solidFill>
            <a:round/>
            <a:headEnd type="arrow" w="lg" len="med"/>
            <a:tailEnd type="arrow" w="lg"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9483" name="TextBox 22"/>
          <p:cNvSpPr txBox="1">
            <a:spLocks noChangeArrowheads="1"/>
          </p:cNvSpPr>
          <p:nvPr/>
        </p:nvSpPr>
        <p:spPr bwMode="auto">
          <a:xfrm>
            <a:off x="5891213" y="1765300"/>
            <a:ext cx="463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i="1">
                <a:solidFill>
                  <a:prstClr val="black"/>
                </a:solidFill>
              </a:rPr>
              <a:t>y</a:t>
            </a:r>
            <a:r>
              <a:rPr lang="en-US" i="1" baseline="-25000">
                <a:solidFill>
                  <a:prstClr val="black"/>
                </a:solidFill>
              </a:rPr>
              <a:t>p</a:t>
            </a:r>
          </a:p>
        </p:txBody>
      </p:sp>
      <p:sp>
        <p:nvSpPr>
          <p:cNvPr id="19484" name="TextBox 6"/>
          <p:cNvSpPr txBox="1">
            <a:spLocks noChangeArrowheads="1"/>
          </p:cNvSpPr>
          <p:nvPr/>
        </p:nvSpPr>
        <p:spPr bwMode="auto">
          <a:xfrm>
            <a:off x="7435850" y="2130425"/>
            <a:ext cx="627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A</a:t>
            </a:r>
            <a:r>
              <a:rPr lang="en-US" baseline="-25000">
                <a:solidFill>
                  <a:prstClr val="black"/>
                </a:solidFill>
              </a:rPr>
              <a:t>2</a:t>
            </a:r>
          </a:p>
        </p:txBody>
      </p:sp>
      <p:sp>
        <p:nvSpPr>
          <p:cNvPr id="19485" name="Line 67"/>
          <p:cNvSpPr>
            <a:spLocks noChangeShapeType="1"/>
          </p:cNvSpPr>
          <p:nvPr/>
        </p:nvSpPr>
        <p:spPr bwMode="auto">
          <a:xfrm flipH="1" flipV="1">
            <a:off x="7058025" y="1981200"/>
            <a:ext cx="419100" cy="3905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9486" name="Rectangle 68"/>
          <p:cNvSpPr>
            <a:spLocks noChangeArrowheads="1"/>
          </p:cNvSpPr>
          <p:nvPr/>
        </p:nvSpPr>
        <p:spPr bwMode="auto">
          <a:xfrm>
            <a:off x="6505575" y="1335088"/>
            <a:ext cx="1138238" cy="173037"/>
          </a:xfrm>
          <a:prstGeom prst="rect">
            <a:avLst/>
          </a:prstGeom>
          <a:solidFill>
            <a:srgbClr val="92D050"/>
          </a:solidFill>
          <a:ln w="25400">
            <a:solidFill>
              <a:srgbClr val="9B320E"/>
            </a:solidFill>
            <a:miter lim="800000"/>
            <a:headEnd/>
            <a:tailEnd/>
          </a:ln>
        </p:spPr>
        <p:txBody>
          <a:bodyPr wrap="none" anchor="ctr"/>
          <a:lstStyle/>
          <a:p>
            <a:endParaRPr lang="en-US">
              <a:solidFill>
                <a:prstClr val="white"/>
              </a:solidFill>
            </a:endParaRPr>
          </a:p>
        </p:txBody>
      </p:sp>
      <p:sp>
        <p:nvSpPr>
          <p:cNvPr id="19487" name="Rectangle 69"/>
          <p:cNvSpPr>
            <a:spLocks noChangeArrowheads="1"/>
          </p:cNvSpPr>
          <p:nvPr/>
        </p:nvSpPr>
        <p:spPr bwMode="auto">
          <a:xfrm>
            <a:off x="6505575" y="1511300"/>
            <a:ext cx="1136650" cy="47625"/>
          </a:xfrm>
          <a:prstGeom prst="rect">
            <a:avLst/>
          </a:prstGeom>
          <a:solidFill>
            <a:schemeClr val="accent1"/>
          </a:solidFill>
          <a:ln w="25400">
            <a:solidFill>
              <a:srgbClr val="9B320E"/>
            </a:solidFill>
            <a:miter lim="800000"/>
            <a:headEnd/>
            <a:tailEnd/>
          </a:ln>
        </p:spPr>
        <p:txBody>
          <a:bodyPr wrap="none" anchor="ctr"/>
          <a:lstStyle/>
          <a:p>
            <a:endParaRPr lang="en-US">
              <a:solidFill>
                <a:prstClr val="white"/>
              </a:solidFill>
            </a:endParaRPr>
          </a:p>
        </p:txBody>
      </p:sp>
      <p:sp>
        <p:nvSpPr>
          <p:cNvPr id="19488" name="Line 70"/>
          <p:cNvSpPr>
            <a:spLocks noChangeShapeType="1"/>
          </p:cNvSpPr>
          <p:nvPr/>
        </p:nvSpPr>
        <p:spPr bwMode="auto">
          <a:xfrm>
            <a:off x="6246813" y="1512888"/>
            <a:ext cx="1604962" cy="0"/>
          </a:xfrm>
          <a:prstGeom prst="line">
            <a:avLst/>
          </a:prstGeom>
          <a:noFill/>
          <a:ln w="19050">
            <a:solidFill>
              <a:schemeClr val="bg1"/>
            </a:solidFill>
            <a:prstDash val="dashDot"/>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9489" name="Line 71"/>
          <p:cNvSpPr>
            <a:spLocks noChangeShapeType="1"/>
          </p:cNvSpPr>
          <p:nvPr/>
        </p:nvSpPr>
        <p:spPr bwMode="auto">
          <a:xfrm flipH="1">
            <a:off x="7143750" y="1076325"/>
            <a:ext cx="400050" cy="352425"/>
          </a:xfrm>
          <a:prstGeom prst="line">
            <a:avLst/>
          </a:prstGeom>
          <a:noFill/>
          <a:ln w="19050">
            <a:solidFill>
              <a:schemeClr val="bg1"/>
            </a:solidFill>
            <a:round/>
            <a:headEnd/>
            <a:tailEnd type="non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9490" name="TextBox 28"/>
          <p:cNvSpPr txBox="1">
            <a:spLocks noChangeArrowheads="1"/>
          </p:cNvSpPr>
          <p:nvPr/>
        </p:nvSpPr>
        <p:spPr bwMode="auto">
          <a:xfrm>
            <a:off x="1508125" y="1539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Yield and Plastic Moments</a:t>
            </a:r>
          </a:p>
        </p:txBody>
      </p:sp>
    </p:spTree>
    <p:extLst>
      <p:ext uri="{BB962C8B-B14F-4D97-AF65-F5344CB8AC3E}">
        <p14:creationId xmlns:p14="http://schemas.microsoft.com/office/powerpoint/2010/main" val="8205606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630238" y="1479550"/>
            <a:ext cx="8140700" cy="4953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a:solidFill>
                  <a:prstClr val="black"/>
                </a:solidFill>
              </a:rPr>
              <a:t>With residual stresses, first yield actually occurs before </a:t>
            </a:r>
            <a:r>
              <a:rPr lang="en-US" i="1">
                <a:solidFill>
                  <a:prstClr val="black"/>
                </a:solidFill>
              </a:rPr>
              <a:t>M</a:t>
            </a:r>
            <a:r>
              <a:rPr lang="en-US" i="1" baseline="-25000">
                <a:solidFill>
                  <a:prstClr val="black"/>
                </a:solidFill>
              </a:rPr>
              <a:t>y</a:t>
            </a:r>
            <a:r>
              <a:rPr lang="en-US" i="1">
                <a:solidFill>
                  <a:prstClr val="black"/>
                </a:solidFill>
              </a:rPr>
              <a:t>.</a:t>
            </a:r>
            <a:endParaRPr lang="en-US" i="1" baseline="-25000">
              <a:solidFill>
                <a:prstClr val="black"/>
              </a:solidFill>
            </a:endParaRPr>
          </a:p>
        </p:txBody>
      </p:sp>
      <p:sp>
        <p:nvSpPr>
          <p:cNvPr id="20483" name="TextBox 2"/>
          <p:cNvSpPr txBox="1">
            <a:spLocks noChangeArrowheads="1"/>
          </p:cNvSpPr>
          <p:nvPr/>
        </p:nvSpPr>
        <p:spPr bwMode="auto">
          <a:xfrm>
            <a:off x="2036763" y="2397125"/>
            <a:ext cx="5084762" cy="1554163"/>
          </a:xfrm>
          <a:prstGeom prst="rect">
            <a:avLst/>
          </a:prstGeom>
          <a:solidFill>
            <a:srgbClr val="F2F2F2">
              <a:alpha val="61960"/>
            </a:srgbClr>
          </a:solidFill>
          <a:ln w="38100">
            <a:solidFill>
              <a:schemeClr val="bg1"/>
            </a:solidFill>
            <a:bevel/>
            <a:headEnd/>
            <a:tailEnd/>
          </a:ln>
        </p:spPr>
        <p:txBody>
          <a:bodyPr anchorCtr="1"/>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a:solidFill>
                  <a:prstClr val="black"/>
                </a:solidFill>
              </a:rPr>
              <a:t>Therefore, all first yield </a:t>
            </a:r>
          </a:p>
          <a:p>
            <a:pPr algn="ctr"/>
            <a:r>
              <a:rPr lang="en-US">
                <a:solidFill>
                  <a:prstClr val="black"/>
                </a:solidFill>
              </a:rPr>
              <a:t>equations in the specification reference</a:t>
            </a:r>
          </a:p>
          <a:p>
            <a:pPr algn="ctr"/>
            <a:r>
              <a:rPr lang="en-US" sz="3200">
                <a:solidFill>
                  <a:prstClr val="black"/>
                </a:solidFill>
              </a:rPr>
              <a:t>0.7</a:t>
            </a:r>
            <a:r>
              <a:rPr lang="en-US" sz="3200" i="1">
                <a:solidFill>
                  <a:prstClr val="black"/>
                </a:solidFill>
              </a:rPr>
              <a:t>F</a:t>
            </a:r>
            <a:r>
              <a:rPr lang="en-US" sz="3200" i="1" baseline="-25000">
                <a:solidFill>
                  <a:prstClr val="black"/>
                </a:solidFill>
              </a:rPr>
              <a:t>y</a:t>
            </a:r>
            <a:r>
              <a:rPr lang="en-US" sz="3200" i="1">
                <a:solidFill>
                  <a:prstClr val="black"/>
                </a:solidFill>
              </a:rPr>
              <a:t>S</a:t>
            </a:r>
            <a:r>
              <a:rPr lang="en-US" sz="3200" i="1" baseline="-25000">
                <a:solidFill>
                  <a:prstClr val="black"/>
                </a:solidFill>
              </a:rPr>
              <a:t>x</a:t>
            </a:r>
          </a:p>
        </p:txBody>
      </p:sp>
      <p:sp>
        <p:nvSpPr>
          <p:cNvPr id="4" name="TextBox 3"/>
          <p:cNvSpPr txBox="1"/>
          <p:nvPr/>
        </p:nvSpPr>
        <p:spPr>
          <a:xfrm>
            <a:off x="712788" y="4227513"/>
            <a:ext cx="8140700" cy="1225550"/>
          </a:xfrm>
          <a:prstGeom prst="rect">
            <a:avLst/>
          </a:prstGeom>
          <a:solidFill>
            <a:schemeClr val="tx1">
              <a:lumMod val="95000"/>
              <a:alpha val="62000"/>
            </a:schemeClr>
          </a:solidFill>
          <a:ln w="38100" cap="flat">
            <a:solidFill>
              <a:schemeClr val="bg1"/>
            </a:solidFill>
            <a:bevel/>
          </a:ln>
        </p:spPr>
        <p:txBody>
          <a:bodyPr anchor="ctr" anchorCtr="1">
            <a:spAutoFit/>
          </a:bodyPr>
          <a:lstStyle/>
          <a:p>
            <a:pPr algn="ctr" eaLnBrk="0" hangingPunct="0">
              <a:defRPr/>
            </a:pPr>
            <a:r>
              <a:rPr lang="en-US">
                <a:solidFill>
                  <a:prstClr val="black"/>
                </a:solidFill>
              </a:rPr>
              <a:t>This indicates first yield 30% earlier than </a:t>
            </a:r>
            <a:r>
              <a:rPr lang="en-US" i="1">
                <a:solidFill>
                  <a:prstClr val="black"/>
                </a:solidFill>
              </a:rPr>
              <a:t>M</a:t>
            </a:r>
            <a:r>
              <a:rPr lang="en-US" i="1" baseline="-25000">
                <a:solidFill>
                  <a:prstClr val="black"/>
                </a:solidFill>
              </a:rPr>
              <a:t>y</a:t>
            </a:r>
            <a:r>
              <a:rPr lang="en-US">
                <a:solidFill>
                  <a:prstClr val="black"/>
                </a:solidFill>
              </a:rPr>
              <a:t>. </a:t>
            </a:r>
          </a:p>
          <a:p>
            <a:pPr algn="ctr" eaLnBrk="0" hangingPunct="0">
              <a:defRPr/>
            </a:pPr>
            <a:r>
              <a:rPr lang="en-US">
                <a:solidFill>
                  <a:prstClr val="black"/>
                </a:solidFill>
              </a:rPr>
              <a:t>For 50 ksi steel this indicates an expected residual stress of </a:t>
            </a:r>
          </a:p>
          <a:p>
            <a:pPr algn="ctr" eaLnBrk="0" hangingPunct="0">
              <a:defRPr/>
            </a:pPr>
            <a:r>
              <a:rPr lang="en-US">
                <a:solidFill>
                  <a:prstClr val="black"/>
                </a:solidFill>
              </a:rPr>
              <a:t>(50 * 0.3) = 15 ksi.</a:t>
            </a:r>
          </a:p>
        </p:txBody>
      </p:sp>
      <p:sp>
        <p:nvSpPr>
          <p:cNvPr id="5" name="Slide Number Placeholder 4"/>
          <p:cNvSpPr>
            <a:spLocks noGrp="1"/>
          </p:cNvSpPr>
          <p:nvPr>
            <p:ph type="sldNum" sz="quarter" idx="11"/>
          </p:nvPr>
        </p:nvSpPr>
        <p:spPr/>
        <p:txBody>
          <a:bodyPr/>
          <a:lstStyle/>
          <a:p>
            <a:pPr>
              <a:defRPr/>
            </a:pPr>
            <a:fld id="{073257F0-9203-4E5B-B7EB-5124551CA9EE}" type="slidenum">
              <a:rPr lang="en-US" smtClean="0">
                <a:solidFill>
                  <a:prstClr val="white">
                    <a:shade val="50000"/>
                  </a:prstClr>
                </a:solidFill>
              </a:rPr>
              <a:pPr>
                <a:defRPr/>
              </a:pPr>
              <a:t>18</a:t>
            </a:fld>
            <a:endParaRPr lang="en-US" dirty="0">
              <a:solidFill>
                <a:prstClr val="white">
                  <a:shade val="50000"/>
                </a:prstClr>
              </a:solidFill>
            </a:endParaRPr>
          </a:p>
        </p:txBody>
      </p:sp>
      <p:sp>
        <p:nvSpPr>
          <p:cNvPr id="6" name="Footer Placeholder 5"/>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0487" name="TextBox 28"/>
          <p:cNvSpPr txBox="1">
            <a:spLocks noChangeArrowheads="1"/>
          </p:cNvSpPr>
          <p:nvPr/>
        </p:nvSpPr>
        <p:spPr bwMode="auto">
          <a:xfrm>
            <a:off x="1508125" y="1539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Yield and Plastic Moments</a:t>
            </a:r>
          </a:p>
        </p:txBody>
      </p:sp>
    </p:spTree>
    <p:extLst>
      <p:ext uri="{BB962C8B-B14F-4D97-AF65-F5344CB8AC3E}">
        <p14:creationId xmlns:p14="http://schemas.microsoft.com/office/powerpoint/2010/main" val="33656126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0" y="636588"/>
            <a:ext cx="8645525" cy="50292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endParaRPr lang="en-US" dirty="0">
              <a:solidFill>
                <a:schemeClr val="bg1"/>
              </a:solidFill>
              <a:cs typeface="+mn-cs"/>
            </a:endParaRPr>
          </a:p>
          <a:p>
            <a:pPr eaLnBrk="0" hangingPunct="0">
              <a:defRPr/>
            </a:pPr>
            <a:endParaRPr lang="en-US" dirty="0">
              <a:solidFill>
                <a:schemeClr val="bg1"/>
              </a:solidFill>
              <a:cs typeface="+mn-cs"/>
            </a:endParaRPr>
          </a:p>
          <a:p>
            <a:pPr eaLnBrk="0" hangingPunct="0">
              <a:defRPr/>
            </a:pPr>
            <a:endParaRPr lang="en-US" dirty="0">
              <a:solidFill>
                <a:schemeClr val="bg1"/>
              </a:solidFill>
              <a:cs typeface="+mn-cs"/>
            </a:endParaRPr>
          </a:p>
          <a:p>
            <a:pPr eaLnBrk="0" hangingPunct="0">
              <a:defRPr/>
            </a:pPr>
            <a:endParaRPr lang="en-US" dirty="0">
              <a:solidFill>
                <a:schemeClr val="bg1"/>
              </a:solidFill>
              <a:cs typeface="+mn-cs"/>
            </a:endParaRPr>
          </a:p>
          <a:p>
            <a:pPr eaLnBrk="0" hangingPunct="0">
              <a:defRPr/>
            </a:pPr>
            <a:endParaRPr lang="en-US" dirty="0">
              <a:solidFill>
                <a:schemeClr val="bg1"/>
              </a:solidFill>
              <a:cs typeface="+mn-cs"/>
            </a:endParaRPr>
          </a:p>
          <a:p>
            <a:pPr eaLnBrk="0" hangingPunct="0">
              <a:defRPr/>
            </a:pPr>
            <a:endParaRPr lang="en-US" dirty="0">
              <a:solidFill>
                <a:schemeClr val="bg1"/>
              </a:solidFill>
              <a:cs typeface="+mn-cs"/>
            </a:endParaRPr>
          </a:p>
          <a:p>
            <a:pPr eaLnBrk="0" hangingPunct="0">
              <a:defRPr/>
            </a:pPr>
            <a:endParaRPr lang="en-US" dirty="0">
              <a:solidFill>
                <a:schemeClr val="bg1"/>
              </a:solidFill>
              <a:cs typeface="+mn-cs"/>
            </a:endParaRPr>
          </a:p>
          <a:p>
            <a:pPr eaLnBrk="0" hangingPunct="0">
              <a:defRPr/>
            </a:pPr>
            <a:endParaRPr lang="en-US" dirty="0">
              <a:solidFill>
                <a:schemeClr val="bg1"/>
              </a:solidFill>
              <a:cs typeface="+mn-cs"/>
            </a:endParaRPr>
          </a:p>
        </p:txBody>
      </p:sp>
      <p:sp>
        <p:nvSpPr>
          <p:cNvPr id="24579" name="Line 3"/>
          <p:cNvSpPr>
            <a:spLocks noChangeShapeType="1"/>
          </p:cNvSpPr>
          <p:nvPr/>
        </p:nvSpPr>
        <p:spPr bwMode="auto">
          <a:xfrm flipV="1">
            <a:off x="1717675" y="3021013"/>
            <a:ext cx="381000" cy="1828800"/>
          </a:xfrm>
          <a:prstGeom prst="line">
            <a:avLst/>
          </a:prstGeom>
          <a:noFill/>
          <a:ln w="317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0" name="Line 4"/>
          <p:cNvSpPr>
            <a:spLocks noChangeShapeType="1"/>
          </p:cNvSpPr>
          <p:nvPr/>
        </p:nvSpPr>
        <p:spPr bwMode="auto">
          <a:xfrm>
            <a:off x="3470275" y="2182813"/>
            <a:ext cx="1981200" cy="0"/>
          </a:xfrm>
          <a:prstGeom prst="line">
            <a:avLst/>
          </a:prstGeom>
          <a:noFill/>
          <a:ln w="31750">
            <a:solidFill>
              <a:schemeClr val="bg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24581" name="Line 5"/>
          <p:cNvSpPr>
            <a:spLocks noChangeShapeType="1"/>
          </p:cNvSpPr>
          <p:nvPr/>
        </p:nvSpPr>
        <p:spPr bwMode="auto">
          <a:xfrm>
            <a:off x="1717675" y="1801813"/>
            <a:ext cx="0" cy="312420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2" name="Line 6"/>
          <p:cNvSpPr>
            <a:spLocks noChangeShapeType="1"/>
          </p:cNvSpPr>
          <p:nvPr/>
        </p:nvSpPr>
        <p:spPr bwMode="auto">
          <a:xfrm>
            <a:off x="1717675" y="4926013"/>
            <a:ext cx="35052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3" name="Line 7"/>
          <p:cNvSpPr>
            <a:spLocks noChangeShapeType="1"/>
          </p:cNvSpPr>
          <p:nvPr/>
        </p:nvSpPr>
        <p:spPr bwMode="auto">
          <a:xfrm>
            <a:off x="2251075" y="2106613"/>
            <a:ext cx="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4" name="Line 9"/>
          <p:cNvSpPr>
            <a:spLocks noChangeShapeType="1"/>
          </p:cNvSpPr>
          <p:nvPr/>
        </p:nvSpPr>
        <p:spPr bwMode="auto">
          <a:xfrm>
            <a:off x="1641475" y="2182813"/>
            <a:ext cx="13716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5" name="Text Box 12"/>
          <p:cNvSpPr txBox="1">
            <a:spLocks noChangeArrowheads="1"/>
          </p:cNvSpPr>
          <p:nvPr/>
        </p:nvSpPr>
        <p:spPr bwMode="auto">
          <a:xfrm>
            <a:off x="457200" y="3836988"/>
            <a:ext cx="12271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a:solidFill>
                  <a:schemeClr val="bg1"/>
                </a:solidFill>
              </a:rPr>
              <a:t>Moment</a:t>
            </a:r>
          </a:p>
        </p:txBody>
      </p:sp>
      <p:sp>
        <p:nvSpPr>
          <p:cNvPr id="24586" name="Text Box 13"/>
          <p:cNvSpPr txBox="1">
            <a:spLocks noChangeArrowheads="1"/>
          </p:cNvSpPr>
          <p:nvPr/>
        </p:nvSpPr>
        <p:spPr bwMode="auto">
          <a:xfrm>
            <a:off x="1108075" y="1995488"/>
            <a:ext cx="7207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a:solidFill>
                  <a:schemeClr val="bg1"/>
                </a:solidFill>
              </a:rPr>
              <a:t>M</a:t>
            </a:r>
            <a:r>
              <a:rPr lang="en-US" baseline="-25000">
                <a:solidFill>
                  <a:schemeClr val="bg1"/>
                </a:solidFill>
              </a:rPr>
              <a:t>p</a:t>
            </a:r>
          </a:p>
        </p:txBody>
      </p:sp>
      <p:sp>
        <p:nvSpPr>
          <p:cNvPr id="24587" name="Line 14"/>
          <p:cNvSpPr>
            <a:spLocks noChangeShapeType="1"/>
          </p:cNvSpPr>
          <p:nvPr/>
        </p:nvSpPr>
        <p:spPr bwMode="auto">
          <a:xfrm>
            <a:off x="1793875" y="4392613"/>
            <a:ext cx="2286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8" name="Line 15"/>
          <p:cNvSpPr>
            <a:spLocks noChangeShapeType="1"/>
          </p:cNvSpPr>
          <p:nvPr/>
        </p:nvSpPr>
        <p:spPr bwMode="auto">
          <a:xfrm flipV="1">
            <a:off x="2022475" y="3325813"/>
            <a:ext cx="0" cy="106680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9" name="Text Box 16"/>
          <p:cNvSpPr txBox="1">
            <a:spLocks noChangeArrowheads="1"/>
          </p:cNvSpPr>
          <p:nvPr/>
        </p:nvSpPr>
        <p:spPr bwMode="auto">
          <a:xfrm>
            <a:off x="1946275" y="3783013"/>
            <a:ext cx="5334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a:solidFill>
                  <a:schemeClr val="bg1"/>
                </a:solidFill>
              </a:rPr>
              <a:t>EI</a:t>
            </a:r>
            <a:endParaRPr lang="en-US" baseline="-25000">
              <a:solidFill>
                <a:schemeClr val="bg1"/>
              </a:solidFill>
            </a:endParaRPr>
          </a:p>
        </p:txBody>
      </p:sp>
      <p:sp>
        <p:nvSpPr>
          <p:cNvPr id="24590" name="Text Box 18"/>
          <p:cNvSpPr txBox="1">
            <a:spLocks noChangeArrowheads="1"/>
          </p:cNvSpPr>
          <p:nvPr/>
        </p:nvSpPr>
        <p:spPr bwMode="auto">
          <a:xfrm>
            <a:off x="2251075" y="4926013"/>
            <a:ext cx="25146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a:solidFill>
                  <a:schemeClr val="bg1"/>
                </a:solidFill>
                <a:latin typeface="Symbol" pitchFamily="18" charset="2"/>
              </a:rPr>
              <a:t>f</a:t>
            </a:r>
            <a:r>
              <a:rPr lang="en-US">
                <a:solidFill>
                  <a:schemeClr val="bg1"/>
                </a:solidFill>
              </a:rPr>
              <a:t>=curvature (1/in)</a:t>
            </a:r>
          </a:p>
        </p:txBody>
      </p:sp>
      <p:sp>
        <p:nvSpPr>
          <p:cNvPr id="24591" name="Text Box 21"/>
          <p:cNvSpPr txBox="1">
            <a:spLocks noChangeArrowheads="1"/>
          </p:cNvSpPr>
          <p:nvPr/>
        </p:nvSpPr>
        <p:spPr bwMode="auto">
          <a:xfrm>
            <a:off x="1108075" y="2660650"/>
            <a:ext cx="6508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a:solidFill>
                  <a:schemeClr val="bg1"/>
                </a:solidFill>
              </a:rPr>
              <a:t>M</a:t>
            </a:r>
            <a:r>
              <a:rPr lang="en-US" baseline="-25000">
                <a:solidFill>
                  <a:schemeClr val="bg1"/>
                </a:solidFill>
              </a:rPr>
              <a:t>y</a:t>
            </a:r>
          </a:p>
        </p:txBody>
      </p:sp>
      <p:sp>
        <p:nvSpPr>
          <p:cNvPr id="24592" name="Line 23"/>
          <p:cNvSpPr>
            <a:spLocks noChangeShapeType="1"/>
          </p:cNvSpPr>
          <p:nvPr/>
        </p:nvSpPr>
        <p:spPr bwMode="auto">
          <a:xfrm>
            <a:off x="1717675" y="2868613"/>
            <a:ext cx="4572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45"/>
          <p:cNvGrpSpPr>
            <a:grpSpLocks/>
          </p:cNvGrpSpPr>
          <p:nvPr/>
        </p:nvGrpSpPr>
        <p:grpSpPr bwMode="auto">
          <a:xfrm>
            <a:off x="1184275" y="2160588"/>
            <a:ext cx="5105400" cy="1549400"/>
            <a:chOff x="1184564" y="2159866"/>
            <a:chExt cx="5105399" cy="1550690"/>
          </a:xfrm>
        </p:grpSpPr>
        <p:sp>
          <p:nvSpPr>
            <p:cNvPr id="24596" name="Text Box 26"/>
            <p:cNvSpPr txBox="1">
              <a:spLocks noChangeArrowheads="1"/>
            </p:cNvSpPr>
            <p:nvPr/>
          </p:nvSpPr>
          <p:spPr bwMode="auto">
            <a:xfrm>
              <a:off x="1184564" y="3248891"/>
              <a:ext cx="533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a:solidFill>
                    <a:schemeClr val="bg1"/>
                  </a:solidFill>
                </a:rPr>
                <a:t>M</a:t>
              </a:r>
              <a:r>
                <a:rPr lang="en-US" baseline="-25000">
                  <a:solidFill>
                    <a:schemeClr val="bg1"/>
                  </a:solidFill>
                </a:rPr>
                <a:t>r</a:t>
              </a:r>
            </a:p>
          </p:txBody>
        </p:sp>
        <p:sp>
          <p:nvSpPr>
            <p:cNvPr id="24597" name="Line 27"/>
            <p:cNvSpPr>
              <a:spLocks noChangeShapeType="1"/>
            </p:cNvSpPr>
            <p:nvPr/>
          </p:nvSpPr>
          <p:spPr bwMode="auto">
            <a:xfrm>
              <a:off x="1641764" y="3477491"/>
              <a:ext cx="4572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4598" name="Group 44"/>
            <p:cNvGrpSpPr>
              <a:grpSpLocks/>
            </p:cNvGrpSpPr>
            <p:nvPr/>
          </p:nvGrpSpPr>
          <p:grpSpPr bwMode="auto">
            <a:xfrm>
              <a:off x="2022764" y="2159866"/>
              <a:ext cx="4267199" cy="1467563"/>
              <a:chOff x="2022764" y="2159866"/>
              <a:chExt cx="4267199" cy="1467563"/>
            </a:xfrm>
          </p:grpSpPr>
          <p:sp>
            <p:nvSpPr>
              <p:cNvPr id="24599" name="Freeform 25"/>
              <p:cNvSpPr>
                <a:spLocks/>
              </p:cNvSpPr>
              <p:nvPr/>
            </p:nvSpPr>
            <p:spPr bwMode="auto">
              <a:xfrm>
                <a:off x="2022764" y="2159866"/>
                <a:ext cx="2384425" cy="1304925"/>
              </a:xfrm>
              <a:custGeom>
                <a:avLst/>
                <a:gdLst>
                  <a:gd name="T0" fmla="*/ 0 w 1502"/>
                  <a:gd name="T1" fmla="*/ 2147483647 h 822"/>
                  <a:gd name="T2" fmla="*/ 2147483647 w 1502"/>
                  <a:gd name="T3" fmla="*/ 2147483647 h 822"/>
                  <a:gd name="T4" fmla="*/ 2147483647 w 1502"/>
                  <a:gd name="T5" fmla="*/ 2147483647 h 822"/>
                  <a:gd name="T6" fmla="*/ 2147483647 w 1502"/>
                  <a:gd name="T7" fmla="*/ 2147483647 h 822"/>
                  <a:gd name="T8" fmla="*/ 2147483647 w 1502"/>
                  <a:gd name="T9" fmla="*/ 0 h 822"/>
                  <a:gd name="T10" fmla="*/ 0 60000 65536"/>
                  <a:gd name="T11" fmla="*/ 0 60000 65536"/>
                  <a:gd name="T12" fmla="*/ 0 60000 65536"/>
                  <a:gd name="T13" fmla="*/ 0 60000 65536"/>
                  <a:gd name="T14" fmla="*/ 0 60000 65536"/>
                  <a:gd name="T15" fmla="*/ 0 w 1502"/>
                  <a:gd name="T16" fmla="*/ 0 h 822"/>
                  <a:gd name="T17" fmla="*/ 1502 w 1502"/>
                  <a:gd name="T18" fmla="*/ 822 h 822"/>
                </a:gdLst>
                <a:ahLst/>
                <a:cxnLst>
                  <a:cxn ang="T10">
                    <a:pos x="T0" y="T1"/>
                  </a:cxn>
                  <a:cxn ang="T11">
                    <a:pos x="T2" y="T3"/>
                  </a:cxn>
                  <a:cxn ang="T12">
                    <a:pos x="T4" y="T5"/>
                  </a:cxn>
                  <a:cxn ang="T13">
                    <a:pos x="T6" y="T7"/>
                  </a:cxn>
                  <a:cxn ang="T14">
                    <a:pos x="T8" y="T9"/>
                  </a:cxn>
                </a:cxnLst>
                <a:rect l="T15" t="T16" r="T17" b="T18"/>
                <a:pathLst>
                  <a:path w="1502" h="822">
                    <a:moveTo>
                      <a:pt x="0" y="822"/>
                    </a:moveTo>
                    <a:cubicBezTo>
                      <a:pt x="26" y="781"/>
                      <a:pt x="67" y="671"/>
                      <a:pt x="155" y="574"/>
                    </a:cubicBezTo>
                    <a:cubicBezTo>
                      <a:pt x="243" y="477"/>
                      <a:pt x="395" y="318"/>
                      <a:pt x="531" y="237"/>
                    </a:cubicBezTo>
                    <a:cubicBezTo>
                      <a:pt x="667" y="156"/>
                      <a:pt x="809" y="129"/>
                      <a:pt x="971" y="90"/>
                    </a:cubicBezTo>
                    <a:cubicBezTo>
                      <a:pt x="1133" y="51"/>
                      <a:pt x="1392" y="19"/>
                      <a:pt x="1502" y="0"/>
                    </a:cubicBezTo>
                  </a:path>
                </a:pathLst>
              </a:custGeom>
              <a:noFill/>
              <a:ln w="38100">
                <a:solidFill>
                  <a:srgbClr val="C00000"/>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600" name="Text Box 28"/>
              <p:cNvSpPr txBox="1">
                <a:spLocks noChangeArrowheads="1"/>
              </p:cNvSpPr>
              <p:nvPr/>
            </p:nvSpPr>
            <p:spPr bwMode="auto">
              <a:xfrm>
                <a:off x="2625436" y="3165764"/>
                <a:ext cx="3664527" cy="46166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a:solidFill>
                      <a:schemeClr val="accent1"/>
                    </a:solidFill>
                  </a:rPr>
                  <a:t>Including Residual Stresses</a:t>
                </a:r>
              </a:p>
            </p:txBody>
          </p:sp>
          <p:sp>
            <p:nvSpPr>
              <p:cNvPr id="24601" name="Line 29"/>
              <p:cNvSpPr>
                <a:spLocks noChangeShapeType="1"/>
              </p:cNvSpPr>
              <p:nvPr/>
            </p:nvSpPr>
            <p:spPr bwMode="auto">
              <a:xfrm flipH="1" flipV="1">
                <a:off x="2403764" y="2944091"/>
                <a:ext cx="228600" cy="38100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24594" name="TextBox 47"/>
          <p:cNvSpPr txBox="1">
            <a:spLocks noChangeArrowheads="1"/>
          </p:cNvSpPr>
          <p:nvPr/>
        </p:nvSpPr>
        <p:spPr bwMode="auto">
          <a:xfrm>
            <a:off x="484188" y="914400"/>
            <a:ext cx="7981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a:solidFill>
                  <a:schemeClr val="bg1"/>
                </a:solidFill>
              </a:rPr>
              <a:t>Consider what this does to the Moment-Curvature Relationship</a:t>
            </a:r>
          </a:p>
        </p:txBody>
      </p:sp>
      <p:sp>
        <p:nvSpPr>
          <p:cNvPr id="26" name="Freeform 25"/>
          <p:cNvSpPr/>
          <p:nvPr/>
        </p:nvSpPr>
        <p:spPr>
          <a:xfrm>
            <a:off x="2097088" y="2181225"/>
            <a:ext cx="1374775" cy="842963"/>
          </a:xfrm>
          <a:custGeom>
            <a:avLst/>
            <a:gdLst>
              <a:gd name="connsiteX0" fmla="*/ 0 w 1373982"/>
              <a:gd name="connsiteY0" fmla="*/ 838200 h 838200"/>
              <a:gd name="connsiteX1" fmla="*/ 21432 w 1373982"/>
              <a:gd name="connsiteY1" fmla="*/ 735806 h 838200"/>
              <a:gd name="connsiteX2" fmla="*/ 47625 w 1373982"/>
              <a:gd name="connsiteY2" fmla="*/ 657225 h 838200"/>
              <a:gd name="connsiteX3" fmla="*/ 133350 w 1373982"/>
              <a:gd name="connsiteY3" fmla="*/ 464343 h 838200"/>
              <a:gd name="connsiteX4" fmla="*/ 204788 w 1373982"/>
              <a:gd name="connsiteY4" fmla="*/ 366712 h 838200"/>
              <a:gd name="connsiteX5" fmla="*/ 321469 w 1373982"/>
              <a:gd name="connsiteY5" fmla="*/ 235743 h 838200"/>
              <a:gd name="connsiteX6" fmla="*/ 459582 w 1373982"/>
              <a:gd name="connsiteY6" fmla="*/ 152400 h 838200"/>
              <a:gd name="connsiteX7" fmla="*/ 611982 w 1373982"/>
              <a:gd name="connsiteY7" fmla="*/ 85725 h 838200"/>
              <a:gd name="connsiteX8" fmla="*/ 788194 w 1373982"/>
              <a:gd name="connsiteY8" fmla="*/ 47625 h 838200"/>
              <a:gd name="connsiteX9" fmla="*/ 933450 w 1373982"/>
              <a:gd name="connsiteY9" fmla="*/ 26193 h 838200"/>
              <a:gd name="connsiteX10" fmla="*/ 1100138 w 1373982"/>
              <a:gd name="connsiteY10" fmla="*/ 14287 h 838200"/>
              <a:gd name="connsiteX11" fmla="*/ 1300163 w 1373982"/>
              <a:gd name="connsiteY11" fmla="*/ 4762 h 838200"/>
              <a:gd name="connsiteX12" fmla="*/ 1373982 w 1373982"/>
              <a:gd name="connsiteY12" fmla="*/ 0 h 838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73982" h="838200">
                <a:moveTo>
                  <a:pt x="0" y="838200"/>
                </a:moveTo>
                <a:cubicBezTo>
                  <a:pt x="6747" y="802084"/>
                  <a:pt x="13494" y="765969"/>
                  <a:pt x="21432" y="735806"/>
                </a:cubicBezTo>
                <a:cubicBezTo>
                  <a:pt x="29370" y="705643"/>
                  <a:pt x="28972" y="702469"/>
                  <a:pt x="47625" y="657225"/>
                </a:cubicBezTo>
                <a:cubicBezTo>
                  <a:pt x="66278" y="611981"/>
                  <a:pt x="107156" y="512762"/>
                  <a:pt x="133350" y="464343"/>
                </a:cubicBezTo>
                <a:cubicBezTo>
                  <a:pt x="159544" y="415924"/>
                  <a:pt x="173435" y="404812"/>
                  <a:pt x="204788" y="366712"/>
                </a:cubicBezTo>
                <a:cubicBezTo>
                  <a:pt x="236141" y="328612"/>
                  <a:pt x="279003" y="271462"/>
                  <a:pt x="321469" y="235743"/>
                </a:cubicBezTo>
                <a:cubicBezTo>
                  <a:pt x="363935" y="200024"/>
                  <a:pt x="411163" y="177403"/>
                  <a:pt x="459582" y="152400"/>
                </a:cubicBezTo>
                <a:cubicBezTo>
                  <a:pt x="508001" y="127397"/>
                  <a:pt x="557213" y="103187"/>
                  <a:pt x="611982" y="85725"/>
                </a:cubicBezTo>
                <a:cubicBezTo>
                  <a:pt x="666751" y="68263"/>
                  <a:pt x="734616" y="57547"/>
                  <a:pt x="788194" y="47625"/>
                </a:cubicBezTo>
                <a:cubicBezTo>
                  <a:pt x="841772" y="37703"/>
                  <a:pt x="881459" y="31749"/>
                  <a:pt x="933450" y="26193"/>
                </a:cubicBezTo>
                <a:cubicBezTo>
                  <a:pt x="985441" y="20637"/>
                  <a:pt x="1039019" y="17859"/>
                  <a:pt x="1100138" y="14287"/>
                </a:cubicBezTo>
                <a:cubicBezTo>
                  <a:pt x="1161257" y="10715"/>
                  <a:pt x="1254522" y="7143"/>
                  <a:pt x="1300163" y="4762"/>
                </a:cubicBezTo>
                <a:cubicBezTo>
                  <a:pt x="1345804" y="2381"/>
                  <a:pt x="1359893" y="1190"/>
                  <a:pt x="1373982" y="0"/>
                </a:cubicBezTo>
              </a:path>
            </a:pathLst>
          </a:custGeom>
          <a:ln w="31750">
            <a:solidFill>
              <a:schemeClr val="bg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extLst>
      <p:ext uri="{BB962C8B-B14F-4D97-AF65-F5344CB8AC3E}">
        <p14:creationId xmlns:p14="http://schemas.microsoft.com/office/powerpoint/2010/main" val="34210100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487363" y="1254125"/>
            <a:ext cx="8140700" cy="1228725"/>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3600" b="1">
                <a:solidFill>
                  <a:schemeClr val="bg1"/>
                </a:solidFill>
                <a:cs typeface="Arial" charset="0"/>
              </a:rPr>
              <a:t>FLEXURAL MEMBER/BEAM</a:t>
            </a:r>
            <a:r>
              <a:rPr lang="en-US" sz="3600">
                <a:solidFill>
                  <a:schemeClr val="bg1"/>
                </a:solidFill>
                <a:cs typeface="Arial" charset="0"/>
              </a:rPr>
              <a:t>: </a:t>
            </a:r>
          </a:p>
          <a:p>
            <a:pPr eaLnBrk="0" hangingPunct="0">
              <a:defRPr/>
            </a:pPr>
            <a:r>
              <a:rPr lang="en-US" sz="3600">
                <a:solidFill>
                  <a:schemeClr val="bg1"/>
                </a:solidFill>
                <a:cs typeface="Arial" charset="0"/>
              </a:rPr>
              <a:t>Member subjected to bending and shear.</a:t>
            </a:r>
          </a:p>
        </p:txBody>
      </p:sp>
      <p:sp>
        <p:nvSpPr>
          <p:cNvPr id="5123" name="Rectangle 17"/>
          <p:cNvSpPr>
            <a:spLocks noChangeArrowheads="1"/>
          </p:cNvSpPr>
          <p:nvPr/>
        </p:nvSpPr>
        <p:spPr bwMode="auto">
          <a:xfrm>
            <a:off x="1371600" y="3854450"/>
            <a:ext cx="6119813" cy="500063"/>
          </a:xfrm>
          <a:prstGeom prst="rect">
            <a:avLst/>
          </a:prstGeom>
          <a:solidFill>
            <a:schemeClr val="folHlink"/>
          </a:solidFill>
          <a:ln w="12700">
            <a:solidFill>
              <a:schemeClr val="tx1"/>
            </a:solidFill>
            <a:miter lim="800000"/>
            <a:headEnd/>
            <a:tailEnd/>
          </a:ln>
        </p:spPr>
        <p:txBody>
          <a:bodyPr wrap="none" anchor="ctr"/>
          <a:lstStyle/>
          <a:p>
            <a:pPr eaLnBrk="0" hangingPunct="0"/>
            <a:endParaRPr lang="en-US">
              <a:latin typeface="Arial" pitchFamily="34" charset="0"/>
            </a:endParaRPr>
          </a:p>
        </p:txBody>
      </p:sp>
      <p:sp>
        <p:nvSpPr>
          <p:cNvPr id="5124" name="Rectangle 18"/>
          <p:cNvSpPr>
            <a:spLocks noChangeArrowheads="1"/>
          </p:cNvSpPr>
          <p:nvPr/>
        </p:nvSpPr>
        <p:spPr bwMode="auto">
          <a:xfrm>
            <a:off x="1376363" y="3949700"/>
            <a:ext cx="6115050" cy="309563"/>
          </a:xfrm>
          <a:prstGeom prst="rect">
            <a:avLst/>
          </a:prstGeom>
          <a:solidFill>
            <a:schemeClr val="folHlink"/>
          </a:solidFill>
          <a:ln w="12700">
            <a:solidFill>
              <a:schemeClr val="tx1"/>
            </a:solidFill>
            <a:miter lim="800000"/>
            <a:headEnd/>
            <a:tailEnd/>
          </a:ln>
        </p:spPr>
        <p:txBody>
          <a:bodyPr wrap="none" anchor="ctr"/>
          <a:lstStyle/>
          <a:p>
            <a:pPr eaLnBrk="0" hangingPunct="0"/>
            <a:endParaRPr lang="en-US">
              <a:latin typeface="Arial" pitchFamily="34" charset="0"/>
            </a:endParaRPr>
          </a:p>
        </p:txBody>
      </p:sp>
      <p:sp>
        <p:nvSpPr>
          <p:cNvPr id="5125" name="Line 128"/>
          <p:cNvSpPr>
            <a:spLocks noChangeShapeType="1"/>
          </p:cNvSpPr>
          <p:nvPr/>
        </p:nvSpPr>
        <p:spPr bwMode="auto">
          <a:xfrm>
            <a:off x="1295400" y="3535363"/>
            <a:ext cx="0" cy="11430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6" name="Line 134"/>
          <p:cNvSpPr>
            <a:spLocks noChangeShapeType="1"/>
          </p:cNvSpPr>
          <p:nvPr/>
        </p:nvSpPr>
        <p:spPr bwMode="auto">
          <a:xfrm flipV="1">
            <a:off x="7620000" y="3611563"/>
            <a:ext cx="0" cy="11430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7" name="Text Box 136"/>
          <p:cNvSpPr txBox="1">
            <a:spLocks noChangeArrowheads="1"/>
          </p:cNvSpPr>
          <p:nvPr/>
        </p:nvSpPr>
        <p:spPr bwMode="auto">
          <a:xfrm>
            <a:off x="8335963" y="3840163"/>
            <a:ext cx="80803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i="1">
                <a:latin typeface="Arial" pitchFamily="34" charset="0"/>
              </a:rPr>
              <a:t>M</a:t>
            </a:r>
            <a:r>
              <a:rPr lang="en-US" sz="3600" i="1" baseline="-25000">
                <a:latin typeface="Arial" pitchFamily="34" charset="0"/>
              </a:rPr>
              <a:t>b</a:t>
            </a:r>
          </a:p>
        </p:txBody>
      </p:sp>
      <p:sp>
        <p:nvSpPr>
          <p:cNvPr id="5128" name="Text Box 137"/>
          <p:cNvSpPr txBox="1">
            <a:spLocks noChangeArrowheads="1"/>
          </p:cNvSpPr>
          <p:nvPr/>
        </p:nvSpPr>
        <p:spPr bwMode="auto">
          <a:xfrm flipH="1">
            <a:off x="7554913" y="3840163"/>
            <a:ext cx="793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i="1">
                <a:latin typeface="Arial" pitchFamily="34" charset="0"/>
              </a:rPr>
              <a:t>V</a:t>
            </a:r>
            <a:r>
              <a:rPr lang="en-US" sz="3600" i="1" baseline="-25000">
                <a:latin typeface="Arial" pitchFamily="34" charset="0"/>
              </a:rPr>
              <a:t>b</a:t>
            </a:r>
          </a:p>
        </p:txBody>
      </p:sp>
      <p:sp>
        <p:nvSpPr>
          <p:cNvPr id="15" name="Circular Arrow 14"/>
          <p:cNvSpPr/>
          <p:nvPr/>
        </p:nvSpPr>
        <p:spPr>
          <a:xfrm rot="5400000" flipH="1">
            <a:off x="7098506" y="3502819"/>
            <a:ext cx="1355725" cy="1462088"/>
          </a:xfrm>
          <a:prstGeom prst="circularArrow">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16" name="Circular Arrow 15"/>
          <p:cNvSpPr/>
          <p:nvPr/>
        </p:nvSpPr>
        <p:spPr>
          <a:xfrm rot="16200000">
            <a:off x="532606" y="3293269"/>
            <a:ext cx="1355725" cy="1462088"/>
          </a:xfrm>
          <a:prstGeom prst="circularArrow">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17" name="Slide Number Placeholder 16"/>
          <p:cNvSpPr>
            <a:spLocks noGrp="1"/>
          </p:cNvSpPr>
          <p:nvPr>
            <p:ph type="sldNum" sz="quarter" idx="11"/>
          </p:nvPr>
        </p:nvSpPr>
        <p:spPr/>
        <p:txBody>
          <a:bodyPr/>
          <a:lstStyle/>
          <a:p>
            <a:pPr>
              <a:defRPr/>
            </a:pPr>
            <a:fld id="{48855F8D-4036-4D1D-9E56-6F0AEC74BD20}" type="slidenum">
              <a:rPr lang="en-US" smtClean="0"/>
              <a:pPr>
                <a:defRPr/>
              </a:pPr>
              <a:t>2</a:t>
            </a:fld>
            <a:endParaRPr lang="en-US" dirty="0"/>
          </a:p>
        </p:txBody>
      </p:sp>
      <p:sp>
        <p:nvSpPr>
          <p:cNvPr id="18" name="Footer Placeholder 17"/>
          <p:cNvSpPr>
            <a:spLocks noGrp="1"/>
          </p:cNvSpPr>
          <p:nvPr>
            <p:ph type="ftr" sz="quarter" idx="10"/>
          </p:nvPr>
        </p:nvSpPr>
        <p:spPr/>
        <p:txBody>
          <a:bodyPr/>
          <a:lstStyle/>
          <a:p>
            <a:pPr>
              <a:defRPr/>
            </a:pPr>
            <a:r>
              <a:rPr lang="en-US"/>
              <a:t>Beam Module</a:t>
            </a:r>
            <a:endParaRPr lang="en-US" dirty="0"/>
          </a:p>
        </p:txBody>
      </p:sp>
      <p:sp>
        <p:nvSpPr>
          <p:cNvPr id="5133" name="Text Box 137"/>
          <p:cNvSpPr txBox="1">
            <a:spLocks noChangeArrowheads="1"/>
          </p:cNvSpPr>
          <p:nvPr/>
        </p:nvSpPr>
        <p:spPr bwMode="auto">
          <a:xfrm flipH="1">
            <a:off x="652463" y="3744913"/>
            <a:ext cx="793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i="1">
                <a:latin typeface="Arial" pitchFamily="34" charset="0"/>
              </a:rPr>
              <a:t>V</a:t>
            </a:r>
            <a:r>
              <a:rPr lang="en-US" sz="3600" i="1" baseline="-25000">
                <a:latin typeface="Arial" pitchFamily="34" charset="0"/>
              </a:rPr>
              <a:t>a</a:t>
            </a:r>
          </a:p>
        </p:txBody>
      </p:sp>
      <p:sp>
        <p:nvSpPr>
          <p:cNvPr id="5134" name="Text Box 136"/>
          <p:cNvSpPr txBox="1">
            <a:spLocks noChangeArrowheads="1"/>
          </p:cNvSpPr>
          <p:nvPr/>
        </p:nvSpPr>
        <p:spPr bwMode="auto">
          <a:xfrm>
            <a:off x="161925" y="4325938"/>
            <a:ext cx="80803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i="1">
                <a:latin typeface="Arial" pitchFamily="34" charset="0"/>
              </a:rPr>
              <a:t>M</a:t>
            </a:r>
            <a:r>
              <a:rPr lang="en-US" sz="3600" i="1" baseline="-25000">
                <a:latin typeface="Arial" pitchFamily="34" charset="0"/>
              </a:rPr>
              <a:t>a</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531813" y="955675"/>
            <a:ext cx="8140700" cy="1177925"/>
          </a:xfrm>
          <a:prstGeom prst="rect">
            <a:avLst/>
          </a:prstGeom>
          <a:solidFill>
            <a:schemeClr val="tx1">
              <a:lumMod val="95000"/>
              <a:alpha val="62000"/>
            </a:schemeClr>
          </a:solidFill>
          <a:ln w="38100" cap="flat">
            <a:solidFill>
              <a:schemeClr val="bg1"/>
            </a:solidFill>
            <a:bevel/>
          </a:ln>
        </p:spPr>
        <p:txBody>
          <a:bodyPr anchor="ctr"/>
          <a:lstStyle/>
          <a:p>
            <a:pPr algn="ctr" eaLnBrk="0" hangingPunct="0">
              <a:defRPr/>
            </a:pPr>
            <a:r>
              <a:rPr lang="en-US" dirty="0">
                <a:solidFill>
                  <a:schemeClr val="bg1"/>
                </a:solidFill>
                <a:cs typeface="+mn-cs"/>
              </a:rPr>
              <a:t>Reduction in Stiffness affects the </a:t>
            </a:r>
          </a:p>
          <a:p>
            <a:pPr algn="ctr" eaLnBrk="0" hangingPunct="0">
              <a:defRPr/>
            </a:pPr>
            <a:r>
              <a:rPr lang="en-US" dirty="0">
                <a:solidFill>
                  <a:schemeClr val="bg1"/>
                </a:solidFill>
                <a:cs typeface="+mn-cs"/>
              </a:rPr>
              <a:t>failure modes and behavior prior to reaching M</a:t>
            </a:r>
            <a:r>
              <a:rPr lang="en-US" baseline="-25000" dirty="0">
                <a:solidFill>
                  <a:schemeClr val="bg1"/>
                </a:solidFill>
                <a:cs typeface="+mn-cs"/>
              </a:rPr>
              <a:t>p</a:t>
            </a:r>
            <a:r>
              <a:rPr lang="en-US" dirty="0">
                <a:solidFill>
                  <a:schemeClr val="bg1"/>
                </a:solidFill>
                <a:cs typeface="+mn-cs"/>
              </a:rPr>
              <a:t>.</a:t>
            </a:r>
          </a:p>
        </p:txBody>
      </p:sp>
      <p:sp>
        <p:nvSpPr>
          <p:cNvPr id="4" name="TextBox 3"/>
          <p:cNvSpPr txBox="1"/>
          <p:nvPr/>
        </p:nvSpPr>
        <p:spPr>
          <a:xfrm>
            <a:off x="1787525" y="2846388"/>
            <a:ext cx="5430838" cy="1185862"/>
          </a:xfrm>
          <a:prstGeom prst="rect">
            <a:avLst/>
          </a:prstGeom>
          <a:solidFill>
            <a:schemeClr val="tx1">
              <a:lumMod val="95000"/>
              <a:alpha val="62000"/>
            </a:schemeClr>
          </a:solidFill>
          <a:ln w="38100" cap="flat">
            <a:solidFill>
              <a:schemeClr val="bg1"/>
            </a:solidFill>
            <a:bevel/>
          </a:ln>
        </p:spPr>
        <p:txBody>
          <a:bodyPr anchor="ctr"/>
          <a:lstStyle/>
          <a:p>
            <a:pPr algn="ctr" eaLnBrk="0" hangingPunct="0">
              <a:defRPr/>
            </a:pPr>
            <a:r>
              <a:rPr lang="en-US" dirty="0">
                <a:solidFill>
                  <a:schemeClr val="bg1"/>
                </a:solidFill>
                <a:cs typeface="+mn-cs"/>
              </a:rPr>
              <a:t>Actual service loads are typically held below or near to </a:t>
            </a:r>
            <a:r>
              <a:rPr lang="en-US" dirty="0" err="1">
                <a:solidFill>
                  <a:schemeClr val="bg1"/>
                </a:solidFill>
                <a:cs typeface="+mn-cs"/>
              </a:rPr>
              <a:t>M</a:t>
            </a:r>
            <a:r>
              <a:rPr lang="en-US" baseline="-25000" dirty="0" err="1">
                <a:solidFill>
                  <a:schemeClr val="bg1"/>
                </a:solidFill>
                <a:cs typeface="+mn-cs"/>
              </a:rPr>
              <a:t>r</a:t>
            </a:r>
            <a:r>
              <a:rPr lang="en-US" dirty="0">
                <a:solidFill>
                  <a:schemeClr val="bg1"/>
                </a:solidFill>
                <a:cs typeface="+mn-cs"/>
              </a:rPr>
              <a:t> </a:t>
            </a:r>
          </a:p>
          <a:p>
            <a:pPr algn="ctr" eaLnBrk="0" hangingPunct="0">
              <a:defRPr/>
            </a:pPr>
            <a:r>
              <a:rPr lang="en-US" dirty="0">
                <a:solidFill>
                  <a:schemeClr val="bg1"/>
                </a:solidFill>
                <a:cs typeface="+mn-cs"/>
              </a:rPr>
              <a:t>due to applied Load Factors (or </a:t>
            </a:r>
            <a:r>
              <a:rPr lang="el-GR" dirty="0">
                <a:solidFill>
                  <a:schemeClr val="bg1"/>
                </a:solidFill>
              </a:rPr>
              <a:t>Ω</a:t>
            </a:r>
            <a:r>
              <a:rPr lang="en-US" dirty="0">
                <a:solidFill>
                  <a:schemeClr val="bg1"/>
                </a:solidFill>
              </a:rPr>
              <a:t>)</a:t>
            </a:r>
          </a:p>
        </p:txBody>
      </p:sp>
      <p:sp>
        <p:nvSpPr>
          <p:cNvPr id="5" name="TextBox 4"/>
          <p:cNvSpPr txBox="1"/>
          <p:nvPr/>
        </p:nvSpPr>
        <p:spPr>
          <a:xfrm>
            <a:off x="546100" y="4032250"/>
            <a:ext cx="8140700" cy="1149350"/>
          </a:xfrm>
          <a:prstGeom prst="rect">
            <a:avLst/>
          </a:prstGeom>
          <a:solidFill>
            <a:schemeClr val="tx1">
              <a:lumMod val="95000"/>
              <a:alpha val="62000"/>
            </a:schemeClr>
          </a:solidFill>
          <a:ln w="38100" cap="flat">
            <a:solidFill>
              <a:schemeClr val="bg1"/>
            </a:solidFill>
            <a:bevel/>
          </a:ln>
        </p:spPr>
        <p:txBody>
          <a:bodyPr anchor="ctr" anchorCtr="1"/>
          <a:lstStyle/>
          <a:p>
            <a:pPr algn="ctr" eaLnBrk="0" hangingPunct="0">
              <a:defRPr/>
            </a:pPr>
            <a:r>
              <a:rPr lang="en-US" dirty="0">
                <a:solidFill>
                  <a:schemeClr val="bg1"/>
                </a:solidFill>
                <a:cs typeface="+mn-cs"/>
              </a:rPr>
              <a:t>Yielding is not expected under normal service conditions.</a:t>
            </a:r>
          </a:p>
          <a:p>
            <a:pPr algn="ctr" eaLnBrk="0" hangingPunct="0">
              <a:defRPr/>
            </a:pPr>
            <a:r>
              <a:rPr lang="en-US" dirty="0">
                <a:solidFill>
                  <a:schemeClr val="bg1"/>
                </a:solidFill>
                <a:cs typeface="+mn-cs"/>
              </a:rPr>
              <a:t>In the case of overload the effects on strength are accounted for.</a:t>
            </a:r>
          </a:p>
        </p:txBody>
      </p:sp>
    </p:spTree>
    <p:extLst>
      <p:ext uri="{BB962C8B-B14F-4D97-AF65-F5344CB8AC3E}">
        <p14:creationId xmlns:p14="http://schemas.microsoft.com/office/powerpoint/2010/main" val="35376438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504825" y="636588"/>
            <a:ext cx="8140700" cy="5029200"/>
          </a:xfrm>
          <a:prstGeom prst="rect">
            <a:avLst/>
          </a:prstGeom>
          <a:solidFill>
            <a:schemeClr val="tx1">
              <a:lumMod val="95000"/>
              <a:alpha val="62000"/>
            </a:schemeClr>
          </a:solidFill>
          <a:ln w="38100" cap="flat">
            <a:solidFill>
              <a:schemeClr val="bg1"/>
            </a:solidFill>
            <a:bevel/>
          </a:ln>
        </p:spPr>
        <p:txBody>
          <a:bodyPr anchor="ctr" anchorCtr="1"/>
          <a:lstStyle/>
          <a:p>
            <a:pPr algn="ctr" eaLnBrk="0" hangingPunct="0">
              <a:defRPr/>
            </a:pPr>
            <a:r>
              <a:rPr lang="en-US" sz="3600" b="1">
                <a:solidFill>
                  <a:prstClr val="black"/>
                </a:solidFill>
              </a:rPr>
              <a:t>Lateral Torsional Buckling</a:t>
            </a:r>
          </a:p>
          <a:p>
            <a:pPr algn="ctr" eaLnBrk="0" hangingPunct="0">
              <a:defRPr/>
            </a:pPr>
            <a:r>
              <a:rPr lang="en-US" sz="3600">
                <a:solidFill>
                  <a:prstClr val="black"/>
                </a:solidFill>
              </a:rPr>
              <a:t>(LTB)</a:t>
            </a:r>
            <a:endParaRPr lang="en-US">
              <a:solidFill>
                <a:prstClr val="black"/>
              </a:solidFill>
            </a:endParaRPr>
          </a:p>
        </p:txBody>
      </p:sp>
      <p:sp>
        <p:nvSpPr>
          <p:cNvPr id="3" name="Slide Number Placeholder 2"/>
          <p:cNvSpPr>
            <a:spLocks noGrp="1"/>
          </p:cNvSpPr>
          <p:nvPr>
            <p:ph type="sldNum" sz="quarter" idx="11"/>
          </p:nvPr>
        </p:nvSpPr>
        <p:spPr/>
        <p:txBody>
          <a:bodyPr/>
          <a:lstStyle/>
          <a:p>
            <a:pPr>
              <a:defRPr/>
            </a:pPr>
            <a:fld id="{7527C64A-B2BE-43F3-BE17-E9DFE190E758}" type="slidenum">
              <a:rPr lang="en-US" smtClean="0">
                <a:solidFill>
                  <a:prstClr val="white">
                    <a:shade val="50000"/>
                  </a:prstClr>
                </a:solidFill>
              </a:rPr>
              <a:pPr>
                <a:defRPr/>
              </a:pPr>
              <a:t>21</a:t>
            </a:fld>
            <a:endParaRPr lang="en-US" dirty="0">
              <a:solidFill>
                <a:prstClr val="white">
                  <a:shade val="50000"/>
                </a:prstClr>
              </a:solidFill>
            </a:endParaRPr>
          </a:p>
        </p:txBody>
      </p:sp>
      <p:sp>
        <p:nvSpPr>
          <p:cNvPr id="4" name="Footer Placeholder 3"/>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Tree>
    <p:extLst>
      <p:ext uri="{BB962C8B-B14F-4D97-AF65-F5344CB8AC3E}">
        <p14:creationId xmlns:p14="http://schemas.microsoft.com/office/powerpoint/2010/main" val="34460505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28"/>
          <p:cNvSpPr txBox="1">
            <a:spLocks noChangeArrowheads="1"/>
          </p:cNvSpPr>
          <p:nvPr/>
        </p:nvSpPr>
        <p:spPr bwMode="auto">
          <a:xfrm>
            <a:off x="638175" y="1744663"/>
            <a:ext cx="814070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prstClr val="black"/>
                </a:solidFill>
              </a:rPr>
              <a:t>LTB occurs along the length of the section. </a:t>
            </a:r>
          </a:p>
        </p:txBody>
      </p:sp>
      <p:sp>
        <p:nvSpPr>
          <p:cNvPr id="3" name="TextBox 2"/>
          <p:cNvSpPr txBox="1">
            <a:spLocks noChangeArrowheads="1"/>
          </p:cNvSpPr>
          <p:nvPr/>
        </p:nvSpPr>
        <p:spPr bwMode="auto">
          <a:xfrm>
            <a:off x="638175" y="3871913"/>
            <a:ext cx="8140700" cy="860425"/>
          </a:xfrm>
          <a:prstGeom prst="rect">
            <a:avLst/>
          </a:prstGeom>
          <a:solidFill>
            <a:srgbClr val="F2F2F2">
              <a:alpha val="62000"/>
            </a:srgbClr>
          </a:solidFill>
          <a:ln w="38100">
            <a:solidFill>
              <a:schemeClr val="bg1"/>
            </a:solidFill>
            <a:bevel/>
            <a:headEnd/>
            <a:tailEnd/>
          </a:ln>
        </p:spPr>
        <p:txBody>
          <a:bodyPr anchor="ctr">
            <a:spAutoFit/>
          </a:bodyPr>
          <a:lstStyle/>
          <a:p>
            <a:pPr eaLnBrk="0" hangingPunct="0">
              <a:defRPr/>
            </a:pPr>
            <a:r>
              <a:rPr lang="en-US" dirty="0">
                <a:solidFill>
                  <a:prstClr val="black"/>
                </a:solidFill>
              </a:rPr>
              <a:t>Result is lateral movement of the compression flange and </a:t>
            </a:r>
            <a:r>
              <a:rPr lang="en-US" dirty="0" err="1">
                <a:solidFill>
                  <a:prstClr val="black"/>
                </a:solidFill>
              </a:rPr>
              <a:t>torsional</a:t>
            </a:r>
            <a:r>
              <a:rPr lang="en-US" dirty="0">
                <a:solidFill>
                  <a:prstClr val="black"/>
                </a:solidFill>
              </a:rPr>
              <a:t> twist of the cross section.</a:t>
            </a:r>
          </a:p>
        </p:txBody>
      </p:sp>
      <p:sp>
        <p:nvSpPr>
          <p:cNvPr id="4" name="TextBox 3"/>
          <p:cNvSpPr txBox="1">
            <a:spLocks noChangeArrowheads="1"/>
          </p:cNvSpPr>
          <p:nvPr/>
        </p:nvSpPr>
        <p:spPr bwMode="auto">
          <a:xfrm>
            <a:off x="639763" y="2651125"/>
            <a:ext cx="8140700" cy="860425"/>
          </a:xfrm>
          <a:prstGeom prst="rect">
            <a:avLst/>
          </a:prstGeom>
          <a:solidFill>
            <a:srgbClr val="F2F2F2">
              <a:alpha val="62000"/>
            </a:srgbClr>
          </a:solidFill>
          <a:ln w="38100">
            <a:solidFill>
              <a:schemeClr val="bg1"/>
            </a:solidFill>
            <a:bevel/>
            <a:headEnd/>
            <a:tailEnd/>
          </a:ln>
        </p:spPr>
        <p:txBody>
          <a:bodyPr anchor="ctr">
            <a:spAutoFit/>
          </a:bodyPr>
          <a:lstStyle/>
          <a:p>
            <a:pPr eaLnBrk="0" hangingPunct="0">
              <a:defRPr/>
            </a:pPr>
            <a:r>
              <a:rPr lang="en-US" dirty="0">
                <a:solidFill>
                  <a:prstClr val="black"/>
                </a:solidFill>
              </a:rPr>
              <a:t>Compression flange tries to buckle as a column.</a:t>
            </a:r>
          </a:p>
          <a:p>
            <a:pPr eaLnBrk="0" hangingPunct="0">
              <a:defRPr/>
            </a:pPr>
            <a:r>
              <a:rPr lang="en-US" dirty="0">
                <a:solidFill>
                  <a:prstClr val="black"/>
                </a:solidFill>
              </a:rPr>
              <a:t>Tension flange tries to stay in place. </a:t>
            </a:r>
          </a:p>
        </p:txBody>
      </p:sp>
      <p:sp>
        <p:nvSpPr>
          <p:cNvPr id="5" name="Slide Number Placeholder 4"/>
          <p:cNvSpPr>
            <a:spLocks noGrp="1"/>
          </p:cNvSpPr>
          <p:nvPr>
            <p:ph type="sldNum" sz="quarter" idx="11"/>
          </p:nvPr>
        </p:nvSpPr>
        <p:spPr/>
        <p:txBody>
          <a:bodyPr/>
          <a:lstStyle/>
          <a:p>
            <a:pPr>
              <a:defRPr/>
            </a:pPr>
            <a:fld id="{AD114AD7-1740-4766-8B45-B614AE98AAAD}" type="slidenum">
              <a:rPr lang="en-US" smtClean="0">
                <a:solidFill>
                  <a:prstClr val="white">
                    <a:shade val="50000"/>
                  </a:prstClr>
                </a:solidFill>
              </a:rPr>
              <a:pPr>
                <a:defRPr/>
              </a:pPr>
              <a:t>22</a:t>
            </a:fld>
            <a:endParaRPr lang="en-US" dirty="0">
              <a:solidFill>
                <a:prstClr val="white">
                  <a:shade val="50000"/>
                </a:prstClr>
              </a:solidFill>
            </a:endParaRPr>
          </a:p>
        </p:txBody>
      </p:sp>
      <p:sp>
        <p:nvSpPr>
          <p:cNvPr id="6" name="Footer Placeholder 5"/>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4583" name="TextBox 28"/>
          <p:cNvSpPr txBox="1">
            <a:spLocks noChangeArrowheads="1"/>
          </p:cNvSpPr>
          <p:nvPr/>
        </p:nvSpPr>
        <p:spPr bwMode="auto">
          <a:xfrm>
            <a:off x="1489075" y="2682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Lateral Torsional Buckling</a:t>
            </a:r>
          </a:p>
        </p:txBody>
      </p:sp>
    </p:spTree>
    <p:extLst>
      <p:ext uri="{BB962C8B-B14F-4D97-AF65-F5344CB8AC3E}">
        <p14:creationId xmlns:p14="http://schemas.microsoft.com/office/powerpoint/2010/main" val="20509032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754063" y="3709988"/>
            <a:ext cx="8140700" cy="4953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i="1">
                <a:solidFill>
                  <a:prstClr val="black"/>
                </a:solidFill>
              </a:rPr>
              <a:t>L</a:t>
            </a:r>
            <a:r>
              <a:rPr lang="en-US" i="1" baseline="-25000">
                <a:solidFill>
                  <a:prstClr val="black"/>
                </a:solidFill>
              </a:rPr>
              <a:t>b</a:t>
            </a:r>
            <a:r>
              <a:rPr lang="en-US">
                <a:solidFill>
                  <a:prstClr val="black"/>
                </a:solidFill>
              </a:rPr>
              <a:t> is referred to as the unbraced length.</a:t>
            </a:r>
          </a:p>
        </p:txBody>
      </p:sp>
      <p:sp>
        <p:nvSpPr>
          <p:cNvPr id="30" name="TextBox 29"/>
          <p:cNvSpPr txBox="1"/>
          <p:nvPr/>
        </p:nvSpPr>
        <p:spPr>
          <a:xfrm>
            <a:off x="754063" y="4484688"/>
            <a:ext cx="8140700" cy="122555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a:solidFill>
                  <a:prstClr val="black"/>
                </a:solidFill>
              </a:rPr>
              <a:t>Braces restrain EITHER:</a:t>
            </a:r>
          </a:p>
          <a:p>
            <a:pPr eaLnBrk="0" hangingPunct="0">
              <a:defRPr/>
            </a:pPr>
            <a:r>
              <a:rPr lang="en-US">
                <a:solidFill>
                  <a:prstClr val="black"/>
                </a:solidFill>
              </a:rPr>
              <a:t>	Lateral movement of compression flange or</a:t>
            </a:r>
          </a:p>
          <a:p>
            <a:pPr eaLnBrk="0" hangingPunct="0">
              <a:defRPr/>
            </a:pPr>
            <a:r>
              <a:rPr lang="en-US">
                <a:solidFill>
                  <a:prstClr val="black"/>
                </a:solidFill>
              </a:rPr>
              <a:t>	Twisting in torsion.</a:t>
            </a:r>
          </a:p>
        </p:txBody>
      </p:sp>
      <p:sp>
        <p:nvSpPr>
          <p:cNvPr id="25604" name="Rectangle 140"/>
          <p:cNvSpPr>
            <a:spLocks noChangeArrowheads="1"/>
          </p:cNvSpPr>
          <p:nvPr/>
        </p:nvSpPr>
        <p:spPr bwMode="auto">
          <a:xfrm>
            <a:off x="1438275" y="1973263"/>
            <a:ext cx="6119813" cy="500062"/>
          </a:xfrm>
          <a:prstGeom prst="rect">
            <a:avLst/>
          </a:prstGeom>
          <a:solidFill>
            <a:schemeClr val="folHlink"/>
          </a:solidFill>
          <a:ln w="12700">
            <a:solidFill>
              <a:schemeClr val="tx1"/>
            </a:solidFill>
            <a:miter lim="800000"/>
            <a:headEnd/>
            <a:tailEnd/>
          </a:ln>
        </p:spPr>
        <p:txBody>
          <a:bodyPr wrap="none" anchor="ctr"/>
          <a:lstStyle/>
          <a:p>
            <a:pPr eaLnBrk="0" hangingPunct="0"/>
            <a:endParaRPr lang="en-US">
              <a:solidFill>
                <a:prstClr val="white"/>
              </a:solidFill>
            </a:endParaRPr>
          </a:p>
        </p:txBody>
      </p:sp>
      <p:sp>
        <p:nvSpPr>
          <p:cNvPr id="25605" name="Rectangle 141"/>
          <p:cNvSpPr>
            <a:spLocks noChangeArrowheads="1"/>
          </p:cNvSpPr>
          <p:nvPr/>
        </p:nvSpPr>
        <p:spPr bwMode="auto">
          <a:xfrm>
            <a:off x="1443038" y="2068513"/>
            <a:ext cx="6115050" cy="309562"/>
          </a:xfrm>
          <a:prstGeom prst="rect">
            <a:avLst/>
          </a:prstGeom>
          <a:solidFill>
            <a:schemeClr val="folHlink"/>
          </a:solidFill>
          <a:ln w="12700">
            <a:solidFill>
              <a:schemeClr val="tx1"/>
            </a:solidFill>
            <a:miter lim="800000"/>
            <a:headEnd/>
            <a:tailEnd/>
          </a:ln>
        </p:spPr>
        <p:txBody>
          <a:bodyPr wrap="none" anchor="ctr"/>
          <a:lstStyle/>
          <a:p>
            <a:pPr eaLnBrk="0" hangingPunct="0"/>
            <a:endParaRPr lang="en-US">
              <a:solidFill>
                <a:prstClr val="white"/>
              </a:solidFill>
            </a:endParaRPr>
          </a:p>
        </p:txBody>
      </p:sp>
      <p:sp>
        <p:nvSpPr>
          <p:cNvPr id="25606" name="Line 143"/>
          <p:cNvSpPr>
            <a:spLocks noChangeShapeType="1"/>
          </p:cNvSpPr>
          <p:nvPr/>
        </p:nvSpPr>
        <p:spPr bwMode="auto">
          <a:xfrm>
            <a:off x="1285875" y="1582738"/>
            <a:ext cx="0" cy="11430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25607" name="Text Box 145"/>
          <p:cNvSpPr txBox="1">
            <a:spLocks noChangeArrowheads="1"/>
          </p:cNvSpPr>
          <p:nvPr/>
        </p:nvSpPr>
        <p:spPr bwMode="auto">
          <a:xfrm>
            <a:off x="0" y="1806575"/>
            <a:ext cx="8096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i="1">
                <a:solidFill>
                  <a:prstClr val="white"/>
                </a:solidFill>
              </a:rPr>
              <a:t>M</a:t>
            </a:r>
            <a:r>
              <a:rPr lang="en-US" sz="3600" i="1" baseline="-25000">
                <a:solidFill>
                  <a:prstClr val="white"/>
                </a:solidFill>
              </a:rPr>
              <a:t>a</a:t>
            </a:r>
            <a:endParaRPr lang="en-US" sz="3600" i="1">
              <a:solidFill>
                <a:prstClr val="white"/>
              </a:solidFill>
            </a:endParaRPr>
          </a:p>
        </p:txBody>
      </p:sp>
      <p:sp>
        <p:nvSpPr>
          <p:cNvPr id="25608" name="Text Box 146"/>
          <p:cNvSpPr txBox="1">
            <a:spLocks noChangeArrowheads="1"/>
          </p:cNvSpPr>
          <p:nvPr/>
        </p:nvSpPr>
        <p:spPr bwMode="auto">
          <a:xfrm>
            <a:off x="714375" y="1882775"/>
            <a:ext cx="8858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i="1">
                <a:solidFill>
                  <a:prstClr val="white"/>
                </a:solidFill>
              </a:rPr>
              <a:t>V</a:t>
            </a:r>
            <a:r>
              <a:rPr lang="en-US" sz="3600" i="1" baseline="-25000">
                <a:solidFill>
                  <a:prstClr val="white"/>
                </a:solidFill>
              </a:rPr>
              <a:t>a</a:t>
            </a:r>
            <a:endParaRPr lang="en-US" sz="3600" i="1">
              <a:solidFill>
                <a:prstClr val="white"/>
              </a:solidFill>
            </a:endParaRPr>
          </a:p>
        </p:txBody>
      </p:sp>
      <p:sp>
        <p:nvSpPr>
          <p:cNvPr id="25609" name="Line 147"/>
          <p:cNvSpPr>
            <a:spLocks noChangeShapeType="1"/>
          </p:cNvSpPr>
          <p:nvPr/>
        </p:nvSpPr>
        <p:spPr bwMode="auto">
          <a:xfrm flipV="1">
            <a:off x="7748588" y="1706563"/>
            <a:ext cx="0" cy="11430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25610" name="AutoShape 151"/>
          <p:cNvSpPr>
            <a:spLocks noChangeArrowheads="1"/>
          </p:cNvSpPr>
          <p:nvPr/>
        </p:nvSpPr>
        <p:spPr bwMode="auto">
          <a:xfrm>
            <a:off x="1289050" y="2484438"/>
            <a:ext cx="304800" cy="447675"/>
          </a:xfrm>
          <a:prstGeom prst="triangle">
            <a:avLst>
              <a:gd name="adj" fmla="val 50000"/>
            </a:avLst>
          </a:prstGeom>
          <a:solidFill>
            <a:schemeClr val="accent1"/>
          </a:solidFill>
          <a:ln w="9525">
            <a:solidFill>
              <a:schemeClr val="tx1"/>
            </a:solidFill>
            <a:miter lim="800000"/>
            <a:headEnd/>
            <a:tailEnd/>
          </a:ln>
        </p:spPr>
        <p:txBody>
          <a:bodyPr wrap="none" anchor="ctr"/>
          <a:lstStyle/>
          <a:p>
            <a:pPr eaLnBrk="0" hangingPunct="0"/>
            <a:endParaRPr lang="en-US">
              <a:solidFill>
                <a:prstClr val="white"/>
              </a:solidFill>
            </a:endParaRPr>
          </a:p>
        </p:txBody>
      </p:sp>
      <p:sp>
        <p:nvSpPr>
          <p:cNvPr id="25611" name="AutoShape 152"/>
          <p:cNvSpPr>
            <a:spLocks noChangeArrowheads="1"/>
          </p:cNvSpPr>
          <p:nvPr/>
        </p:nvSpPr>
        <p:spPr bwMode="auto">
          <a:xfrm>
            <a:off x="7404100" y="2462213"/>
            <a:ext cx="304800" cy="447675"/>
          </a:xfrm>
          <a:prstGeom prst="triangle">
            <a:avLst>
              <a:gd name="adj" fmla="val 50000"/>
            </a:avLst>
          </a:prstGeom>
          <a:solidFill>
            <a:schemeClr val="accent1"/>
          </a:solidFill>
          <a:ln w="9525">
            <a:solidFill>
              <a:schemeClr val="tx1"/>
            </a:solidFill>
            <a:miter lim="800000"/>
            <a:headEnd/>
            <a:tailEnd/>
          </a:ln>
        </p:spPr>
        <p:txBody>
          <a:bodyPr wrap="none" anchor="ctr"/>
          <a:lstStyle/>
          <a:p>
            <a:pPr eaLnBrk="0" hangingPunct="0"/>
            <a:endParaRPr lang="en-US">
              <a:solidFill>
                <a:prstClr val="white"/>
              </a:solidFill>
            </a:endParaRPr>
          </a:p>
        </p:txBody>
      </p:sp>
      <p:sp>
        <p:nvSpPr>
          <p:cNvPr id="25612" name="Text Box 154"/>
          <p:cNvSpPr txBox="1">
            <a:spLocks noChangeArrowheads="1"/>
          </p:cNvSpPr>
          <p:nvPr/>
        </p:nvSpPr>
        <p:spPr bwMode="auto">
          <a:xfrm>
            <a:off x="5033963" y="1708150"/>
            <a:ext cx="5032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2800" b="1">
                <a:solidFill>
                  <a:prstClr val="white"/>
                </a:solidFill>
              </a:rPr>
              <a:t>X</a:t>
            </a:r>
          </a:p>
        </p:txBody>
      </p:sp>
      <p:sp>
        <p:nvSpPr>
          <p:cNvPr id="25613" name="Text Box 155"/>
          <p:cNvSpPr txBox="1">
            <a:spLocks noChangeArrowheads="1"/>
          </p:cNvSpPr>
          <p:nvPr/>
        </p:nvSpPr>
        <p:spPr bwMode="auto">
          <a:xfrm>
            <a:off x="3068638" y="1709738"/>
            <a:ext cx="5032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2800" b="1">
                <a:solidFill>
                  <a:prstClr val="white"/>
                </a:solidFill>
              </a:rPr>
              <a:t>X</a:t>
            </a:r>
          </a:p>
        </p:txBody>
      </p:sp>
      <p:sp>
        <p:nvSpPr>
          <p:cNvPr id="25614" name="Text Box 156"/>
          <p:cNvSpPr txBox="1">
            <a:spLocks noChangeArrowheads="1"/>
          </p:cNvSpPr>
          <p:nvPr/>
        </p:nvSpPr>
        <p:spPr bwMode="auto">
          <a:xfrm>
            <a:off x="1219200" y="1725613"/>
            <a:ext cx="5032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2800" b="1">
                <a:solidFill>
                  <a:prstClr val="white"/>
                </a:solidFill>
              </a:rPr>
              <a:t>X</a:t>
            </a:r>
          </a:p>
        </p:txBody>
      </p:sp>
      <p:sp>
        <p:nvSpPr>
          <p:cNvPr id="25615" name="Text Box 157"/>
          <p:cNvSpPr txBox="1">
            <a:spLocks noChangeArrowheads="1"/>
          </p:cNvSpPr>
          <p:nvPr/>
        </p:nvSpPr>
        <p:spPr bwMode="auto">
          <a:xfrm>
            <a:off x="7334250" y="1716088"/>
            <a:ext cx="5032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2800" b="1">
                <a:solidFill>
                  <a:prstClr val="white"/>
                </a:solidFill>
              </a:rPr>
              <a:t>X</a:t>
            </a:r>
          </a:p>
        </p:txBody>
      </p:sp>
      <p:sp>
        <p:nvSpPr>
          <p:cNvPr id="25616" name="Text Box 161"/>
          <p:cNvSpPr txBox="1">
            <a:spLocks noChangeArrowheads="1"/>
          </p:cNvSpPr>
          <p:nvPr/>
        </p:nvSpPr>
        <p:spPr bwMode="auto">
          <a:xfrm>
            <a:off x="4011613" y="1044575"/>
            <a:ext cx="968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i="1">
                <a:solidFill>
                  <a:prstClr val="white"/>
                </a:solidFill>
              </a:rPr>
              <a:t>L</a:t>
            </a:r>
            <a:r>
              <a:rPr lang="en-US" i="1" baseline="-25000">
                <a:solidFill>
                  <a:prstClr val="white"/>
                </a:solidFill>
              </a:rPr>
              <a:t>b</a:t>
            </a:r>
          </a:p>
        </p:txBody>
      </p:sp>
      <p:sp>
        <p:nvSpPr>
          <p:cNvPr id="25617" name="Text Box 163"/>
          <p:cNvSpPr txBox="1">
            <a:spLocks noChangeArrowheads="1"/>
          </p:cNvSpPr>
          <p:nvPr/>
        </p:nvSpPr>
        <p:spPr bwMode="auto">
          <a:xfrm>
            <a:off x="5405438" y="1122363"/>
            <a:ext cx="34321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2000">
                <a:solidFill>
                  <a:prstClr val="white"/>
                </a:solidFill>
              </a:rPr>
              <a:t>X’s denote lateral brace points.</a:t>
            </a:r>
          </a:p>
        </p:txBody>
      </p:sp>
      <p:sp>
        <p:nvSpPr>
          <p:cNvPr id="25618" name="Circular Arrow 31"/>
          <p:cNvSpPr>
            <a:spLocks/>
          </p:cNvSpPr>
          <p:nvPr/>
        </p:nvSpPr>
        <p:spPr bwMode="auto">
          <a:xfrm rot="5400000" flipV="1">
            <a:off x="524669" y="1513682"/>
            <a:ext cx="1355725" cy="1290637"/>
          </a:xfrm>
          <a:custGeom>
            <a:avLst/>
            <a:gdLst>
              <a:gd name="T0" fmla="*/ 169481 w 1355665"/>
              <a:gd name="T1" fmla="*/ 502847 h 1462087"/>
              <a:gd name="T2" fmla="*/ 1332717 w 1355665"/>
              <a:gd name="T3" fmla="*/ 387668 h 1462087"/>
              <a:gd name="T4" fmla="*/ 1186366 w 1355665"/>
              <a:gd name="T5" fmla="*/ 502848 h 1462087"/>
              <a:gd name="T6" fmla="*/ 993756 w 1355665"/>
              <a:gd name="T7" fmla="*/ 387667 h 1462087"/>
              <a:gd name="T8" fmla="*/ 5898240 60000 65536"/>
              <a:gd name="T9" fmla="*/ 0 60000 65536"/>
              <a:gd name="T10" fmla="*/ 5898240 60000 65536"/>
              <a:gd name="T11" fmla="*/ 11796480 60000 65536"/>
              <a:gd name="T12" fmla="*/ 258445 w 1355665"/>
              <a:gd name="T13" fmla="*/ 274030 h 1462087"/>
              <a:gd name="T14" fmla="*/ 1097220 w 1355665"/>
              <a:gd name="T15" fmla="*/ 1188057 h 1462087"/>
            </a:gdLst>
            <a:ahLst/>
            <a:cxnLst>
              <a:cxn ang="T8">
                <a:pos x="T0" y="T1"/>
              </a:cxn>
              <a:cxn ang="T9">
                <a:pos x="T2" y="T3"/>
              </a:cxn>
              <a:cxn ang="T10">
                <a:pos x="T4" y="T5"/>
              </a:cxn>
              <a:cxn ang="T11">
                <a:pos x="T6" y="T7"/>
              </a:cxn>
            </a:cxnLst>
            <a:rect l="T12" t="T13" r="T14" b="T15"/>
            <a:pathLst>
              <a:path w="1355665" h="1462087">
                <a:moveTo>
                  <a:pt x="84729" y="731043"/>
                </a:moveTo>
                <a:lnTo>
                  <a:pt x="84729" y="731043"/>
                </a:lnTo>
                <a:cubicBezTo>
                  <a:pt x="84729" y="374094"/>
                  <a:pt x="350270" y="84729"/>
                  <a:pt x="677832" y="84730"/>
                </a:cubicBezTo>
                <a:cubicBezTo>
                  <a:pt x="946213" y="84730"/>
                  <a:pt x="1181150" y="281121"/>
                  <a:pt x="1250683" y="563595"/>
                </a:cubicBezTo>
                <a:lnTo>
                  <a:pt x="1332540" y="563594"/>
                </a:lnTo>
                <a:lnTo>
                  <a:pt x="1186207" y="731045"/>
                </a:lnTo>
                <a:lnTo>
                  <a:pt x="993624" y="563593"/>
                </a:lnTo>
                <a:lnTo>
                  <a:pt x="1074499" y="563594"/>
                </a:lnTo>
                <a:lnTo>
                  <a:pt x="1074498" y="563594"/>
                </a:lnTo>
                <a:cubicBezTo>
                  <a:pt x="1012488" y="377482"/>
                  <a:pt x="854421" y="254187"/>
                  <a:pt x="677832" y="254187"/>
                </a:cubicBezTo>
                <a:cubicBezTo>
                  <a:pt x="443859" y="254186"/>
                  <a:pt x="254187" y="467682"/>
                  <a:pt x="254187" y="731042"/>
                </a:cubicBezTo>
                <a:lnTo>
                  <a:pt x="84729" y="731043"/>
                </a:lnTo>
                <a:close/>
              </a:path>
            </a:pathLst>
          </a:custGeom>
          <a:solidFill>
            <a:schemeClr val="accent1"/>
          </a:solidFill>
          <a:ln w="12700" cap="flat" cmpd="sng" algn="ctr">
            <a:solidFill>
              <a:schemeClr val="tx1"/>
            </a:solidFill>
            <a:prstDash val="solid"/>
            <a:round/>
            <a:headEnd/>
            <a:tailEnd/>
          </a:ln>
        </p:spPr>
        <p:txBody>
          <a:bodyPr anchor="ctr"/>
          <a:lstStyle/>
          <a:p>
            <a:endParaRPr lang="en-US">
              <a:solidFill>
                <a:prstClr val="white"/>
              </a:solidFill>
            </a:endParaRPr>
          </a:p>
        </p:txBody>
      </p:sp>
      <p:sp>
        <p:nvSpPr>
          <p:cNvPr id="33" name="Slide Number Placeholder 32"/>
          <p:cNvSpPr>
            <a:spLocks noGrp="1"/>
          </p:cNvSpPr>
          <p:nvPr>
            <p:ph type="sldNum" sz="quarter" idx="11"/>
          </p:nvPr>
        </p:nvSpPr>
        <p:spPr/>
        <p:txBody>
          <a:bodyPr/>
          <a:lstStyle/>
          <a:p>
            <a:pPr>
              <a:defRPr/>
            </a:pPr>
            <a:fld id="{27143FDF-0D4E-416D-9EF3-B6B82B664A83}" type="slidenum">
              <a:rPr lang="en-US" smtClean="0">
                <a:solidFill>
                  <a:prstClr val="white">
                    <a:shade val="50000"/>
                  </a:prstClr>
                </a:solidFill>
              </a:rPr>
              <a:pPr>
                <a:defRPr/>
              </a:pPr>
              <a:t>23</a:t>
            </a:fld>
            <a:endParaRPr lang="en-US" dirty="0">
              <a:solidFill>
                <a:prstClr val="white">
                  <a:shade val="50000"/>
                </a:prstClr>
              </a:solidFill>
            </a:endParaRPr>
          </a:p>
        </p:txBody>
      </p:sp>
      <p:sp>
        <p:nvSpPr>
          <p:cNvPr id="34" name="Footer Placeholder 33"/>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5621" name="Circular Arrow 17"/>
          <p:cNvSpPr>
            <a:spLocks/>
          </p:cNvSpPr>
          <p:nvPr/>
        </p:nvSpPr>
        <p:spPr bwMode="auto">
          <a:xfrm rot="5400000">
            <a:off x="7195344" y="1564482"/>
            <a:ext cx="1355725" cy="1290637"/>
          </a:xfrm>
          <a:custGeom>
            <a:avLst/>
            <a:gdLst>
              <a:gd name="T0" fmla="*/ 169466 w 1355725"/>
              <a:gd name="T1" fmla="*/ 502847 h 1462087"/>
              <a:gd name="T2" fmla="*/ 1332596 w 1355725"/>
              <a:gd name="T3" fmla="*/ 387662 h 1462087"/>
              <a:gd name="T4" fmla="*/ 1186259 w 1355725"/>
              <a:gd name="T5" fmla="*/ 502848 h 1462087"/>
              <a:gd name="T6" fmla="*/ 993665 w 1355725"/>
              <a:gd name="T7" fmla="*/ 387662 h 1462087"/>
              <a:gd name="T8" fmla="*/ 5898240 60000 65536"/>
              <a:gd name="T9" fmla="*/ 0 60000 65536"/>
              <a:gd name="T10" fmla="*/ 5898240 60000 65536"/>
              <a:gd name="T11" fmla="*/ 11796480 60000 65536"/>
              <a:gd name="T12" fmla="*/ 258457 w 1355725"/>
              <a:gd name="T13" fmla="*/ 274033 h 1462087"/>
              <a:gd name="T14" fmla="*/ 1097268 w 1355725"/>
              <a:gd name="T15" fmla="*/ 1188054 h 1462087"/>
            </a:gdLst>
            <a:ahLst/>
            <a:cxnLst>
              <a:cxn ang="T8">
                <a:pos x="T0" y="T1"/>
              </a:cxn>
              <a:cxn ang="T9">
                <a:pos x="T2" y="T3"/>
              </a:cxn>
              <a:cxn ang="T10">
                <a:pos x="T4" y="T5"/>
              </a:cxn>
              <a:cxn ang="T11">
                <a:pos x="T6" y="T7"/>
              </a:cxn>
            </a:cxnLst>
            <a:rect l="T12" t="T13" r="T14" b="T15"/>
            <a:pathLst>
              <a:path w="1355725" h="1462087">
                <a:moveTo>
                  <a:pt x="84733" y="731043"/>
                </a:moveTo>
                <a:lnTo>
                  <a:pt x="84733" y="731043"/>
                </a:lnTo>
                <a:cubicBezTo>
                  <a:pt x="84733" y="374095"/>
                  <a:pt x="350286" y="84732"/>
                  <a:pt x="677863" y="84733"/>
                </a:cubicBezTo>
                <a:cubicBezTo>
                  <a:pt x="946254" y="84733"/>
                  <a:pt x="1181200" y="281119"/>
                  <a:pt x="1250738" y="563589"/>
                </a:cubicBezTo>
                <a:lnTo>
                  <a:pt x="1332596" y="563587"/>
                </a:lnTo>
                <a:lnTo>
                  <a:pt x="1186259" y="731045"/>
                </a:lnTo>
                <a:lnTo>
                  <a:pt x="993665" y="563587"/>
                </a:lnTo>
                <a:lnTo>
                  <a:pt x="1074543" y="563587"/>
                </a:lnTo>
                <a:lnTo>
                  <a:pt x="1074542" y="563587"/>
                </a:lnTo>
                <a:cubicBezTo>
                  <a:pt x="1012527" y="377485"/>
                  <a:pt x="854455" y="254198"/>
                  <a:pt x="677862" y="254198"/>
                </a:cubicBezTo>
                <a:cubicBezTo>
                  <a:pt x="443879" y="254197"/>
                  <a:pt x="254198" y="467688"/>
                  <a:pt x="254198" y="731042"/>
                </a:cubicBezTo>
                <a:lnTo>
                  <a:pt x="84733" y="731043"/>
                </a:lnTo>
                <a:close/>
              </a:path>
            </a:pathLst>
          </a:custGeom>
          <a:solidFill>
            <a:schemeClr val="accent1"/>
          </a:solidFill>
          <a:ln w="12700" cap="flat" cmpd="sng" algn="ctr">
            <a:solidFill>
              <a:schemeClr val="tx1"/>
            </a:solidFill>
            <a:prstDash val="solid"/>
            <a:round/>
            <a:headEnd/>
            <a:tailEnd/>
          </a:ln>
        </p:spPr>
        <p:txBody>
          <a:bodyPr anchor="ctr"/>
          <a:lstStyle/>
          <a:p>
            <a:endParaRPr lang="en-US">
              <a:solidFill>
                <a:prstClr val="white"/>
              </a:solidFill>
            </a:endParaRPr>
          </a:p>
        </p:txBody>
      </p:sp>
      <p:sp>
        <p:nvSpPr>
          <p:cNvPr id="25622" name="Line 36"/>
          <p:cNvSpPr>
            <a:spLocks noChangeShapeType="1"/>
          </p:cNvSpPr>
          <p:nvPr/>
        </p:nvSpPr>
        <p:spPr bwMode="auto">
          <a:xfrm flipV="1">
            <a:off x="3305175" y="1304925"/>
            <a:ext cx="0" cy="5524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25623" name="Line 37"/>
          <p:cNvSpPr>
            <a:spLocks noChangeShapeType="1"/>
          </p:cNvSpPr>
          <p:nvPr/>
        </p:nvSpPr>
        <p:spPr bwMode="auto">
          <a:xfrm flipV="1">
            <a:off x="5257800" y="1285875"/>
            <a:ext cx="0" cy="5524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25624" name="Line 38"/>
          <p:cNvSpPr>
            <a:spLocks noChangeShapeType="1"/>
          </p:cNvSpPr>
          <p:nvPr/>
        </p:nvSpPr>
        <p:spPr bwMode="auto">
          <a:xfrm>
            <a:off x="3295650" y="1657350"/>
            <a:ext cx="1962150" cy="0"/>
          </a:xfrm>
          <a:prstGeom prst="line">
            <a:avLst/>
          </a:prstGeom>
          <a:noFill/>
          <a:ln w="19050">
            <a:solidFill>
              <a:schemeClr val="tx1"/>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25625" name="TextBox 28"/>
          <p:cNvSpPr txBox="1">
            <a:spLocks noChangeArrowheads="1"/>
          </p:cNvSpPr>
          <p:nvPr/>
        </p:nvSpPr>
        <p:spPr bwMode="auto">
          <a:xfrm>
            <a:off x="1489075" y="2682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Lateral Torsional Buckling</a:t>
            </a:r>
          </a:p>
        </p:txBody>
      </p:sp>
      <p:sp>
        <p:nvSpPr>
          <p:cNvPr id="25626" name="Text Box 145"/>
          <p:cNvSpPr txBox="1">
            <a:spLocks noChangeArrowheads="1"/>
          </p:cNvSpPr>
          <p:nvPr/>
        </p:nvSpPr>
        <p:spPr bwMode="auto">
          <a:xfrm>
            <a:off x="8334375" y="1939925"/>
            <a:ext cx="8096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i="1">
                <a:solidFill>
                  <a:prstClr val="white"/>
                </a:solidFill>
              </a:rPr>
              <a:t>M</a:t>
            </a:r>
            <a:r>
              <a:rPr lang="en-US" sz="3600" i="1" baseline="-25000">
                <a:solidFill>
                  <a:prstClr val="white"/>
                </a:solidFill>
              </a:rPr>
              <a:t>b</a:t>
            </a:r>
            <a:endParaRPr lang="en-US" sz="3600" i="1">
              <a:solidFill>
                <a:prstClr val="white"/>
              </a:solidFill>
            </a:endParaRPr>
          </a:p>
        </p:txBody>
      </p:sp>
      <p:sp>
        <p:nvSpPr>
          <p:cNvPr id="25627" name="Text Box 146"/>
          <p:cNvSpPr txBox="1">
            <a:spLocks noChangeArrowheads="1"/>
          </p:cNvSpPr>
          <p:nvPr/>
        </p:nvSpPr>
        <p:spPr bwMode="auto">
          <a:xfrm>
            <a:off x="7677150" y="1892300"/>
            <a:ext cx="8858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i="1">
                <a:solidFill>
                  <a:prstClr val="white"/>
                </a:solidFill>
              </a:rPr>
              <a:t>V</a:t>
            </a:r>
            <a:r>
              <a:rPr lang="en-US" sz="3600" i="1" baseline="-25000">
                <a:solidFill>
                  <a:prstClr val="white"/>
                </a:solidFill>
              </a:rPr>
              <a:t>b</a:t>
            </a:r>
            <a:endParaRPr lang="en-US" sz="3600" i="1">
              <a:solidFill>
                <a:prstClr val="white"/>
              </a:solidFill>
            </a:endParaRPr>
          </a:p>
        </p:txBody>
      </p:sp>
    </p:spTree>
    <p:extLst>
      <p:ext uri="{BB962C8B-B14F-4D97-AF65-F5344CB8AC3E}">
        <p14:creationId xmlns:p14="http://schemas.microsoft.com/office/powerpoint/2010/main" val="17642106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28"/>
          <p:cNvSpPr txBox="1">
            <a:spLocks noChangeArrowheads="1"/>
          </p:cNvSpPr>
          <p:nvPr/>
        </p:nvSpPr>
        <p:spPr bwMode="auto">
          <a:xfrm>
            <a:off x="446088" y="1309688"/>
            <a:ext cx="8140700" cy="2308225"/>
          </a:xfrm>
          <a:prstGeom prst="rect">
            <a:avLst/>
          </a:prstGeom>
          <a:solidFill>
            <a:schemeClr val="tx1"/>
          </a:solidFill>
          <a:ln w="38100">
            <a:solidFill>
              <a:schemeClr val="bg1"/>
            </a:solidFill>
            <a:bevel/>
            <a:headEnd/>
            <a:tailEnd/>
          </a:ln>
        </p:spPr>
        <p:txBody>
          <a:bodyPr anchor="ctr" anchorCtr="1">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endParaRPr lang="en-US" sz="3600">
              <a:solidFill>
                <a:srgbClr val="FF0000"/>
              </a:solidFill>
            </a:endParaRPr>
          </a:p>
          <a:p>
            <a:r>
              <a:rPr lang="en-US" sz="3600">
                <a:solidFill>
                  <a:srgbClr val="FF0000"/>
                </a:solidFill>
              </a:rPr>
              <a:t>Handout on Lateral Bracing</a:t>
            </a:r>
          </a:p>
          <a:p>
            <a:r>
              <a:rPr lang="en-US" sz="3600">
                <a:solidFill>
                  <a:srgbClr val="FF0000"/>
                </a:solidFill>
              </a:rPr>
              <a:t>Lateralbeambracing.pdf</a:t>
            </a:r>
          </a:p>
          <a:p>
            <a:endParaRPr lang="en-US" sz="3600">
              <a:solidFill>
                <a:srgbClr val="FF0000"/>
              </a:solidFill>
            </a:endParaRPr>
          </a:p>
        </p:txBody>
      </p:sp>
      <p:grpSp>
        <p:nvGrpSpPr>
          <p:cNvPr id="26627" name="Group 2"/>
          <p:cNvGrpSpPr>
            <a:grpSpLocks/>
          </p:cNvGrpSpPr>
          <p:nvPr/>
        </p:nvGrpSpPr>
        <p:grpSpPr bwMode="auto">
          <a:xfrm>
            <a:off x="5416550" y="3505200"/>
            <a:ext cx="3727450" cy="3352800"/>
            <a:chOff x="762000" y="217371"/>
            <a:chExt cx="8077199" cy="6412029"/>
          </a:xfrm>
        </p:grpSpPr>
        <p:sp>
          <p:nvSpPr>
            <p:cNvPr id="26630" name="laptop"/>
            <p:cNvSpPr>
              <a:spLocks noEditPoints="1" noChangeArrowheads="1"/>
            </p:cNvSpPr>
            <p:nvPr/>
          </p:nvSpPr>
          <p:spPr bwMode="auto">
            <a:xfrm>
              <a:off x="825944" y="217371"/>
              <a:ext cx="8013255" cy="6031029"/>
            </a:xfrm>
            <a:custGeom>
              <a:avLst/>
              <a:gdLst>
                <a:gd name="T0" fmla="*/ 2147483647 w 21600"/>
                <a:gd name="T1" fmla="*/ 0 h 21600"/>
                <a:gd name="T2" fmla="*/ 2147483647 w 21600"/>
                <a:gd name="T3" fmla="*/ 2147483647 h 21600"/>
                <a:gd name="T4" fmla="*/ 2147483647 w 21600"/>
                <a:gd name="T5" fmla="*/ 0 h 21600"/>
                <a:gd name="T6" fmla="*/ 2147483647 w 21600"/>
                <a:gd name="T7" fmla="*/ 2147483647 h 21600"/>
                <a:gd name="T8" fmla="*/ 2147483647 w 21600"/>
                <a:gd name="T9" fmla="*/ 0 h 21600"/>
                <a:gd name="T10" fmla="*/ 2147483647 w 21600"/>
                <a:gd name="T11" fmla="*/ 2147483647 h 21600"/>
                <a:gd name="T12" fmla="*/ 0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4445 w 21600"/>
                <a:gd name="T25" fmla="*/ 1858 h 21600"/>
                <a:gd name="T26" fmla="*/ 17311 w 21600"/>
                <a:gd name="T27" fmla="*/ 1232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a:lstStyle/>
            <a:p>
              <a:endParaRPr lang="en-US">
                <a:solidFill>
                  <a:prstClr val="white"/>
                </a:solidFill>
              </a:endParaRPr>
            </a:p>
          </p:txBody>
        </p:sp>
        <p:pic>
          <p:nvPicPr>
            <p:cNvPr id="26631" name="Picture 4" descr="C:\Documents and Settings\David Fortin\Local Settings\Temporary Internet Files\Content.IE5\CDA7ST6F\MCj0433829000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57200"/>
              <a:ext cx="61722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Slide Number Placeholder 5"/>
          <p:cNvSpPr>
            <a:spLocks noGrp="1"/>
          </p:cNvSpPr>
          <p:nvPr>
            <p:ph type="sldNum" sz="quarter" idx="11"/>
          </p:nvPr>
        </p:nvSpPr>
        <p:spPr/>
        <p:txBody>
          <a:bodyPr/>
          <a:lstStyle/>
          <a:p>
            <a:pPr>
              <a:defRPr/>
            </a:pPr>
            <a:fld id="{4EA760A7-9687-4CD7-AE4B-816FC14695B0}" type="slidenum">
              <a:rPr lang="en-US" smtClean="0">
                <a:solidFill>
                  <a:prstClr val="white">
                    <a:shade val="50000"/>
                  </a:prstClr>
                </a:solidFill>
              </a:rPr>
              <a:pPr>
                <a:defRPr/>
              </a:pPr>
              <a:t>24</a:t>
            </a:fld>
            <a:endParaRPr lang="en-US" dirty="0">
              <a:solidFill>
                <a:prstClr val="white">
                  <a:shade val="50000"/>
                </a:prstClr>
              </a:solidFill>
            </a:endParaRPr>
          </a:p>
        </p:txBody>
      </p:sp>
      <p:sp>
        <p:nvSpPr>
          <p:cNvPr id="7" name="Footer Placeholder 6"/>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Tree>
    <p:extLst>
      <p:ext uri="{BB962C8B-B14F-4D97-AF65-F5344CB8AC3E}">
        <p14:creationId xmlns:p14="http://schemas.microsoft.com/office/powerpoint/2010/main" val="32065673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560388" y="1166813"/>
            <a:ext cx="8140700" cy="887412"/>
          </a:xfrm>
          <a:prstGeom prst="rect">
            <a:avLst/>
          </a:prstGeom>
          <a:solidFill>
            <a:schemeClr val="tx1">
              <a:lumMod val="95000"/>
              <a:alpha val="62000"/>
            </a:schemeClr>
          </a:solidFill>
          <a:ln w="38100" cap="flat">
            <a:solidFill>
              <a:schemeClr val="bg1"/>
            </a:solidFill>
            <a:bevel/>
          </a:ln>
        </p:spPr>
        <p:txBody>
          <a:bodyPr anchor="ctr" anchorCtr="1"/>
          <a:lstStyle/>
          <a:p>
            <a:pPr>
              <a:defRPr/>
            </a:pPr>
            <a:r>
              <a:rPr lang="en-US" sz="2800" b="1">
                <a:solidFill>
                  <a:prstClr val="black"/>
                </a:solidFill>
              </a:rPr>
              <a:t>FACTORS IN LTB STRENGTH</a:t>
            </a:r>
          </a:p>
        </p:txBody>
      </p:sp>
      <p:sp>
        <p:nvSpPr>
          <p:cNvPr id="3" name="TextBox 2"/>
          <p:cNvSpPr txBox="1"/>
          <p:nvPr/>
        </p:nvSpPr>
        <p:spPr>
          <a:xfrm>
            <a:off x="574675" y="2371725"/>
            <a:ext cx="8140700" cy="495300"/>
          </a:xfrm>
          <a:prstGeom prst="rect">
            <a:avLst/>
          </a:prstGeom>
          <a:solidFill>
            <a:schemeClr val="tx1">
              <a:lumMod val="95000"/>
              <a:alpha val="62000"/>
            </a:schemeClr>
          </a:solidFill>
          <a:ln w="38100" cap="flat">
            <a:solidFill>
              <a:schemeClr val="bg1"/>
            </a:solidFill>
            <a:bevel/>
          </a:ln>
        </p:spPr>
        <p:txBody>
          <a:bodyPr anchor="ctr">
            <a:spAutoFit/>
          </a:bodyPr>
          <a:lstStyle/>
          <a:p>
            <a:pPr lvl="1">
              <a:defRPr/>
            </a:pPr>
            <a:r>
              <a:rPr lang="en-US" i="1">
                <a:solidFill>
                  <a:prstClr val="black"/>
                </a:solidFill>
              </a:rPr>
              <a:t>L</a:t>
            </a:r>
            <a:r>
              <a:rPr lang="en-US" i="1" baseline="-25000">
                <a:solidFill>
                  <a:prstClr val="black"/>
                </a:solidFill>
              </a:rPr>
              <a:t>b</a:t>
            </a:r>
            <a:r>
              <a:rPr lang="en-US">
                <a:solidFill>
                  <a:prstClr val="black"/>
                </a:solidFill>
              </a:rPr>
              <a:t> - the length between beam lateral bracing points.	</a:t>
            </a:r>
          </a:p>
        </p:txBody>
      </p:sp>
      <p:sp>
        <p:nvSpPr>
          <p:cNvPr id="4" name="TextBox 3"/>
          <p:cNvSpPr txBox="1"/>
          <p:nvPr/>
        </p:nvSpPr>
        <p:spPr>
          <a:xfrm>
            <a:off x="579438" y="3171825"/>
            <a:ext cx="8140700" cy="860425"/>
          </a:xfrm>
          <a:prstGeom prst="rect">
            <a:avLst/>
          </a:prstGeom>
          <a:solidFill>
            <a:schemeClr val="tx1">
              <a:lumMod val="95000"/>
              <a:alpha val="62000"/>
            </a:schemeClr>
          </a:solidFill>
          <a:ln w="38100" cap="flat">
            <a:solidFill>
              <a:schemeClr val="bg1"/>
            </a:solidFill>
            <a:bevel/>
          </a:ln>
        </p:spPr>
        <p:txBody>
          <a:bodyPr anchor="ctr">
            <a:spAutoFit/>
          </a:bodyPr>
          <a:lstStyle/>
          <a:p>
            <a:pPr lvl="1">
              <a:tabLst>
                <a:tab pos="1028700" algn="l"/>
              </a:tabLst>
              <a:defRPr/>
            </a:pPr>
            <a:r>
              <a:rPr lang="en-US" i="1">
                <a:solidFill>
                  <a:prstClr val="black"/>
                </a:solidFill>
              </a:rPr>
              <a:t>C</a:t>
            </a:r>
            <a:r>
              <a:rPr lang="en-US" i="1" baseline="-25000">
                <a:solidFill>
                  <a:prstClr val="black"/>
                </a:solidFill>
              </a:rPr>
              <a:t>b</a:t>
            </a:r>
            <a:r>
              <a:rPr lang="en-US">
                <a:solidFill>
                  <a:prstClr val="black"/>
                </a:solidFill>
              </a:rPr>
              <a:t> -	measure of how much of flange is at full compression 	within </a:t>
            </a:r>
            <a:r>
              <a:rPr lang="en-US" i="1">
                <a:solidFill>
                  <a:prstClr val="black"/>
                </a:solidFill>
              </a:rPr>
              <a:t>L</a:t>
            </a:r>
            <a:r>
              <a:rPr lang="en-US" i="1" baseline="-25000">
                <a:solidFill>
                  <a:prstClr val="black"/>
                </a:solidFill>
              </a:rPr>
              <a:t>b</a:t>
            </a:r>
            <a:r>
              <a:rPr lang="en-US" i="1">
                <a:solidFill>
                  <a:prstClr val="black"/>
                </a:solidFill>
              </a:rPr>
              <a:t>.</a:t>
            </a:r>
          </a:p>
        </p:txBody>
      </p:sp>
      <p:sp>
        <p:nvSpPr>
          <p:cNvPr id="5" name="TextBox 4"/>
          <p:cNvSpPr txBox="1"/>
          <p:nvPr/>
        </p:nvSpPr>
        <p:spPr>
          <a:xfrm>
            <a:off x="582613" y="4352925"/>
            <a:ext cx="8140700" cy="495300"/>
          </a:xfrm>
          <a:prstGeom prst="rect">
            <a:avLst/>
          </a:prstGeom>
          <a:solidFill>
            <a:schemeClr val="tx1">
              <a:lumMod val="95000"/>
              <a:alpha val="62000"/>
            </a:schemeClr>
          </a:solidFill>
          <a:ln w="38100" cap="flat">
            <a:solidFill>
              <a:schemeClr val="bg1"/>
            </a:solidFill>
            <a:bevel/>
          </a:ln>
        </p:spPr>
        <p:txBody>
          <a:bodyPr anchor="ctr">
            <a:spAutoFit/>
          </a:bodyPr>
          <a:lstStyle/>
          <a:p>
            <a:pPr lvl="1">
              <a:defRPr/>
            </a:pPr>
            <a:r>
              <a:rPr lang="en-US" i="1">
                <a:solidFill>
                  <a:prstClr val="black"/>
                </a:solidFill>
              </a:rPr>
              <a:t>F</a:t>
            </a:r>
            <a:r>
              <a:rPr lang="en-US" i="1" baseline="-25000">
                <a:solidFill>
                  <a:prstClr val="black"/>
                </a:solidFill>
              </a:rPr>
              <a:t>y</a:t>
            </a:r>
            <a:r>
              <a:rPr lang="en-US">
                <a:solidFill>
                  <a:prstClr val="black"/>
                </a:solidFill>
              </a:rPr>
              <a:t> and residual stresses (1</a:t>
            </a:r>
            <a:r>
              <a:rPr lang="en-US" baseline="30000">
                <a:solidFill>
                  <a:prstClr val="black"/>
                </a:solidFill>
              </a:rPr>
              <a:t>st</a:t>
            </a:r>
            <a:r>
              <a:rPr lang="en-US">
                <a:solidFill>
                  <a:prstClr val="black"/>
                </a:solidFill>
              </a:rPr>
              <a:t> yield).</a:t>
            </a:r>
          </a:p>
        </p:txBody>
      </p:sp>
      <p:sp>
        <p:nvSpPr>
          <p:cNvPr id="27654" name="TextBox 5"/>
          <p:cNvSpPr txBox="1">
            <a:spLocks noChangeArrowheads="1"/>
          </p:cNvSpPr>
          <p:nvPr/>
        </p:nvSpPr>
        <p:spPr bwMode="auto">
          <a:xfrm>
            <a:off x="574675" y="5141913"/>
            <a:ext cx="8140700" cy="547687"/>
          </a:xfrm>
          <a:prstGeom prst="rect">
            <a:avLst/>
          </a:prstGeom>
          <a:solidFill>
            <a:srgbClr val="F2F2F2">
              <a:alpha val="61960"/>
            </a:srgbClr>
          </a:solidFill>
          <a:ln w="38100">
            <a:solidFill>
              <a:schemeClr val="bg1"/>
            </a:solidFill>
            <a:bevel/>
            <a:headEnd/>
            <a:tailEnd/>
          </a:ln>
        </p:spPr>
        <p:txBody>
          <a:bodyPr anchor="ctr"/>
          <a:lstStyle>
            <a:lvl1pPr marL="342900" indent="-342900" eaLnBrk="0" hangingPunct="0">
              <a:defRPr sz="2400">
                <a:solidFill>
                  <a:schemeClr val="tx1"/>
                </a:solidFill>
                <a:latin typeface="Times New Roman" pitchFamily="18" charset="0"/>
                <a:cs typeface="Arial" pitchFamily="34" charset="0"/>
              </a:defRPr>
            </a:lvl1pPr>
            <a:lvl2pPr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lvl="1" eaLnBrk="1" hangingPunct="1"/>
            <a:r>
              <a:rPr lang="en-US">
                <a:solidFill>
                  <a:prstClr val="black"/>
                </a:solidFill>
              </a:rPr>
              <a:t>Beam section properties - </a:t>
            </a:r>
            <a:r>
              <a:rPr lang="en-US" i="1">
                <a:solidFill>
                  <a:prstClr val="black"/>
                </a:solidFill>
              </a:rPr>
              <a:t>J</a:t>
            </a:r>
            <a:r>
              <a:rPr lang="en-US">
                <a:solidFill>
                  <a:prstClr val="black"/>
                </a:solidFill>
              </a:rPr>
              <a:t>, </a:t>
            </a:r>
            <a:r>
              <a:rPr lang="en-US" i="1">
                <a:solidFill>
                  <a:prstClr val="black"/>
                </a:solidFill>
              </a:rPr>
              <a:t>C</a:t>
            </a:r>
            <a:r>
              <a:rPr lang="en-US" i="1" baseline="-25000">
                <a:solidFill>
                  <a:prstClr val="black"/>
                </a:solidFill>
              </a:rPr>
              <a:t>w</a:t>
            </a:r>
            <a:r>
              <a:rPr lang="en-US">
                <a:solidFill>
                  <a:prstClr val="black"/>
                </a:solidFill>
              </a:rPr>
              <a:t>, </a:t>
            </a:r>
            <a:r>
              <a:rPr lang="en-US" i="1">
                <a:solidFill>
                  <a:prstClr val="black"/>
                </a:solidFill>
              </a:rPr>
              <a:t>r</a:t>
            </a:r>
            <a:r>
              <a:rPr lang="en-US" i="1" baseline="-25000">
                <a:solidFill>
                  <a:prstClr val="black"/>
                </a:solidFill>
              </a:rPr>
              <a:t>y</a:t>
            </a:r>
            <a:r>
              <a:rPr lang="en-US">
                <a:solidFill>
                  <a:prstClr val="black"/>
                </a:solidFill>
              </a:rPr>
              <a:t>, </a:t>
            </a:r>
            <a:r>
              <a:rPr lang="en-US" i="1">
                <a:solidFill>
                  <a:prstClr val="black"/>
                </a:solidFill>
              </a:rPr>
              <a:t>S</a:t>
            </a:r>
            <a:r>
              <a:rPr lang="en-US" i="1" baseline="-25000">
                <a:solidFill>
                  <a:prstClr val="black"/>
                </a:solidFill>
              </a:rPr>
              <a:t>x</a:t>
            </a:r>
            <a:r>
              <a:rPr lang="en-US">
                <a:solidFill>
                  <a:prstClr val="black"/>
                </a:solidFill>
              </a:rPr>
              <a:t>, and </a:t>
            </a:r>
            <a:r>
              <a:rPr lang="en-US" i="1">
                <a:solidFill>
                  <a:prstClr val="black"/>
                </a:solidFill>
              </a:rPr>
              <a:t>Z</a:t>
            </a:r>
            <a:r>
              <a:rPr lang="en-US" i="1" baseline="-25000">
                <a:solidFill>
                  <a:prstClr val="black"/>
                </a:solidFill>
              </a:rPr>
              <a:t>x</a:t>
            </a:r>
            <a:r>
              <a:rPr lang="en-US" i="1">
                <a:solidFill>
                  <a:prstClr val="black"/>
                </a:solidFill>
              </a:rPr>
              <a:t>.</a:t>
            </a:r>
            <a:r>
              <a:rPr lang="en-US">
                <a:solidFill>
                  <a:prstClr val="black"/>
                </a:solidFill>
              </a:rPr>
              <a:t>	</a:t>
            </a:r>
          </a:p>
        </p:txBody>
      </p:sp>
      <p:sp>
        <p:nvSpPr>
          <p:cNvPr id="7" name="Slide Number Placeholder 6"/>
          <p:cNvSpPr>
            <a:spLocks noGrp="1"/>
          </p:cNvSpPr>
          <p:nvPr>
            <p:ph type="sldNum" sz="quarter" idx="11"/>
          </p:nvPr>
        </p:nvSpPr>
        <p:spPr/>
        <p:txBody>
          <a:bodyPr/>
          <a:lstStyle/>
          <a:p>
            <a:pPr>
              <a:defRPr/>
            </a:pPr>
            <a:fld id="{2F3841EA-7597-40B4-B72E-7E3659CF00E8}" type="slidenum">
              <a:rPr lang="en-US" smtClean="0">
                <a:solidFill>
                  <a:prstClr val="white">
                    <a:shade val="50000"/>
                  </a:prstClr>
                </a:solidFill>
              </a:rPr>
              <a:pPr>
                <a:defRPr/>
              </a:pPr>
              <a:t>25</a:t>
            </a:fld>
            <a:endParaRPr lang="en-US" dirty="0">
              <a:solidFill>
                <a:prstClr val="white">
                  <a:shade val="50000"/>
                </a:prstClr>
              </a:solidFill>
            </a:endParaRPr>
          </a:p>
        </p:txBody>
      </p:sp>
      <p:sp>
        <p:nvSpPr>
          <p:cNvPr id="8" name="Footer Placeholder 7"/>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7657" name="TextBox 28"/>
          <p:cNvSpPr txBox="1">
            <a:spLocks noChangeArrowheads="1"/>
          </p:cNvSpPr>
          <p:nvPr/>
        </p:nvSpPr>
        <p:spPr bwMode="auto">
          <a:xfrm>
            <a:off x="1489075" y="2682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Lateral Torsional Buckling</a:t>
            </a:r>
          </a:p>
        </p:txBody>
      </p:sp>
    </p:spTree>
    <p:extLst>
      <p:ext uri="{BB962C8B-B14F-4D97-AF65-F5344CB8AC3E}">
        <p14:creationId xmlns:p14="http://schemas.microsoft.com/office/powerpoint/2010/main" val="17959433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768350" y="1169988"/>
            <a:ext cx="8140700" cy="860425"/>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a:solidFill>
                  <a:prstClr val="black"/>
                </a:solidFill>
              </a:rPr>
              <a:t>The following sections have inherent restraint against LTB </a:t>
            </a:r>
          </a:p>
          <a:p>
            <a:pPr>
              <a:defRPr/>
            </a:pPr>
            <a:r>
              <a:rPr lang="en-US">
                <a:solidFill>
                  <a:prstClr val="black"/>
                </a:solidFill>
              </a:rPr>
              <a:t>for typical shapes and sizes.</a:t>
            </a:r>
          </a:p>
        </p:txBody>
      </p:sp>
      <p:sp>
        <p:nvSpPr>
          <p:cNvPr id="3" name="TextBox 2"/>
          <p:cNvSpPr txBox="1"/>
          <p:nvPr/>
        </p:nvSpPr>
        <p:spPr>
          <a:xfrm>
            <a:off x="1870075" y="2246313"/>
            <a:ext cx="5514975" cy="1225550"/>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a:defRPr/>
            </a:pPr>
            <a:r>
              <a:rPr lang="en-US" dirty="0">
                <a:solidFill>
                  <a:prstClr val="black"/>
                </a:solidFill>
              </a:rPr>
              <a:t>W shape bent about its minor axis.</a:t>
            </a:r>
          </a:p>
          <a:p>
            <a:pPr lvl="1">
              <a:defRPr/>
            </a:pPr>
            <a:r>
              <a:rPr lang="en-US" dirty="0">
                <a:solidFill>
                  <a:prstClr val="black"/>
                </a:solidFill>
              </a:rPr>
              <a:t>Box section about either axis.</a:t>
            </a:r>
          </a:p>
          <a:p>
            <a:pPr lvl="1">
              <a:defRPr/>
            </a:pPr>
            <a:r>
              <a:rPr lang="en-US" dirty="0">
                <a:solidFill>
                  <a:prstClr val="black"/>
                </a:solidFill>
              </a:rPr>
              <a:t>HSS section about any axis.</a:t>
            </a:r>
          </a:p>
        </p:txBody>
      </p:sp>
      <p:sp>
        <p:nvSpPr>
          <p:cNvPr id="4" name="TextBox 3"/>
          <p:cNvSpPr txBox="1"/>
          <p:nvPr/>
        </p:nvSpPr>
        <p:spPr>
          <a:xfrm>
            <a:off x="782638" y="3768725"/>
            <a:ext cx="8140700" cy="460375"/>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dirty="0">
                <a:solidFill>
                  <a:prstClr val="black"/>
                </a:solidFill>
              </a:rPr>
              <a:t>For these cases LTB does not typically occur.</a:t>
            </a:r>
          </a:p>
        </p:txBody>
      </p:sp>
      <p:sp>
        <p:nvSpPr>
          <p:cNvPr id="5" name="Slide Number Placeholder 4"/>
          <p:cNvSpPr>
            <a:spLocks noGrp="1"/>
          </p:cNvSpPr>
          <p:nvPr>
            <p:ph type="sldNum" sz="quarter" idx="11"/>
          </p:nvPr>
        </p:nvSpPr>
        <p:spPr/>
        <p:txBody>
          <a:bodyPr/>
          <a:lstStyle/>
          <a:p>
            <a:pPr>
              <a:defRPr/>
            </a:pPr>
            <a:fld id="{2FC1E195-6289-41EC-95C5-2D354731B557}" type="slidenum">
              <a:rPr lang="en-US" smtClean="0">
                <a:solidFill>
                  <a:prstClr val="white">
                    <a:shade val="50000"/>
                  </a:prstClr>
                </a:solidFill>
              </a:rPr>
              <a:pPr>
                <a:defRPr/>
              </a:pPr>
              <a:t>26</a:t>
            </a:fld>
            <a:endParaRPr lang="en-US" dirty="0">
              <a:solidFill>
                <a:prstClr val="white">
                  <a:shade val="50000"/>
                </a:prstClr>
              </a:solidFill>
            </a:endParaRPr>
          </a:p>
        </p:txBody>
      </p:sp>
      <p:sp>
        <p:nvSpPr>
          <p:cNvPr id="6" name="Footer Placeholder 5"/>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8679" name="TextBox 28"/>
          <p:cNvSpPr txBox="1">
            <a:spLocks noChangeArrowheads="1"/>
          </p:cNvSpPr>
          <p:nvPr/>
        </p:nvSpPr>
        <p:spPr bwMode="auto">
          <a:xfrm>
            <a:off x="1489075" y="2682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Lateral Torsional Buckling</a:t>
            </a:r>
          </a:p>
        </p:txBody>
      </p:sp>
    </p:spTree>
    <p:extLst>
      <p:ext uri="{BB962C8B-B14F-4D97-AF65-F5344CB8AC3E}">
        <p14:creationId xmlns:p14="http://schemas.microsoft.com/office/powerpoint/2010/main" val="5202710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504825" y="636588"/>
            <a:ext cx="8140700" cy="50292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3600" b="1">
                <a:solidFill>
                  <a:prstClr val="black"/>
                </a:solidFill>
              </a:rPr>
              <a:t>Local Buckling</a:t>
            </a:r>
            <a:endParaRPr lang="en-US" b="1">
              <a:solidFill>
                <a:prstClr val="black"/>
              </a:solidFill>
            </a:endParaRPr>
          </a:p>
        </p:txBody>
      </p:sp>
      <p:sp>
        <p:nvSpPr>
          <p:cNvPr id="3" name="Slide Number Placeholder 2"/>
          <p:cNvSpPr>
            <a:spLocks noGrp="1"/>
          </p:cNvSpPr>
          <p:nvPr>
            <p:ph type="sldNum" sz="quarter" idx="11"/>
          </p:nvPr>
        </p:nvSpPr>
        <p:spPr/>
        <p:txBody>
          <a:bodyPr/>
          <a:lstStyle/>
          <a:p>
            <a:pPr>
              <a:defRPr/>
            </a:pPr>
            <a:fld id="{B626490C-5477-48B4-9A05-671F23B7DF09}" type="slidenum">
              <a:rPr lang="en-US" smtClean="0">
                <a:solidFill>
                  <a:prstClr val="white">
                    <a:shade val="50000"/>
                  </a:prstClr>
                </a:solidFill>
              </a:rPr>
              <a:pPr>
                <a:defRPr/>
              </a:pPr>
              <a:t>27</a:t>
            </a:fld>
            <a:endParaRPr lang="en-US" dirty="0">
              <a:solidFill>
                <a:prstClr val="white">
                  <a:shade val="50000"/>
                </a:prstClr>
              </a:solidFill>
            </a:endParaRPr>
          </a:p>
        </p:txBody>
      </p:sp>
      <p:sp>
        <p:nvSpPr>
          <p:cNvPr id="4" name="Footer Placeholder 3"/>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Tree>
    <p:extLst>
      <p:ext uri="{BB962C8B-B14F-4D97-AF65-F5344CB8AC3E}">
        <p14:creationId xmlns:p14="http://schemas.microsoft.com/office/powerpoint/2010/main" val="27209539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Box 28"/>
          <p:cNvSpPr txBox="1">
            <a:spLocks noChangeArrowheads="1"/>
          </p:cNvSpPr>
          <p:nvPr/>
        </p:nvSpPr>
        <p:spPr bwMode="auto">
          <a:xfrm>
            <a:off x="446088" y="1309688"/>
            <a:ext cx="8140700" cy="2308225"/>
          </a:xfrm>
          <a:prstGeom prst="rect">
            <a:avLst/>
          </a:prstGeom>
          <a:solidFill>
            <a:schemeClr val="tx1"/>
          </a:solidFill>
          <a:ln w="38100">
            <a:solidFill>
              <a:schemeClr val="bg1"/>
            </a:solidFill>
            <a:bevel/>
            <a:headEnd/>
            <a:tailEnd/>
          </a:ln>
        </p:spPr>
        <p:txBody>
          <a:bodyPr anchor="ctr" anchorCtr="1">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endParaRPr lang="en-US" sz="3600">
              <a:solidFill>
                <a:srgbClr val="FF0000"/>
              </a:solidFill>
            </a:endParaRPr>
          </a:p>
          <a:p>
            <a:r>
              <a:rPr lang="en-US" sz="3600">
                <a:solidFill>
                  <a:srgbClr val="FF0000"/>
                </a:solidFill>
              </a:rPr>
              <a:t>Handout on Plate Buckling</a:t>
            </a:r>
          </a:p>
          <a:p>
            <a:r>
              <a:rPr lang="en-US" sz="3600">
                <a:solidFill>
                  <a:srgbClr val="FF0000"/>
                </a:solidFill>
              </a:rPr>
              <a:t>PlateBuckling.pdf</a:t>
            </a:r>
          </a:p>
          <a:p>
            <a:endParaRPr lang="en-US" sz="3600">
              <a:solidFill>
                <a:srgbClr val="FF0000"/>
              </a:solidFill>
            </a:endParaRPr>
          </a:p>
        </p:txBody>
      </p:sp>
      <p:grpSp>
        <p:nvGrpSpPr>
          <p:cNvPr id="36867" name="Group 2"/>
          <p:cNvGrpSpPr>
            <a:grpSpLocks/>
          </p:cNvGrpSpPr>
          <p:nvPr/>
        </p:nvGrpSpPr>
        <p:grpSpPr bwMode="auto">
          <a:xfrm>
            <a:off x="5416550" y="3505200"/>
            <a:ext cx="3727450" cy="3352800"/>
            <a:chOff x="762000" y="217371"/>
            <a:chExt cx="8077199" cy="6412029"/>
          </a:xfrm>
        </p:grpSpPr>
        <p:sp>
          <p:nvSpPr>
            <p:cNvPr id="36870" name="laptop"/>
            <p:cNvSpPr>
              <a:spLocks noEditPoints="1" noChangeArrowheads="1"/>
            </p:cNvSpPr>
            <p:nvPr/>
          </p:nvSpPr>
          <p:spPr bwMode="auto">
            <a:xfrm>
              <a:off x="825944" y="217371"/>
              <a:ext cx="8013255" cy="6031029"/>
            </a:xfrm>
            <a:custGeom>
              <a:avLst/>
              <a:gdLst>
                <a:gd name="T0" fmla="*/ 2147483647 w 21600"/>
                <a:gd name="T1" fmla="*/ 0 h 21600"/>
                <a:gd name="T2" fmla="*/ 2147483647 w 21600"/>
                <a:gd name="T3" fmla="*/ 2147483647 h 21600"/>
                <a:gd name="T4" fmla="*/ 2147483647 w 21600"/>
                <a:gd name="T5" fmla="*/ 0 h 21600"/>
                <a:gd name="T6" fmla="*/ 2147483647 w 21600"/>
                <a:gd name="T7" fmla="*/ 2147483647 h 21600"/>
                <a:gd name="T8" fmla="*/ 2147483647 w 21600"/>
                <a:gd name="T9" fmla="*/ 0 h 21600"/>
                <a:gd name="T10" fmla="*/ 2147483647 w 21600"/>
                <a:gd name="T11" fmla="*/ 2147483647 h 21600"/>
                <a:gd name="T12" fmla="*/ 0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4445 w 21600"/>
                <a:gd name="T25" fmla="*/ 1858 h 21600"/>
                <a:gd name="T26" fmla="*/ 17311 w 21600"/>
                <a:gd name="T27" fmla="*/ 1232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a:lstStyle/>
            <a:p>
              <a:endParaRPr lang="en-US">
                <a:solidFill>
                  <a:prstClr val="white"/>
                </a:solidFill>
              </a:endParaRPr>
            </a:p>
          </p:txBody>
        </p:sp>
        <p:pic>
          <p:nvPicPr>
            <p:cNvPr id="36871" name="Picture 4" descr="C:\Documents and Settings\David Fortin\Local Settings\Temporary Internet Files\Content.IE5\CDA7ST6F\MCj0433829000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57200"/>
              <a:ext cx="61722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Slide Number Placeholder 5"/>
          <p:cNvSpPr>
            <a:spLocks noGrp="1"/>
          </p:cNvSpPr>
          <p:nvPr>
            <p:ph type="sldNum" sz="quarter" idx="11"/>
          </p:nvPr>
        </p:nvSpPr>
        <p:spPr/>
        <p:txBody>
          <a:bodyPr/>
          <a:lstStyle/>
          <a:p>
            <a:pPr>
              <a:defRPr/>
            </a:pPr>
            <a:fld id="{96025E09-6614-4814-8429-F6E016DC9608}" type="slidenum">
              <a:rPr lang="en-US" smtClean="0">
                <a:solidFill>
                  <a:prstClr val="white">
                    <a:shade val="50000"/>
                  </a:prstClr>
                </a:solidFill>
              </a:rPr>
              <a:pPr>
                <a:defRPr/>
              </a:pPr>
              <a:t>28</a:t>
            </a:fld>
            <a:endParaRPr lang="en-US" dirty="0">
              <a:solidFill>
                <a:prstClr val="white">
                  <a:shade val="50000"/>
                </a:prstClr>
              </a:solidFill>
            </a:endParaRPr>
          </a:p>
        </p:txBody>
      </p:sp>
      <p:sp>
        <p:nvSpPr>
          <p:cNvPr id="7" name="Footer Placeholder 6"/>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Tree>
    <p:extLst>
      <p:ext uri="{BB962C8B-B14F-4D97-AF65-F5344CB8AC3E}">
        <p14:creationId xmlns:p14="http://schemas.microsoft.com/office/powerpoint/2010/main" val="7633497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1497013" y="3144838"/>
            <a:ext cx="6607175" cy="247967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90" name="Rectangle 89"/>
          <p:cNvSpPr/>
          <p:nvPr/>
        </p:nvSpPr>
        <p:spPr bwMode="auto">
          <a:xfrm>
            <a:off x="3186113" y="4584700"/>
            <a:ext cx="388937" cy="102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cxnSp>
        <p:nvCxnSpPr>
          <p:cNvPr id="84" name="Straight Connector 83"/>
          <p:cNvCxnSpPr/>
          <p:nvPr/>
        </p:nvCxnSpPr>
        <p:spPr>
          <a:xfrm flipV="1">
            <a:off x="3587750" y="3989388"/>
            <a:ext cx="1871663" cy="1095375"/>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04825" y="636588"/>
            <a:ext cx="8140700" cy="98425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2800" dirty="0">
                <a:solidFill>
                  <a:schemeClr val="bg1"/>
                </a:solidFill>
                <a:cs typeface="+mn-cs"/>
              </a:rPr>
              <a:t>Local Buckling is related to Plate Buckling</a:t>
            </a:r>
          </a:p>
        </p:txBody>
      </p:sp>
      <p:sp>
        <p:nvSpPr>
          <p:cNvPr id="3" name="TextBox 2"/>
          <p:cNvSpPr txBox="1"/>
          <p:nvPr/>
        </p:nvSpPr>
        <p:spPr>
          <a:xfrm>
            <a:off x="1509713" y="2036763"/>
            <a:ext cx="6499225" cy="912812"/>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2800" dirty="0">
                <a:solidFill>
                  <a:schemeClr val="bg1"/>
                </a:solidFill>
                <a:cs typeface="+mn-cs"/>
              </a:rPr>
              <a:t>Flange is restrained by the web at one edge</a:t>
            </a:r>
          </a:p>
        </p:txBody>
      </p:sp>
      <p:sp>
        <p:nvSpPr>
          <p:cNvPr id="4" name="TextBox 3"/>
          <p:cNvSpPr txBox="1"/>
          <p:nvPr/>
        </p:nvSpPr>
        <p:spPr>
          <a:xfrm>
            <a:off x="1468438" y="5778500"/>
            <a:ext cx="6635750" cy="10795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2800" dirty="0">
                <a:solidFill>
                  <a:schemeClr val="bg1"/>
                </a:solidFill>
                <a:cs typeface="+mn-cs"/>
              </a:rPr>
              <a:t>Failure is localized at areas of high stress </a:t>
            </a:r>
          </a:p>
          <a:p>
            <a:pPr eaLnBrk="0" hangingPunct="0">
              <a:defRPr/>
            </a:pPr>
            <a:r>
              <a:rPr lang="en-US" sz="2800" dirty="0">
                <a:solidFill>
                  <a:schemeClr val="bg1"/>
                </a:solidFill>
                <a:cs typeface="+mn-cs"/>
              </a:rPr>
              <a:t>(Maximum Moment) or imperfections</a:t>
            </a:r>
          </a:p>
        </p:txBody>
      </p:sp>
      <p:sp>
        <p:nvSpPr>
          <p:cNvPr id="7" name="Rectangle 6"/>
          <p:cNvSpPr/>
          <p:nvPr/>
        </p:nvSpPr>
        <p:spPr bwMode="auto">
          <a:xfrm>
            <a:off x="1816100" y="3686175"/>
            <a:ext cx="1079500" cy="207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8" name="Rectangle 7"/>
          <p:cNvSpPr/>
          <p:nvPr/>
        </p:nvSpPr>
        <p:spPr bwMode="auto">
          <a:xfrm>
            <a:off x="2271713" y="3906838"/>
            <a:ext cx="125412" cy="102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18" name="Rectangle 17"/>
          <p:cNvSpPr/>
          <p:nvPr/>
        </p:nvSpPr>
        <p:spPr bwMode="auto">
          <a:xfrm>
            <a:off x="1843088" y="4946650"/>
            <a:ext cx="1079500" cy="207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21" name="Rectangle 20"/>
          <p:cNvSpPr/>
          <p:nvPr/>
        </p:nvSpPr>
        <p:spPr bwMode="auto">
          <a:xfrm>
            <a:off x="3575050" y="4598988"/>
            <a:ext cx="2327275" cy="5143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cxnSp>
        <p:nvCxnSpPr>
          <p:cNvPr id="23" name="Straight Connector 22"/>
          <p:cNvCxnSpPr/>
          <p:nvPr/>
        </p:nvCxnSpPr>
        <p:spPr>
          <a:xfrm flipV="1">
            <a:off x="3575050" y="3463925"/>
            <a:ext cx="1870075" cy="1093788"/>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430838" y="3478213"/>
            <a:ext cx="2314575" cy="127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6200000" flipH="1">
            <a:off x="7501732" y="3747294"/>
            <a:ext cx="527050" cy="14287"/>
          </a:xfrm>
          <a:prstGeom prst="line">
            <a:avLst/>
          </a:prstGeom>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2106613" y="3505200"/>
            <a:ext cx="941387" cy="539750"/>
          </a:xfrm>
          <a:prstGeom prst="ellipse">
            <a:avLst/>
          </a:prstGeom>
          <a:solidFill>
            <a:schemeClr val="tx1">
              <a:lumMod val="95000"/>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5" name="Straight Arrow Connector 34"/>
          <p:cNvCxnSpPr>
            <a:stCxn id="33" idx="6"/>
          </p:cNvCxnSpPr>
          <p:nvPr/>
        </p:nvCxnSpPr>
        <p:spPr>
          <a:xfrm>
            <a:off x="3048000" y="3775075"/>
            <a:ext cx="788988" cy="38100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nvGrpSpPr>
          <p:cNvPr id="2" name="Group 57"/>
          <p:cNvGrpSpPr>
            <a:grpSpLocks/>
          </p:cNvGrpSpPr>
          <p:nvPr/>
        </p:nvGrpSpPr>
        <p:grpSpPr bwMode="auto">
          <a:xfrm>
            <a:off x="3214688" y="4932363"/>
            <a:ext cx="2714625" cy="234950"/>
            <a:chOff x="3214255" y="4932218"/>
            <a:chExt cx="2715490" cy="235528"/>
          </a:xfrm>
        </p:grpSpPr>
        <p:cxnSp>
          <p:nvCxnSpPr>
            <p:cNvPr id="37" name="Straight Arrow Connector 36"/>
            <p:cNvCxnSpPr/>
            <p:nvPr/>
          </p:nvCxnSpPr>
          <p:spPr>
            <a:xfrm flipV="1">
              <a:off x="3214255"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V="1">
              <a:off x="3574732" y="4932218"/>
              <a:ext cx="401766"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V="1">
              <a:off x="3935210"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V="1">
              <a:off x="4308391" y="4932218"/>
              <a:ext cx="401766"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V="1">
              <a:off x="4751445"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5126214"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V="1">
              <a:off x="5527979" y="4932218"/>
              <a:ext cx="401766"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 name="Group 58"/>
          <p:cNvGrpSpPr>
            <a:grpSpLocks/>
          </p:cNvGrpSpPr>
          <p:nvPr/>
        </p:nvGrpSpPr>
        <p:grpSpPr bwMode="auto">
          <a:xfrm>
            <a:off x="3200400" y="4683125"/>
            <a:ext cx="2716213" cy="234950"/>
            <a:chOff x="3214255" y="4932218"/>
            <a:chExt cx="2715490" cy="235528"/>
          </a:xfrm>
        </p:grpSpPr>
        <p:cxnSp>
          <p:nvCxnSpPr>
            <p:cNvPr id="60" name="Straight Arrow Connector 59"/>
            <p:cNvCxnSpPr/>
            <p:nvPr/>
          </p:nvCxnSpPr>
          <p:spPr>
            <a:xfrm flipV="1">
              <a:off x="3214255"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flipV="1">
              <a:off x="3574522"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V="1">
              <a:off x="3934788"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flipV="1">
              <a:off x="4309338"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V="1">
              <a:off x="4752134"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V="1">
              <a:off x="5126684"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flipV="1">
              <a:off x="5528214"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9" name="Group 66"/>
          <p:cNvGrpSpPr>
            <a:grpSpLocks/>
          </p:cNvGrpSpPr>
          <p:nvPr/>
        </p:nvGrpSpPr>
        <p:grpSpPr bwMode="auto">
          <a:xfrm flipH="1" flipV="1">
            <a:off x="5445125" y="3616325"/>
            <a:ext cx="2714625" cy="234950"/>
            <a:chOff x="3214255" y="4932218"/>
            <a:chExt cx="2715490" cy="235528"/>
          </a:xfrm>
        </p:grpSpPr>
        <p:cxnSp>
          <p:nvCxnSpPr>
            <p:cNvPr id="68" name="Straight Arrow Connector 67"/>
            <p:cNvCxnSpPr/>
            <p:nvPr/>
          </p:nvCxnSpPr>
          <p:spPr>
            <a:xfrm flipV="1">
              <a:off x="3214255"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V="1">
              <a:off x="3574732" y="4932218"/>
              <a:ext cx="401766"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V="1">
              <a:off x="3935210"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flipV="1">
              <a:off x="4308391" y="4932218"/>
              <a:ext cx="401766"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flipV="1">
              <a:off x="4751445"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V="1">
              <a:off x="5126214"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flipV="1">
              <a:off x="5527979" y="4932218"/>
              <a:ext cx="401766"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0" name="Group 74"/>
          <p:cNvGrpSpPr>
            <a:grpSpLocks/>
          </p:cNvGrpSpPr>
          <p:nvPr/>
        </p:nvGrpSpPr>
        <p:grpSpPr bwMode="auto">
          <a:xfrm flipH="1" flipV="1">
            <a:off x="5430838" y="3367088"/>
            <a:ext cx="2716212" cy="234950"/>
            <a:chOff x="3214255" y="4932218"/>
            <a:chExt cx="2715490" cy="235528"/>
          </a:xfrm>
        </p:grpSpPr>
        <p:cxnSp>
          <p:nvCxnSpPr>
            <p:cNvPr id="76" name="Straight Arrow Connector 75"/>
            <p:cNvCxnSpPr/>
            <p:nvPr/>
          </p:nvCxnSpPr>
          <p:spPr>
            <a:xfrm flipV="1">
              <a:off x="3214255"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flipV="1">
              <a:off x="3574521"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flipV="1">
              <a:off x="3934788"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V="1">
              <a:off x="4309339"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flipV="1">
              <a:off x="4752133"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V="1">
              <a:off x="5126684"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V="1">
              <a:off x="5528215"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sp>
        <p:nvSpPr>
          <p:cNvPr id="83" name="Rectangle 82"/>
          <p:cNvSpPr/>
          <p:nvPr/>
        </p:nvSpPr>
        <p:spPr bwMode="auto">
          <a:xfrm>
            <a:off x="5459413" y="3478213"/>
            <a:ext cx="2327275" cy="512762"/>
          </a:xfrm>
          <a:prstGeom prst="rect">
            <a:avLst/>
          </a:prstGeom>
          <a:solidFill>
            <a:schemeClr val="accent1">
              <a:alpha val="5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86" name="TextBox 21"/>
          <p:cNvSpPr txBox="1">
            <a:spLocks noChangeArrowheads="1"/>
          </p:cNvSpPr>
          <p:nvPr/>
        </p:nvSpPr>
        <p:spPr bwMode="auto">
          <a:xfrm>
            <a:off x="3200976" y="3574259"/>
            <a:ext cx="3019713" cy="338554"/>
          </a:xfrm>
          <a:prstGeom prst="rect">
            <a:avLst/>
          </a:prstGeom>
          <a:noFill/>
          <a:ln w="9525">
            <a:noFill/>
            <a:miter lim="800000"/>
            <a:headEnd/>
            <a:tailEnd/>
          </a:ln>
          <a:scene3d>
            <a:camera prst="orthographicFront">
              <a:rot lat="0" lon="0" rev="1800000"/>
            </a:camera>
            <a:lightRig rig="threePt" dir="t"/>
          </a:scene3d>
        </p:spPr>
        <p:txBody>
          <a:bodyPr>
            <a:spAutoFit/>
          </a:bodyPr>
          <a:lstStyle/>
          <a:p>
            <a:pPr eaLnBrk="0" hangingPunct="0">
              <a:defRPr/>
            </a:pPr>
            <a:r>
              <a:rPr lang="en-US" sz="1600" dirty="0">
                <a:solidFill>
                  <a:schemeClr val="bg1"/>
                </a:solidFill>
              </a:rPr>
              <a:t>Partial Restraint from Web</a:t>
            </a:r>
          </a:p>
        </p:txBody>
      </p:sp>
      <p:sp>
        <p:nvSpPr>
          <p:cNvPr id="89" name="Freeform 88"/>
          <p:cNvSpPr/>
          <p:nvPr/>
        </p:nvSpPr>
        <p:spPr>
          <a:xfrm>
            <a:off x="5916613" y="3463925"/>
            <a:ext cx="1882775" cy="1647825"/>
          </a:xfrm>
          <a:custGeom>
            <a:avLst/>
            <a:gdLst>
              <a:gd name="connsiteX0" fmla="*/ 0 w 1884219"/>
              <a:gd name="connsiteY0" fmla="*/ 1108363 h 1648691"/>
              <a:gd name="connsiteX1" fmla="*/ 1870364 w 1884219"/>
              <a:gd name="connsiteY1" fmla="*/ 0 h 1648691"/>
              <a:gd name="connsiteX2" fmla="*/ 1884219 w 1884219"/>
              <a:gd name="connsiteY2" fmla="*/ 526472 h 1648691"/>
              <a:gd name="connsiteX3" fmla="*/ 0 w 1884219"/>
              <a:gd name="connsiteY3" fmla="*/ 1648691 h 1648691"/>
              <a:gd name="connsiteX4" fmla="*/ 0 w 1884219"/>
              <a:gd name="connsiteY4" fmla="*/ 1108363 h 16486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4219" h="1648691">
                <a:moveTo>
                  <a:pt x="0" y="1108363"/>
                </a:moveTo>
                <a:lnTo>
                  <a:pt x="1870364" y="0"/>
                </a:lnTo>
                <a:lnTo>
                  <a:pt x="1884219" y="526472"/>
                </a:lnTo>
                <a:lnTo>
                  <a:pt x="0" y="1648691"/>
                </a:lnTo>
                <a:lnTo>
                  <a:pt x="0" y="1108363"/>
                </a:lnTo>
                <a:close/>
              </a:path>
            </a:pathLst>
          </a:custGeom>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11336421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2000"/>
                                        <p:tgtEl>
                                          <p:spTgt spid="5"/>
                                        </p:tgtEl>
                                      </p:cBhvr>
                                    </p:animEffect>
                                  </p:childTnLst>
                                </p:cTn>
                              </p:par>
                              <p:par>
                                <p:cTn id="11" presetID="10"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2000"/>
                                        <p:tgtEl>
                                          <p:spTgt spid="10"/>
                                        </p:tgtEl>
                                      </p:cBhvr>
                                    </p:animEffect>
                                  </p:childTnLst>
                                </p:cTn>
                              </p:par>
                              <p:par>
                                <p:cTn id="14" presetID="10" presetClass="entr" presetSubtype="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28"/>
          <p:cNvSpPr txBox="1">
            <a:spLocks noChangeArrowheads="1"/>
          </p:cNvSpPr>
          <p:nvPr/>
        </p:nvSpPr>
        <p:spPr bwMode="auto">
          <a:xfrm>
            <a:off x="555625" y="558800"/>
            <a:ext cx="8140700" cy="2566988"/>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tabLst>
                <a:tab pos="744538" algn="l"/>
                <a:tab pos="1371600" algn="l"/>
                <a:tab pos="1711325" algn="l"/>
                <a:tab pos="3370263" algn="l"/>
                <a:tab pos="4054475" algn="l"/>
                <a:tab pos="4349750" algn="l"/>
                <a:tab pos="5538788" algn="l"/>
              </a:tabLst>
              <a:defRPr sz="2400">
                <a:solidFill>
                  <a:schemeClr val="tx1"/>
                </a:solidFill>
                <a:latin typeface="Times New Roman" pitchFamily="18" charset="0"/>
                <a:cs typeface="Arial" pitchFamily="34" charset="0"/>
              </a:defRPr>
            </a:lvl1pPr>
            <a:lvl2pPr marL="742950" indent="-285750" eaLnBrk="0" hangingPunct="0">
              <a:tabLst>
                <a:tab pos="744538" algn="l"/>
                <a:tab pos="1371600" algn="l"/>
                <a:tab pos="1711325" algn="l"/>
                <a:tab pos="3370263" algn="l"/>
                <a:tab pos="4054475" algn="l"/>
                <a:tab pos="4349750" algn="l"/>
                <a:tab pos="5538788" algn="l"/>
              </a:tabLst>
              <a:defRPr sz="2400">
                <a:solidFill>
                  <a:schemeClr val="tx1"/>
                </a:solidFill>
                <a:latin typeface="Times New Roman" pitchFamily="18" charset="0"/>
                <a:cs typeface="Arial" pitchFamily="34" charset="0"/>
              </a:defRPr>
            </a:lvl2pPr>
            <a:lvl3pPr marL="1143000" indent="-228600" eaLnBrk="0" hangingPunct="0">
              <a:tabLst>
                <a:tab pos="744538" algn="l"/>
                <a:tab pos="1371600" algn="l"/>
                <a:tab pos="1711325" algn="l"/>
                <a:tab pos="3370263" algn="l"/>
                <a:tab pos="4054475" algn="l"/>
                <a:tab pos="4349750" algn="l"/>
                <a:tab pos="5538788" algn="l"/>
              </a:tabLst>
              <a:defRPr sz="2400">
                <a:solidFill>
                  <a:schemeClr val="tx1"/>
                </a:solidFill>
                <a:latin typeface="Times New Roman" pitchFamily="18" charset="0"/>
                <a:cs typeface="Arial" pitchFamily="34" charset="0"/>
              </a:defRPr>
            </a:lvl3pPr>
            <a:lvl4pPr marL="1600200" indent="-228600" eaLnBrk="0" hangingPunct="0">
              <a:tabLst>
                <a:tab pos="744538" algn="l"/>
                <a:tab pos="1371600" algn="l"/>
                <a:tab pos="1711325" algn="l"/>
                <a:tab pos="3370263" algn="l"/>
                <a:tab pos="4054475" algn="l"/>
                <a:tab pos="4349750" algn="l"/>
                <a:tab pos="5538788" algn="l"/>
              </a:tabLst>
              <a:defRPr sz="2400">
                <a:solidFill>
                  <a:schemeClr val="tx1"/>
                </a:solidFill>
                <a:latin typeface="Times New Roman" pitchFamily="18" charset="0"/>
                <a:cs typeface="Arial" pitchFamily="34" charset="0"/>
              </a:defRPr>
            </a:lvl4pPr>
            <a:lvl5pPr marL="2057400" indent="-228600" eaLnBrk="0" hangingPunct="0">
              <a:tabLst>
                <a:tab pos="744538" algn="l"/>
                <a:tab pos="1371600" algn="l"/>
                <a:tab pos="1711325" algn="l"/>
                <a:tab pos="3370263" algn="l"/>
                <a:tab pos="4054475" algn="l"/>
                <a:tab pos="4349750" algn="l"/>
                <a:tab pos="5538788" algn="l"/>
              </a:tabLst>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tabLst>
                <a:tab pos="744538" algn="l"/>
                <a:tab pos="1371600" algn="l"/>
                <a:tab pos="1711325" algn="l"/>
                <a:tab pos="3370263" algn="l"/>
                <a:tab pos="4054475" algn="l"/>
                <a:tab pos="4349750" algn="l"/>
                <a:tab pos="5538788" algn="l"/>
              </a:tabLs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tabLst>
                <a:tab pos="744538" algn="l"/>
                <a:tab pos="1371600" algn="l"/>
                <a:tab pos="1711325" algn="l"/>
                <a:tab pos="3370263" algn="l"/>
                <a:tab pos="4054475" algn="l"/>
                <a:tab pos="4349750" algn="l"/>
                <a:tab pos="5538788" algn="l"/>
              </a:tabLs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tabLst>
                <a:tab pos="744538" algn="l"/>
                <a:tab pos="1371600" algn="l"/>
                <a:tab pos="1711325" algn="l"/>
                <a:tab pos="3370263" algn="l"/>
                <a:tab pos="4054475" algn="l"/>
                <a:tab pos="4349750" algn="l"/>
                <a:tab pos="5538788" algn="l"/>
              </a:tabLs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tabLst>
                <a:tab pos="744538" algn="l"/>
                <a:tab pos="1371600" algn="l"/>
                <a:tab pos="1711325" algn="l"/>
                <a:tab pos="3370263" algn="l"/>
                <a:tab pos="4054475" algn="l"/>
                <a:tab pos="4349750" algn="l"/>
                <a:tab pos="5538788" algn="l"/>
              </a:tabLst>
              <a:defRPr sz="2400">
                <a:solidFill>
                  <a:schemeClr val="tx1"/>
                </a:solidFill>
                <a:latin typeface="Times New Roman" pitchFamily="18" charset="0"/>
                <a:cs typeface="Arial" pitchFamily="34" charset="0"/>
              </a:defRPr>
            </a:lvl9pPr>
          </a:lstStyle>
          <a:p>
            <a:r>
              <a:rPr lang="en-US" sz="3200" b="1">
                <a:solidFill>
                  <a:schemeClr val="bg1"/>
                </a:solidFill>
              </a:rPr>
              <a:t>Strength design requirements:</a:t>
            </a:r>
          </a:p>
          <a:p>
            <a:endParaRPr lang="en-US" sz="3200" b="1">
              <a:solidFill>
                <a:schemeClr val="bg1"/>
              </a:solidFill>
            </a:endParaRPr>
          </a:p>
          <a:p>
            <a:r>
              <a:rPr lang="en-US" sz="3200" i="1">
                <a:solidFill>
                  <a:schemeClr val="bg1"/>
                </a:solidFill>
              </a:rPr>
              <a:t>	M</a:t>
            </a:r>
            <a:r>
              <a:rPr lang="en-US" sz="3200" i="1" baseline="-25000">
                <a:solidFill>
                  <a:schemeClr val="bg1"/>
                </a:solidFill>
              </a:rPr>
              <a:t>u	</a:t>
            </a:r>
            <a:r>
              <a:rPr lang="en-US" sz="3200">
                <a:solidFill>
                  <a:schemeClr val="bg1"/>
                </a:solidFill>
                <a:sym typeface="Symbol" pitchFamily="18" charset="2"/>
              </a:rPr>
              <a:t> </a:t>
            </a:r>
            <a:r>
              <a:rPr lang="en-US" sz="3200" i="1">
                <a:solidFill>
                  <a:schemeClr val="bg1"/>
                </a:solidFill>
              </a:rPr>
              <a:t>M</a:t>
            </a:r>
            <a:r>
              <a:rPr lang="en-US" sz="3200" i="1" baseline="-25000">
                <a:solidFill>
                  <a:schemeClr val="bg1"/>
                </a:solidFill>
              </a:rPr>
              <a:t>n</a:t>
            </a:r>
            <a:r>
              <a:rPr lang="en-US" sz="3200" baseline="-25000">
                <a:solidFill>
                  <a:schemeClr val="bg1"/>
                </a:solidFill>
              </a:rPr>
              <a:t>	</a:t>
            </a:r>
            <a:r>
              <a:rPr lang="en-US" sz="3200">
                <a:solidFill>
                  <a:schemeClr val="bg1"/>
                </a:solidFill>
              </a:rPr>
              <a:t>(</a:t>
            </a:r>
            <a:r>
              <a:rPr lang="en-US" sz="3200" i="1">
                <a:solidFill>
                  <a:schemeClr val="bg1"/>
                </a:solidFill>
              </a:rPr>
              <a:t>M</a:t>
            </a:r>
            <a:r>
              <a:rPr lang="en-US" sz="3200" i="1" baseline="-25000">
                <a:solidFill>
                  <a:schemeClr val="bg1"/>
                </a:solidFill>
              </a:rPr>
              <a:t>a </a:t>
            </a:r>
            <a:r>
              <a:rPr lang="en-US" sz="3200">
                <a:solidFill>
                  <a:schemeClr val="bg1"/>
                </a:solidFill>
                <a:sym typeface="Symbol" pitchFamily="18" charset="2"/>
              </a:rPr>
              <a:t> </a:t>
            </a:r>
            <a:r>
              <a:rPr lang="en-US" sz="3200" i="1">
                <a:solidFill>
                  <a:schemeClr val="bg1"/>
                </a:solidFill>
              </a:rPr>
              <a:t>M</a:t>
            </a:r>
            <a:r>
              <a:rPr lang="en-US" sz="3200" i="1" baseline="-25000">
                <a:solidFill>
                  <a:schemeClr val="bg1"/>
                </a:solidFill>
              </a:rPr>
              <a:t>n</a:t>
            </a:r>
            <a:r>
              <a:rPr lang="en-US" sz="3200">
                <a:solidFill>
                  <a:schemeClr val="bg1"/>
                </a:solidFill>
              </a:rPr>
              <a:t>/</a:t>
            </a:r>
            <a:r>
              <a:rPr lang="el-GR" sz="3200">
                <a:solidFill>
                  <a:schemeClr val="bg1"/>
                </a:solidFill>
              </a:rPr>
              <a:t>Ω</a:t>
            </a:r>
            <a:r>
              <a:rPr lang="en-US" sz="3200">
                <a:solidFill>
                  <a:schemeClr val="bg1"/>
                </a:solidFill>
              </a:rPr>
              <a:t>)	ASD</a:t>
            </a:r>
            <a:endParaRPr lang="en-US" sz="3200">
              <a:solidFill>
                <a:schemeClr val="bg1"/>
              </a:solidFill>
              <a:latin typeface="Symbol" pitchFamily="18" charset="2"/>
            </a:endParaRPr>
          </a:p>
          <a:p>
            <a:r>
              <a:rPr lang="en-US" sz="3200">
                <a:solidFill>
                  <a:schemeClr val="bg1"/>
                </a:solidFill>
              </a:rPr>
              <a:t>	</a:t>
            </a:r>
            <a:r>
              <a:rPr lang="en-US" sz="3200" i="1">
                <a:solidFill>
                  <a:schemeClr val="bg1"/>
                </a:solidFill>
              </a:rPr>
              <a:t>V</a:t>
            </a:r>
            <a:r>
              <a:rPr lang="en-US" sz="3200" i="1" baseline="-25000">
                <a:solidFill>
                  <a:schemeClr val="bg1"/>
                </a:solidFill>
              </a:rPr>
              <a:t>u 	</a:t>
            </a:r>
            <a:r>
              <a:rPr lang="en-US" sz="3200">
                <a:solidFill>
                  <a:schemeClr val="bg1"/>
                </a:solidFill>
                <a:sym typeface="Symbol" pitchFamily="18" charset="2"/>
              </a:rPr>
              <a:t> </a:t>
            </a:r>
            <a:r>
              <a:rPr lang="en-US" sz="3200" i="1">
                <a:solidFill>
                  <a:schemeClr val="bg1"/>
                </a:solidFill>
              </a:rPr>
              <a:t>V</a:t>
            </a:r>
            <a:r>
              <a:rPr lang="en-US" sz="3200" i="1" baseline="-25000">
                <a:solidFill>
                  <a:schemeClr val="bg1"/>
                </a:solidFill>
              </a:rPr>
              <a:t>n</a:t>
            </a:r>
            <a:r>
              <a:rPr lang="en-US" sz="3200" baseline="-25000">
                <a:solidFill>
                  <a:schemeClr val="bg1"/>
                </a:solidFill>
              </a:rPr>
              <a:t>	</a:t>
            </a:r>
            <a:r>
              <a:rPr lang="en-US" sz="3200">
                <a:solidFill>
                  <a:schemeClr val="bg1"/>
                </a:solidFill>
              </a:rPr>
              <a:t>(</a:t>
            </a:r>
            <a:r>
              <a:rPr lang="en-US" sz="3200" i="1">
                <a:solidFill>
                  <a:schemeClr val="bg1"/>
                </a:solidFill>
              </a:rPr>
              <a:t>V</a:t>
            </a:r>
            <a:r>
              <a:rPr lang="en-US" sz="3200" i="1" baseline="-25000">
                <a:solidFill>
                  <a:schemeClr val="bg1"/>
                </a:solidFill>
              </a:rPr>
              <a:t>a 	</a:t>
            </a:r>
            <a:r>
              <a:rPr lang="en-US" sz="3200">
                <a:solidFill>
                  <a:schemeClr val="bg1"/>
                </a:solidFill>
                <a:sym typeface="Symbol" pitchFamily="18" charset="2"/>
              </a:rPr>
              <a:t> </a:t>
            </a:r>
            <a:r>
              <a:rPr lang="en-US" sz="3200" i="1">
                <a:solidFill>
                  <a:schemeClr val="bg1"/>
                </a:solidFill>
              </a:rPr>
              <a:t>V</a:t>
            </a:r>
            <a:r>
              <a:rPr lang="en-US" sz="3200" i="1" baseline="-25000">
                <a:solidFill>
                  <a:schemeClr val="bg1"/>
                </a:solidFill>
              </a:rPr>
              <a:t>n</a:t>
            </a:r>
            <a:r>
              <a:rPr lang="en-US" sz="3200">
                <a:solidFill>
                  <a:schemeClr val="bg1"/>
                </a:solidFill>
              </a:rPr>
              <a:t>/</a:t>
            </a:r>
            <a:r>
              <a:rPr lang="el-GR" sz="3200">
                <a:solidFill>
                  <a:schemeClr val="bg1"/>
                </a:solidFill>
              </a:rPr>
              <a:t>Ω</a:t>
            </a:r>
            <a:r>
              <a:rPr lang="en-US" sz="3200">
                <a:solidFill>
                  <a:schemeClr val="bg1"/>
                </a:solidFill>
              </a:rPr>
              <a:t>)	ASD</a:t>
            </a:r>
          </a:p>
          <a:p>
            <a:endParaRPr lang="en-US" sz="3200">
              <a:solidFill>
                <a:schemeClr val="bg1"/>
              </a:solidFill>
            </a:endParaRPr>
          </a:p>
        </p:txBody>
      </p:sp>
      <p:sp>
        <p:nvSpPr>
          <p:cNvPr id="7171" name="TextBox 14"/>
          <p:cNvSpPr txBox="1">
            <a:spLocks noChangeArrowheads="1"/>
          </p:cNvSpPr>
          <p:nvPr/>
        </p:nvSpPr>
        <p:spPr bwMode="auto">
          <a:xfrm>
            <a:off x="604838" y="3686175"/>
            <a:ext cx="8102600" cy="189865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tabLst>
                <a:tab pos="287338" algn="l"/>
                <a:tab pos="862013" algn="l"/>
              </a:tabLst>
              <a:defRPr sz="2400">
                <a:solidFill>
                  <a:schemeClr val="tx1"/>
                </a:solidFill>
                <a:latin typeface="Times New Roman" pitchFamily="18" charset="0"/>
                <a:cs typeface="Arial" pitchFamily="34" charset="0"/>
              </a:defRPr>
            </a:lvl1pPr>
            <a:lvl2pPr marL="742950" indent="-285750" eaLnBrk="0" hangingPunct="0">
              <a:tabLst>
                <a:tab pos="287338" algn="l"/>
                <a:tab pos="862013" algn="l"/>
              </a:tabLst>
              <a:defRPr sz="2400">
                <a:solidFill>
                  <a:schemeClr val="tx1"/>
                </a:solidFill>
                <a:latin typeface="Times New Roman" pitchFamily="18" charset="0"/>
                <a:cs typeface="Arial" pitchFamily="34" charset="0"/>
              </a:defRPr>
            </a:lvl2pPr>
            <a:lvl3pPr marL="1143000" indent="-228600" eaLnBrk="0" hangingPunct="0">
              <a:tabLst>
                <a:tab pos="287338" algn="l"/>
                <a:tab pos="862013" algn="l"/>
              </a:tabLst>
              <a:defRPr sz="2400">
                <a:solidFill>
                  <a:schemeClr val="tx1"/>
                </a:solidFill>
                <a:latin typeface="Times New Roman" pitchFamily="18" charset="0"/>
                <a:cs typeface="Arial" pitchFamily="34" charset="0"/>
              </a:defRPr>
            </a:lvl3pPr>
            <a:lvl4pPr marL="1600200" indent="-228600" eaLnBrk="0" hangingPunct="0">
              <a:tabLst>
                <a:tab pos="287338" algn="l"/>
                <a:tab pos="862013" algn="l"/>
              </a:tabLst>
              <a:defRPr sz="2400">
                <a:solidFill>
                  <a:schemeClr val="tx1"/>
                </a:solidFill>
                <a:latin typeface="Times New Roman" pitchFamily="18" charset="0"/>
                <a:cs typeface="Arial" pitchFamily="34" charset="0"/>
              </a:defRPr>
            </a:lvl4pPr>
            <a:lvl5pPr marL="2057400" indent="-228600" eaLnBrk="0" hangingPunct="0">
              <a:tabLst>
                <a:tab pos="287338" algn="l"/>
                <a:tab pos="862013" algn="l"/>
              </a:tabLst>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tabLst>
                <a:tab pos="287338" algn="l"/>
                <a:tab pos="862013" algn="l"/>
              </a:tabLs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tabLst>
                <a:tab pos="287338" algn="l"/>
                <a:tab pos="862013" algn="l"/>
              </a:tabLs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tabLst>
                <a:tab pos="287338" algn="l"/>
                <a:tab pos="862013" algn="l"/>
              </a:tabLs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tabLst>
                <a:tab pos="287338" algn="l"/>
                <a:tab pos="862013" algn="l"/>
              </a:tabLst>
              <a:defRPr sz="2400">
                <a:solidFill>
                  <a:schemeClr val="tx1"/>
                </a:solidFill>
                <a:latin typeface="Times New Roman" pitchFamily="18" charset="0"/>
                <a:cs typeface="Arial" pitchFamily="34" charset="0"/>
              </a:defRPr>
            </a:lvl9pPr>
          </a:lstStyle>
          <a:p>
            <a:r>
              <a:rPr lang="en-US">
                <a:solidFill>
                  <a:schemeClr val="bg1"/>
                </a:solidFill>
              </a:rPr>
              <a:t>	</a:t>
            </a:r>
            <a:r>
              <a:rPr lang="en-US" sz="2800">
                <a:solidFill>
                  <a:schemeClr val="bg1"/>
                </a:solidFill>
              </a:rPr>
              <a:t>Also check serviceability (under service loads): </a:t>
            </a:r>
          </a:p>
          <a:p>
            <a:r>
              <a:rPr lang="en-US" sz="2800">
                <a:solidFill>
                  <a:schemeClr val="bg1"/>
                </a:solidFill>
              </a:rPr>
              <a:t>		Beam deflections</a:t>
            </a:r>
          </a:p>
          <a:p>
            <a:r>
              <a:rPr lang="en-US" sz="2800">
                <a:solidFill>
                  <a:schemeClr val="bg1"/>
                </a:solidFill>
              </a:rPr>
              <a:t>		Floor vibrations</a:t>
            </a:r>
          </a:p>
          <a:p>
            <a:r>
              <a:rPr lang="en-US" sz="3200">
                <a:solidFill>
                  <a:schemeClr val="bg1"/>
                </a:solidFill>
              </a:rPr>
              <a:t>		</a:t>
            </a:r>
          </a:p>
        </p:txBody>
      </p:sp>
      <p:sp>
        <p:nvSpPr>
          <p:cNvPr id="4" name="Slide Number Placeholder 3"/>
          <p:cNvSpPr>
            <a:spLocks noGrp="1"/>
          </p:cNvSpPr>
          <p:nvPr>
            <p:ph type="sldNum" sz="quarter" idx="11"/>
          </p:nvPr>
        </p:nvSpPr>
        <p:spPr/>
        <p:txBody>
          <a:bodyPr/>
          <a:lstStyle/>
          <a:p>
            <a:pPr>
              <a:defRPr/>
            </a:pPr>
            <a:fld id="{57C4287C-A540-46FF-AA84-6C25B9C9BEA8}" type="slidenum">
              <a:rPr lang="en-US" smtClean="0"/>
              <a:pPr>
                <a:defRPr/>
              </a:pPr>
              <a:t>3</a:t>
            </a:fld>
            <a:endParaRPr lang="en-US" dirty="0"/>
          </a:p>
        </p:txBody>
      </p:sp>
      <p:sp>
        <p:nvSpPr>
          <p:cNvPr id="5" name="Footer Placeholder 4"/>
          <p:cNvSpPr>
            <a:spLocks noGrp="1"/>
          </p:cNvSpPr>
          <p:nvPr>
            <p:ph type="ftr" sz="quarter" idx="10"/>
          </p:nvPr>
        </p:nvSpPr>
        <p:spPr/>
        <p:txBody>
          <a:bodyPr/>
          <a:lstStyle/>
          <a:p>
            <a:pPr>
              <a:defRPr/>
            </a:pPr>
            <a:r>
              <a:rPr lang="en-US"/>
              <a:t>Beam Module</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1497013" y="3144838"/>
            <a:ext cx="6607175" cy="247967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90" name="Rectangle 89"/>
          <p:cNvSpPr/>
          <p:nvPr/>
        </p:nvSpPr>
        <p:spPr bwMode="auto">
          <a:xfrm>
            <a:off x="3186113" y="4584700"/>
            <a:ext cx="388937" cy="102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cxnSp>
        <p:nvCxnSpPr>
          <p:cNvPr id="84" name="Straight Connector 83"/>
          <p:cNvCxnSpPr/>
          <p:nvPr/>
        </p:nvCxnSpPr>
        <p:spPr>
          <a:xfrm flipV="1">
            <a:off x="3587750" y="3976688"/>
            <a:ext cx="1871663" cy="1093787"/>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04825" y="636588"/>
            <a:ext cx="8140700" cy="98425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2800" dirty="0">
                <a:solidFill>
                  <a:schemeClr val="bg1"/>
                </a:solidFill>
                <a:cs typeface="+mn-cs"/>
              </a:rPr>
              <a:t>Local Buckling is related to Plate Buckling</a:t>
            </a:r>
          </a:p>
        </p:txBody>
      </p:sp>
      <p:sp>
        <p:nvSpPr>
          <p:cNvPr id="3" name="TextBox 2"/>
          <p:cNvSpPr txBox="1"/>
          <p:nvPr/>
        </p:nvSpPr>
        <p:spPr>
          <a:xfrm>
            <a:off x="1509713" y="2036763"/>
            <a:ext cx="6499225" cy="912812"/>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2800" dirty="0">
                <a:solidFill>
                  <a:schemeClr val="bg1"/>
                </a:solidFill>
                <a:cs typeface="+mn-cs"/>
              </a:rPr>
              <a:t>Flange is restrained by the web at one edge</a:t>
            </a:r>
          </a:p>
        </p:txBody>
      </p:sp>
      <p:sp>
        <p:nvSpPr>
          <p:cNvPr id="4" name="TextBox 3"/>
          <p:cNvSpPr txBox="1"/>
          <p:nvPr/>
        </p:nvSpPr>
        <p:spPr>
          <a:xfrm>
            <a:off x="1468438" y="5778500"/>
            <a:ext cx="6635750" cy="10795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2800" dirty="0">
                <a:solidFill>
                  <a:schemeClr val="bg1"/>
                </a:solidFill>
                <a:cs typeface="+mn-cs"/>
              </a:rPr>
              <a:t>Failure is localized at areas of high stress </a:t>
            </a:r>
          </a:p>
          <a:p>
            <a:pPr eaLnBrk="0" hangingPunct="0">
              <a:defRPr/>
            </a:pPr>
            <a:r>
              <a:rPr lang="en-US" sz="2800" dirty="0">
                <a:solidFill>
                  <a:schemeClr val="bg1"/>
                </a:solidFill>
                <a:cs typeface="+mn-cs"/>
              </a:rPr>
              <a:t>(Maximum Moment) or imperfections</a:t>
            </a:r>
          </a:p>
        </p:txBody>
      </p:sp>
      <p:sp>
        <p:nvSpPr>
          <p:cNvPr id="7" name="Rectangle 6"/>
          <p:cNvSpPr/>
          <p:nvPr/>
        </p:nvSpPr>
        <p:spPr bwMode="auto">
          <a:xfrm>
            <a:off x="1816100" y="3686175"/>
            <a:ext cx="1079500" cy="207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8" name="Rectangle 7"/>
          <p:cNvSpPr/>
          <p:nvPr/>
        </p:nvSpPr>
        <p:spPr bwMode="auto">
          <a:xfrm>
            <a:off x="2271713" y="3906838"/>
            <a:ext cx="125412" cy="102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18" name="Rectangle 17"/>
          <p:cNvSpPr/>
          <p:nvPr/>
        </p:nvSpPr>
        <p:spPr bwMode="auto">
          <a:xfrm>
            <a:off x="1843088" y="4946650"/>
            <a:ext cx="1079500" cy="207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21" name="Rectangle 20"/>
          <p:cNvSpPr/>
          <p:nvPr/>
        </p:nvSpPr>
        <p:spPr bwMode="auto">
          <a:xfrm>
            <a:off x="3575050" y="4586288"/>
            <a:ext cx="2327275" cy="5127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cxnSp>
        <p:nvCxnSpPr>
          <p:cNvPr id="23" name="Straight Connector 22"/>
          <p:cNvCxnSpPr/>
          <p:nvPr/>
        </p:nvCxnSpPr>
        <p:spPr>
          <a:xfrm flipV="1">
            <a:off x="3575050" y="3449638"/>
            <a:ext cx="1870075" cy="1095375"/>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5916613" y="3463925"/>
            <a:ext cx="1870075" cy="1093788"/>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430838" y="3463925"/>
            <a:ext cx="2314575" cy="142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6200000" flipH="1">
            <a:off x="7502526" y="3733800"/>
            <a:ext cx="525462" cy="14287"/>
          </a:xfrm>
          <a:prstGeom prst="line">
            <a:avLst/>
          </a:prstGeom>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2106613" y="3505200"/>
            <a:ext cx="941387" cy="539750"/>
          </a:xfrm>
          <a:prstGeom prst="ellipse">
            <a:avLst/>
          </a:prstGeom>
          <a:solidFill>
            <a:schemeClr val="tx1">
              <a:lumMod val="95000"/>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5" name="Straight Arrow Connector 34"/>
          <p:cNvCxnSpPr>
            <a:stCxn id="33" idx="6"/>
          </p:cNvCxnSpPr>
          <p:nvPr/>
        </p:nvCxnSpPr>
        <p:spPr>
          <a:xfrm>
            <a:off x="3048000" y="3775075"/>
            <a:ext cx="788988" cy="38100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nvGrpSpPr>
          <p:cNvPr id="34834" name="Group 57"/>
          <p:cNvGrpSpPr>
            <a:grpSpLocks/>
          </p:cNvGrpSpPr>
          <p:nvPr/>
        </p:nvGrpSpPr>
        <p:grpSpPr bwMode="auto">
          <a:xfrm>
            <a:off x="3214688" y="4918075"/>
            <a:ext cx="2714625" cy="236538"/>
            <a:chOff x="3214255" y="4932218"/>
            <a:chExt cx="2715490" cy="235528"/>
          </a:xfrm>
        </p:grpSpPr>
        <p:cxnSp>
          <p:nvCxnSpPr>
            <p:cNvPr id="37" name="Straight Arrow Connector 36"/>
            <p:cNvCxnSpPr/>
            <p:nvPr/>
          </p:nvCxnSpPr>
          <p:spPr>
            <a:xfrm flipV="1">
              <a:off x="3214255"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V="1">
              <a:off x="3574732" y="4932218"/>
              <a:ext cx="401766"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V="1">
              <a:off x="3935210"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V="1">
              <a:off x="4308391" y="4932218"/>
              <a:ext cx="401766"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V="1">
              <a:off x="4751445"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5126214"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V="1">
              <a:off x="5527979" y="4932218"/>
              <a:ext cx="401766"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4835" name="Group 58"/>
          <p:cNvGrpSpPr>
            <a:grpSpLocks/>
          </p:cNvGrpSpPr>
          <p:nvPr/>
        </p:nvGrpSpPr>
        <p:grpSpPr bwMode="auto">
          <a:xfrm>
            <a:off x="3200400" y="4668838"/>
            <a:ext cx="2716213" cy="234950"/>
            <a:chOff x="3214255" y="4932218"/>
            <a:chExt cx="2715490" cy="235528"/>
          </a:xfrm>
        </p:grpSpPr>
        <p:cxnSp>
          <p:nvCxnSpPr>
            <p:cNvPr id="60" name="Straight Arrow Connector 59"/>
            <p:cNvCxnSpPr/>
            <p:nvPr/>
          </p:nvCxnSpPr>
          <p:spPr>
            <a:xfrm flipV="1">
              <a:off x="3214255"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flipV="1">
              <a:off x="3574522"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V="1">
              <a:off x="3934788"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flipV="1">
              <a:off x="4309338"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V="1">
              <a:off x="4752134"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V="1">
              <a:off x="5126684"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flipV="1">
              <a:off x="5528214"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4836" name="Group 66"/>
          <p:cNvGrpSpPr>
            <a:grpSpLocks/>
          </p:cNvGrpSpPr>
          <p:nvPr/>
        </p:nvGrpSpPr>
        <p:grpSpPr bwMode="auto">
          <a:xfrm flipH="1" flipV="1">
            <a:off x="5445125" y="3602038"/>
            <a:ext cx="2714625" cy="234950"/>
            <a:chOff x="3214255" y="4932218"/>
            <a:chExt cx="2715490" cy="235528"/>
          </a:xfrm>
        </p:grpSpPr>
        <p:cxnSp>
          <p:nvCxnSpPr>
            <p:cNvPr id="68" name="Straight Arrow Connector 67"/>
            <p:cNvCxnSpPr/>
            <p:nvPr/>
          </p:nvCxnSpPr>
          <p:spPr>
            <a:xfrm flipV="1">
              <a:off x="3214255"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V="1">
              <a:off x="3574732" y="4932218"/>
              <a:ext cx="401766"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V="1">
              <a:off x="3935210"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flipV="1">
              <a:off x="4308391" y="4932218"/>
              <a:ext cx="401766"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flipV="1">
              <a:off x="4751445"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V="1">
              <a:off x="5126214" y="4932218"/>
              <a:ext cx="401765"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flipV="1">
              <a:off x="5527979" y="4932218"/>
              <a:ext cx="401766"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4837" name="Group 74"/>
          <p:cNvGrpSpPr>
            <a:grpSpLocks/>
          </p:cNvGrpSpPr>
          <p:nvPr/>
        </p:nvGrpSpPr>
        <p:grpSpPr bwMode="auto">
          <a:xfrm flipH="1" flipV="1">
            <a:off x="5430838" y="3352800"/>
            <a:ext cx="2716212" cy="234950"/>
            <a:chOff x="3214255" y="4932218"/>
            <a:chExt cx="2715490" cy="235528"/>
          </a:xfrm>
        </p:grpSpPr>
        <p:cxnSp>
          <p:nvCxnSpPr>
            <p:cNvPr id="76" name="Straight Arrow Connector 75"/>
            <p:cNvCxnSpPr/>
            <p:nvPr/>
          </p:nvCxnSpPr>
          <p:spPr>
            <a:xfrm flipV="1">
              <a:off x="3214255"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flipV="1">
              <a:off x="3574521"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flipV="1">
              <a:off x="3934788"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V="1">
              <a:off x="4309339"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flipV="1">
              <a:off x="4752133"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V="1">
              <a:off x="5126684" y="4932218"/>
              <a:ext cx="401531"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V="1">
              <a:off x="5528215" y="4932218"/>
              <a:ext cx="401530" cy="235528"/>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sp>
        <p:nvSpPr>
          <p:cNvPr id="83" name="Rectangle 82"/>
          <p:cNvSpPr/>
          <p:nvPr/>
        </p:nvSpPr>
        <p:spPr bwMode="auto">
          <a:xfrm>
            <a:off x="5459413" y="3463925"/>
            <a:ext cx="2327275" cy="512763"/>
          </a:xfrm>
          <a:prstGeom prst="rect">
            <a:avLst/>
          </a:prstGeom>
          <a:solidFill>
            <a:schemeClr val="accent1">
              <a:alpha val="5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cxnSp>
        <p:nvCxnSpPr>
          <p:cNvPr id="52" name="Straight Connector 51"/>
          <p:cNvCxnSpPr/>
          <p:nvPr/>
        </p:nvCxnSpPr>
        <p:spPr>
          <a:xfrm flipV="1">
            <a:off x="5902325" y="3989388"/>
            <a:ext cx="1870075" cy="1095375"/>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87" name="Freeform 86"/>
          <p:cNvSpPr/>
          <p:nvPr/>
        </p:nvSpPr>
        <p:spPr>
          <a:xfrm>
            <a:off x="5902325" y="3449638"/>
            <a:ext cx="1855788" cy="1593850"/>
          </a:xfrm>
          <a:custGeom>
            <a:avLst/>
            <a:gdLst>
              <a:gd name="connsiteX0" fmla="*/ 0 w 1856509"/>
              <a:gd name="connsiteY0" fmla="*/ 1080654 h 1593272"/>
              <a:gd name="connsiteX1" fmla="*/ 193964 w 1856509"/>
              <a:gd name="connsiteY1" fmla="*/ 983672 h 1593272"/>
              <a:gd name="connsiteX2" fmla="*/ 387928 w 1856509"/>
              <a:gd name="connsiteY2" fmla="*/ 983672 h 1593272"/>
              <a:gd name="connsiteX3" fmla="*/ 512619 w 1856509"/>
              <a:gd name="connsiteY3" fmla="*/ 831272 h 1593272"/>
              <a:gd name="connsiteX4" fmla="*/ 540328 w 1856509"/>
              <a:gd name="connsiteY4" fmla="*/ 568036 h 1593272"/>
              <a:gd name="connsiteX5" fmla="*/ 720437 w 1856509"/>
              <a:gd name="connsiteY5" fmla="*/ 360218 h 1593272"/>
              <a:gd name="connsiteX6" fmla="*/ 955964 w 1856509"/>
              <a:gd name="connsiteY6" fmla="*/ 304800 h 1593272"/>
              <a:gd name="connsiteX7" fmla="*/ 1149928 w 1856509"/>
              <a:gd name="connsiteY7" fmla="*/ 332509 h 1593272"/>
              <a:gd name="connsiteX8" fmla="*/ 1343891 w 1856509"/>
              <a:gd name="connsiteY8" fmla="*/ 401782 h 1593272"/>
              <a:gd name="connsiteX9" fmla="*/ 1565564 w 1856509"/>
              <a:gd name="connsiteY9" fmla="*/ 221672 h 1593272"/>
              <a:gd name="connsiteX10" fmla="*/ 1717964 w 1856509"/>
              <a:gd name="connsiteY10" fmla="*/ 27709 h 1593272"/>
              <a:gd name="connsiteX11" fmla="*/ 1828800 w 1856509"/>
              <a:gd name="connsiteY11" fmla="*/ 0 h 1593272"/>
              <a:gd name="connsiteX12" fmla="*/ 1856509 w 1856509"/>
              <a:gd name="connsiteY12" fmla="*/ 471054 h 1593272"/>
              <a:gd name="connsiteX13" fmla="*/ 1773382 w 1856509"/>
              <a:gd name="connsiteY13" fmla="*/ 568036 h 1593272"/>
              <a:gd name="connsiteX14" fmla="*/ 1690255 w 1856509"/>
              <a:gd name="connsiteY14" fmla="*/ 665018 h 1593272"/>
              <a:gd name="connsiteX15" fmla="*/ 1579419 w 1856509"/>
              <a:gd name="connsiteY15" fmla="*/ 762000 h 1593272"/>
              <a:gd name="connsiteX16" fmla="*/ 1468582 w 1856509"/>
              <a:gd name="connsiteY16" fmla="*/ 775854 h 1593272"/>
              <a:gd name="connsiteX17" fmla="*/ 1343891 w 1856509"/>
              <a:gd name="connsiteY17" fmla="*/ 734291 h 1593272"/>
              <a:gd name="connsiteX18" fmla="*/ 1177637 w 1856509"/>
              <a:gd name="connsiteY18" fmla="*/ 720436 h 1593272"/>
              <a:gd name="connsiteX19" fmla="*/ 969819 w 1856509"/>
              <a:gd name="connsiteY19" fmla="*/ 762000 h 1593272"/>
              <a:gd name="connsiteX20" fmla="*/ 845128 w 1856509"/>
              <a:gd name="connsiteY20" fmla="*/ 900545 h 1593272"/>
              <a:gd name="connsiteX21" fmla="*/ 789709 w 1856509"/>
              <a:gd name="connsiteY21" fmla="*/ 1039091 h 1593272"/>
              <a:gd name="connsiteX22" fmla="*/ 692728 w 1856509"/>
              <a:gd name="connsiteY22" fmla="*/ 1246909 h 1593272"/>
              <a:gd name="connsiteX23" fmla="*/ 595746 w 1856509"/>
              <a:gd name="connsiteY23" fmla="*/ 1357745 h 1593272"/>
              <a:gd name="connsiteX24" fmla="*/ 429491 w 1856509"/>
              <a:gd name="connsiteY24" fmla="*/ 1468582 h 1593272"/>
              <a:gd name="connsiteX25" fmla="*/ 249382 w 1856509"/>
              <a:gd name="connsiteY25" fmla="*/ 1510145 h 1593272"/>
              <a:gd name="connsiteX26" fmla="*/ 152400 w 1856509"/>
              <a:gd name="connsiteY26" fmla="*/ 1524000 h 1593272"/>
              <a:gd name="connsiteX27" fmla="*/ 27709 w 1856509"/>
              <a:gd name="connsiteY27" fmla="*/ 1593272 h 1593272"/>
              <a:gd name="connsiteX28" fmla="*/ 0 w 1856509"/>
              <a:gd name="connsiteY28" fmla="*/ 1080654 h 1593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856509" h="1593272">
                <a:moveTo>
                  <a:pt x="0" y="1080654"/>
                </a:moveTo>
                <a:lnTo>
                  <a:pt x="193964" y="983672"/>
                </a:lnTo>
                <a:lnTo>
                  <a:pt x="387928" y="983672"/>
                </a:lnTo>
                <a:lnTo>
                  <a:pt x="512619" y="831272"/>
                </a:lnTo>
                <a:lnTo>
                  <a:pt x="540328" y="568036"/>
                </a:lnTo>
                <a:lnTo>
                  <a:pt x="720437" y="360218"/>
                </a:lnTo>
                <a:lnTo>
                  <a:pt x="955964" y="304800"/>
                </a:lnTo>
                <a:lnTo>
                  <a:pt x="1149928" y="332509"/>
                </a:lnTo>
                <a:lnTo>
                  <a:pt x="1343891" y="401782"/>
                </a:lnTo>
                <a:lnTo>
                  <a:pt x="1565564" y="221672"/>
                </a:lnTo>
                <a:lnTo>
                  <a:pt x="1717964" y="27709"/>
                </a:lnTo>
                <a:lnTo>
                  <a:pt x="1828800" y="0"/>
                </a:lnTo>
                <a:lnTo>
                  <a:pt x="1856509" y="471054"/>
                </a:lnTo>
                <a:lnTo>
                  <a:pt x="1773382" y="568036"/>
                </a:lnTo>
                <a:lnTo>
                  <a:pt x="1690255" y="665018"/>
                </a:lnTo>
                <a:lnTo>
                  <a:pt x="1579419" y="762000"/>
                </a:lnTo>
                <a:lnTo>
                  <a:pt x="1468582" y="775854"/>
                </a:lnTo>
                <a:lnTo>
                  <a:pt x="1343891" y="734291"/>
                </a:lnTo>
                <a:lnTo>
                  <a:pt x="1177637" y="720436"/>
                </a:lnTo>
                <a:lnTo>
                  <a:pt x="969819" y="762000"/>
                </a:lnTo>
                <a:lnTo>
                  <a:pt x="845128" y="900545"/>
                </a:lnTo>
                <a:lnTo>
                  <a:pt x="789709" y="1039091"/>
                </a:lnTo>
                <a:lnTo>
                  <a:pt x="692728" y="1246909"/>
                </a:lnTo>
                <a:lnTo>
                  <a:pt x="595746" y="1357745"/>
                </a:lnTo>
                <a:lnTo>
                  <a:pt x="429491" y="1468582"/>
                </a:lnTo>
                <a:lnTo>
                  <a:pt x="249382" y="1510145"/>
                </a:lnTo>
                <a:lnTo>
                  <a:pt x="152400" y="1524000"/>
                </a:lnTo>
                <a:lnTo>
                  <a:pt x="27709" y="1593272"/>
                </a:lnTo>
                <a:lnTo>
                  <a:pt x="0" y="1080654"/>
                </a:lnTo>
                <a:close/>
              </a:path>
            </a:pathLst>
          </a:custGeom>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8" name="Freeform 87"/>
          <p:cNvSpPr/>
          <p:nvPr/>
        </p:nvSpPr>
        <p:spPr>
          <a:xfrm>
            <a:off x="4598988" y="3851275"/>
            <a:ext cx="1981200" cy="623888"/>
          </a:xfrm>
          <a:custGeom>
            <a:avLst/>
            <a:gdLst>
              <a:gd name="connsiteX0" fmla="*/ 0 w 1842655"/>
              <a:gd name="connsiteY0" fmla="*/ 221673 h 415636"/>
              <a:gd name="connsiteX1" fmla="*/ 1842655 w 1842655"/>
              <a:gd name="connsiteY1" fmla="*/ 0 h 415636"/>
              <a:gd name="connsiteX2" fmla="*/ 1828800 w 1842655"/>
              <a:gd name="connsiteY2" fmla="*/ 221673 h 415636"/>
              <a:gd name="connsiteX3" fmla="*/ 1759527 w 1842655"/>
              <a:gd name="connsiteY3" fmla="*/ 374073 h 415636"/>
              <a:gd name="connsiteX4" fmla="*/ 1634836 w 1842655"/>
              <a:gd name="connsiteY4" fmla="*/ 415636 h 415636"/>
              <a:gd name="connsiteX5" fmla="*/ 1537855 w 1842655"/>
              <a:gd name="connsiteY5" fmla="*/ 401782 h 415636"/>
              <a:gd name="connsiteX6" fmla="*/ 0 w 1842655"/>
              <a:gd name="connsiteY6" fmla="*/ 221673 h 415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42655" h="415636">
                <a:moveTo>
                  <a:pt x="0" y="221673"/>
                </a:moveTo>
                <a:lnTo>
                  <a:pt x="1842655" y="0"/>
                </a:lnTo>
                <a:lnTo>
                  <a:pt x="1828800" y="221673"/>
                </a:lnTo>
                <a:lnTo>
                  <a:pt x="1759527" y="374073"/>
                </a:lnTo>
                <a:lnTo>
                  <a:pt x="1634836" y="415636"/>
                </a:lnTo>
                <a:lnTo>
                  <a:pt x="1537855" y="401782"/>
                </a:lnTo>
                <a:lnTo>
                  <a:pt x="0" y="221673"/>
                </a:lnTo>
                <a:close/>
              </a:path>
            </a:pathLst>
          </a:custGeom>
          <a:solidFill>
            <a:schemeClr val="accent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1" name="TextBox 21"/>
          <p:cNvSpPr txBox="1">
            <a:spLocks noChangeArrowheads="1"/>
          </p:cNvSpPr>
          <p:nvPr/>
        </p:nvSpPr>
        <p:spPr bwMode="auto">
          <a:xfrm>
            <a:off x="3200976" y="3574259"/>
            <a:ext cx="3019713" cy="338554"/>
          </a:xfrm>
          <a:prstGeom prst="rect">
            <a:avLst/>
          </a:prstGeom>
          <a:noFill/>
          <a:ln w="9525">
            <a:noFill/>
            <a:miter lim="800000"/>
            <a:headEnd/>
            <a:tailEnd/>
          </a:ln>
          <a:scene3d>
            <a:camera prst="orthographicFront">
              <a:rot lat="0" lon="0" rev="1800000"/>
            </a:camera>
            <a:lightRig rig="threePt" dir="t"/>
          </a:scene3d>
        </p:spPr>
        <p:txBody>
          <a:bodyPr>
            <a:spAutoFit/>
          </a:bodyPr>
          <a:lstStyle/>
          <a:p>
            <a:pPr eaLnBrk="0" hangingPunct="0">
              <a:defRPr/>
            </a:pPr>
            <a:r>
              <a:rPr lang="en-US" sz="1600" dirty="0">
                <a:solidFill>
                  <a:schemeClr val="bg1"/>
                </a:solidFill>
              </a:rPr>
              <a:t>Partial Restraint from Web</a:t>
            </a:r>
          </a:p>
        </p:txBody>
      </p:sp>
    </p:spTree>
    <p:extLst>
      <p:ext uri="{BB962C8B-B14F-4D97-AF65-F5344CB8AC3E}">
        <p14:creationId xmlns:p14="http://schemas.microsoft.com/office/powerpoint/2010/main" val="30166137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bwMode="auto">
          <a:xfrm>
            <a:off x="1497013" y="1676400"/>
            <a:ext cx="6677025" cy="394811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29" name="TextBox 28"/>
          <p:cNvSpPr txBox="1"/>
          <p:nvPr/>
        </p:nvSpPr>
        <p:spPr>
          <a:xfrm>
            <a:off x="504825" y="636588"/>
            <a:ext cx="8140700" cy="98425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2800" dirty="0">
                <a:solidFill>
                  <a:schemeClr val="bg1"/>
                </a:solidFill>
                <a:cs typeface="+mn-cs"/>
              </a:rPr>
              <a:t>Local Buckling is related to Plate Buckling</a:t>
            </a:r>
          </a:p>
        </p:txBody>
      </p:sp>
      <p:sp>
        <p:nvSpPr>
          <p:cNvPr id="4" name="TextBox 3"/>
          <p:cNvSpPr txBox="1"/>
          <p:nvPr/>
        </p:nvSpPr>
        <p:spPr>
          <a:xfrm>
            <a:off x="1468438" y="5778500"/>
            <a:ext cx="6635750" cy="10795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2800" dirty="0">
                <a:solidFill>
                  <a:schemeClr val="bg1"/>
                </a:solidFill>
                <a:cs typeface="+mn-cs"/>
              </a:rPr>
              <a:t>Failure is localized at areas of high stress </a:t>
            </a:r>
          </a:p>
          <a:p>
            <a:pPr eaLnBrk="0" hangingPunct="0">
              <a:defRPr/>
            </a:pPr>
            <a:r>
              <a:rPr lang="en-US" sz="2800" dirty="0">
                <a:solidFill>
                  <a:schemeClr val="bg1"/>
                </a:solidFill>
                <a:cs typeface="+mn-cs"/>
              </a:rPr>
              <a:t>(Maximum Moment) or imperfections</a:t>
            </a:r>
          </a:p>
        </p:txBody>
      </p:sp>
      <p:sp>
        <p:nvSpPr>
          <p:cNvPr id="22" name="Rectangle 21"/>
          <p:cNvSpPr/>
          <p:nvPr/>
        </p:nvSpPr>
        <p:spPr bwMode="auto">
          <a:xfrm>
            <a:off x="5403850" y="3325813"/>
            <a:ext cx="387350" cy="21748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24" name="Rectangle 23"/>
          <p:cNvSpPr/>
          <p:nvPr/>
        </p:nvSpPr>
        <p:spPr bwMode="auto">
          <a:xfrm>
            <a:off x="1816100" y="3686175"/>
            <a:ext cx="1079500" cy="207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25" name="Rectangle 24"/>
          <p:cNvSpPr/>
          <p:nvPr/>
        </p:nvSpPr>
        <p:spPr bwMode="auto">
          <a:xfrm>
            <a:off x="2271713" y="3906838"/>
            <a:ext cx="125412" cy="102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26" name="Rectangle 25"/>
          <p:cNvSpPr/>
          <p:nvPr/>
        </p:nvSpPr>
        <p:spPr bwMode="auto">
          <a:xfrm>
            <a:off x="1843088" y="4946650"/>
            <a:ext cx="1079500" cy="207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32" name="Oval 31"/>
          <p:cNvSpPr/>
          <p:nvPr/>
        </p:nvSpPr>
        <p:spPr>
          <a:xfrm>
            <a:off x="2092325" y="3768725"/>
            <a:ext cx="512763" cy="900113"/>
          </a:xfrm>
          <a:prstGeom prst="ellipse">
            <a:avLst/>
          </a:prstGeom>
          <a:solidFill>
            <a:schemeClr val="tx1">
              <a:lumMod val="95000"/>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3" name="Straight Arrow Connector 32"/>
          <p:cNvCxnSpPr>
            <a:stCxn id="32" idx="6"/>
          </p:cNvCxnSpPr>
          <p:nvPr/>
        </p:nvCxnSpPr>
        <p:spPr>
          <a:xfrm flipV="1">
            <a:off x="2605088" y="3921125"/>
            <a:ext cx="2174875" cy="296863"/>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nvGrpSpPr>
          <p:cNvPr id="2" name="Group 93"/>
          <p:cNvGrpSpPr>
            <a:grpSpLocks/>
          </p:cNvGrpSpPr>
          <p:nvPr/>
        </p:nvGrpSpPr>
        <p:grpSpPr bwMode="auto">
          <a:xfrm>
            <a:off x="6415088" y="1939925"/>
            <a:ext cx="858837" cy="1635125"/>
            <a:chOff x="3311239" y="3144982"/>
            <a:chExt cx="858979" cy="1634837"/>
          </a:xfrm>
        </p:grpSpPr>
        <p:grpSp>
          <p:nvGrpSpPr>
            <p:cNvPr id="35867" name="Group 87"/>
            <p:cNvGrpSpPr>
              <a:grpSpLocks/>
            </p:cNvGrpSpPr>
            <p:nvPr/>
          </p:nvGrpSpPr>
          <p:grpSpPr bwMode="auto">
            <a:xfrm>
              <a:off x="3546767" y="3144983"/>
              <a:ext cx="623451" cy="1634836"/>
              <a:chOff x="3546767" y="3144983"/>
              <a:chExt cx="623451" cy="1634836"/>
            </a:xfrm>
          </p:grpSpPr>
          <p:cxnSp>
            <p:nvCxnSpPr>
              <p:cNvPr id="57" name="Straight Arrow Connector 56"/>
              <p:cNvCxnSpPr/>
              <p:nvPr/>
            </p:nvCxnSpPr>
            <p:spPr>
              <a:xfrm rot="10800000" flipV="1">
                <a:off x="3546228" y="3144982"/>
                <a:ext cx="623990" cy="58251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rot="10800000" flipV="1">
                <a:off x="3546228" y="3575119"/>
                <a:ext cx="512847" cy="498387"/>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rot="10800000" flipV="1">
                <a:off x="3560517" y="4017953"/>
                <a:ext cx="387414" cy="374584"/>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rot="5400000">
                <a:off x="3560560" y="4530583"/>
                <a:ext cx="249193" cy="249279"/>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5868" name="Group 88"/>
            <p:cNvGrpSpPr>
              <a:grpSpLocks/>
            </p:cNvGrpSpPr>
            <p:nvPr/>
          </p:nvGrpSpPr>
          <p:grpSpPr bwMode="auto">
            <a:xfrm>
              <a:off x="3311239" y="3144982"/>
              <a:ext cx="623451" cy="1634836"/>
              <a:chOff x="3546767" y="3144983"/>
              <a:chExt cx="623451" cy="1634836"/>
            </a:xfrm>
          </p:grpSpPr>
          <p:cxnSp>
            <p:nvCxnSpPr>
              <p:cNvPr id="90" name="Straight Arrow Connector 89"/>
              <p:cNvCxnSpPr/>
              <p:nvPr/>
            </p:nvCxnSpPr>
            <p:spPr>
              <a:xfrm rot="10800000" flipV="1">
                <a:off x="3546767" y="3144983"/>
                <a:ext cx="623990" cy="58251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10800000" flipV="1">
                <a:off x="3546767" y="3575120"/>
                <a:ext cx="512847" cy="498387"/>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rot="10800000" flipV="1">
                <a:off x="3561056" y="4017954"/>
                <a:ext cx="387414" cy="374584"/>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rot="5400000">
                <a:off x="3561099" y="4530584"/>
                <a:ext cx="249193" cy="249279"/>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grpSp>
        <p:nvGrpSpPr>
          <p:cNvPr id="6" name="Group 105"/>
          <p:cNvGrpSpPr>
            <a:grpSpLocks/>
          </p:cNvGrpSpPr>
          <p:nvPr/>
        </p:nvGrpSpPr>
        <p:grpSpPr bwMode="auto">
          <a:xfrm>
            <a:off x="4903788" y="3367088"/>
            <a:ext cx="873125" cy="1301750"/>
            <a:chOff x="3325094" y="3865418"/>
            <a:chExt cx="872832" cy="1302330"/>
          </a:xfrm>
        </p:grpSpPr>
        <p:cxnSp>
          <p:nvCxnSpPr>
            <p:cNvPr id="102" name="Straight Arrow Connector 101"/>
            <p:cNvCxnSpPr/>
            <p:nvPr/>
          </p:nvCxnSpPr>
          <p:spPr>
            <a:xfrm rot="10800000" flipH="1">
              <a:off x="3325094" y="3865418"/>
              <a:ext cx="623678" cy="581284"/>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p:nvPr/>
          </p:nvCxnSpPr>
          <p:spPr>
            <a:xfrm rot="10800000" flipH="1">
              <a:off x="3450464" y="4184647"/>
              <a:ext cx="512591" cy="498697"/>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rot="10800000" flipH="1">
              <a:off x="3559965" y="4543582"/>
              <a:ext cx="388806" cy="374817"/>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rot="5400000" flipH="1" flipV="1">
              <a:off x="3713010" y="4917703"/>
              <a:ext cx="249349" cy="250741"/>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rot="10800000" flipH="1">
              <a:off x="3559965" y="3865418"/>
              <a:ext cx="623678" cy="581284"/>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rot="10800000" flipH="1">
              <a:off x="3685335" y="4184647"/>
              <a:ext cx="512591" cy="498697"/>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rot="10800000" flipH="1">
              <a:off x="3796423" y="4543582"/>
              <a:ext cx="387220" cy="374817"/>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rot="5400000" flipH="1" flipV="1">
              <a:off x="3948674" y="4918496"/>
              <a:ext cx="249349" cy="249154"/>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sp>
        <p:nvSpPr>
          <p:cNvPr id="107" name="Rectangle 106"/>
          <p:cNvSpPr/>
          <p:nvPr/>
        </p:nvSpPr>
        <p:spPr bwMode="auto">
          <a:xfrm>
            <a:off x="6415088" y="2438400"/>
            <a:ext cx="387350" cy="2174875"/>
          </a:xfrm>
          <a:prstGeom prst="rect">
            <a:avLst/>
          </a:prstGeom>
          <a:solidFill>
            <a:schemeClr val="accent1">
              <a:alpha val="5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cxnSp>
        <p:nvCxnSpPr>
          <p:cNvPr id="109" name="Straight Connector 108"/>
          <p:cNvCxnSpPr/>
          <p:nvPr/>
        </p:nvCxnSpPr>
        <p:spPr>
          <a:xfrm flipV="1">
            <a:off x="5389563" y="2465388"/>
            <a:ext cx="1025525" cy="846137"/>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V="1">
            <a:off x="5791200" y="2520950"/>
            <a:ext cx="1025525" cy="846138"/>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20" name="TextBox 119"/>
          <p:cNvSpPr txBox="1"/>
          <p:nvPr/>
        </p:nvSpPr>
        <p:spPr>
          <a:xfrm>
            <a:off x="498475" y="1676400"/>
            <a:ext cx="4835525" cy="1427163"/>
          </a:xfrm>
          <a:prstGeom prst="rect">
            <a:avLst/>
          </a:prstGeom>
          <a:solidFill>
            <a:schemeClr val="tx1">
              <a:lumMod val="95000"/>
            </a:schemeClr>
          </a:solidFill>
          <a:ln w="38100" cap="flat">
            <a:solidFill>
              <a:schemeClr val="bg1"/>
            </a:solidFill>
            <a:bevel/>
          </a:ln>
        </p:spPr>
        <p:txBody>
          <a:bodyPr anchor="ctr" anchorCtr="1"/>
          <a:lstStyle/>
          <a:p>
            <a:pPr eaLnBrk="0" hangingPunct="0">
              <a:defRPr/>
            </a:pPr>
            <a:r>
              <a:rPr lang="en-US" sz="2800" dirty="0">
                <a:solidFill>
                  <a:schemeClr val="bg1"/>
                </a:solidFill>
              </a:rPr>
              <a:t>Web is restrained by the flange at one edge, web in tension at other</a:t>
            </a:r>
          </a:p>
        </p:txBody>
      </p:sp>
      <p:sp>
        <p:nvSpPr>
          <p:cNvPr id="121" name="TextBox 21"/>
          <p:cNvSpPr txBox="1">
            <a:spLocks noChangeArrowheads="1"/>
          </p:cNvSpPr>
          <p:nvPr/>
        </p:nvSpPr>
        <p:spPr bwMode="auto">
          <a:xfrm rot="21054745">
            <a:off x="4461739" y="2507460"/>
            <a:ext cx="3019713" cy="338554"/>
          </a:xfrm>
          <a:prstGeom prst="rect">
            <a:avLst/>
          </a:prstGeom>
          <a:noFill/>
          <a:ln w="9525">
            <a:noFill/>
            <a:miter lim="800000"/>
            <a:headEnd/>
            <a:tailEnd/>
          </a:ln>
          <a:scene3d>
            <a:camera prst="orthographicFront">
              <a:rot lat="0" lon="0" rev="1800000"/>
            </a:camera>
            <a:lightRig rig="threePt" dir="t"/>
          </a:scene3d>
        </p:spPr>
        <p:txBody>
          <a:bodyPr>
            <a:spAutoFit/>
          </a:bodyPr>
          <a:lstStyle/>
          <a:p>
            <a:pPr eaLnBrk="0" hangingPunct="0">
              <a:defRPr/>
            </a:pPr>
            <a:r>
              <a:rPr lang="en-US" sz="1600" dirty="0">
                <a:solidFill>
                  <a:schemeClr val="bg1"/>
                </a:solidFill>
              </a:rPr>
              <a:t>Partial Restraint from Flange</a:t>
            </a:r>
          </a:p>
        </p:txBody>
      </p:sp>
      <p:sp>
        <p:nvSpPr>
          <p:cNvPr id="122" name="TextBox 21"/>
          <p:cNvSpPr txBox="1">
            <a:spLocks noChangeArrowheads="1"/>
          </p:cNvSpPr>
          <p:nvPr/>
        </p:nvSpPr>
        <p:spPr bwMode="auto">
          <a:xfrm rot="21054745">
            <a:off x="5556247" y="4351696"/>
            <a:ext cx="3019713" cy="584775"/>
          </a:xfrm>
          <a:prstGeom prst="rect">
            <a:avLst/>
          </a:prstGeom>
          <a:noFill/>
          <a:ln w="9525">
            <a:noFill/>
            <a:miter lim="800000"/>
            <a:headEnd/>
            <a:tailEnd/>
          </a:ln>
          <a:scene3d>
            <a:camera prst="orthographicFront">
              <a:rot lat="0" lon="0" rev="1800000"/>
            </a:camera>
            <a:lightRig rig="threePt" dir="t"/>
          </a:scene3d>
        </p:spPr>
        <p:txBody>
          <a:bodyPr>
            <a:spAutoFit/>
          </a:bodyPr>
          <a:lstStyle/>
          <a:p>
            <a:pPr eaLnBrk="0" hangingPunct="0">
              <a:defRPr/>
            </a:pPr>
            <a:r>
              <a:rPr lang="en-US" sz="1600" dirty="0">
                <a:solidFill>
                  <a:schemeClr val="bg1"/>
                </a:solidFill>
              </a:rPr>
              <a:t>Partial Restraint from</a:t>
            </a:r>
          </a:p>
          <a:p>
            <a:pPr eaLnBrk="0" hangingPunct="0">
              <a:defRPr/>
            </a:pPr>
            <a:r>
              <a:rPr lang="en-US" sz="1600" dirty="0">
                <a:solidFill>
                  <a:schemeClr val="bg1"/>
                </a:solidFill>
              </a:rPr>
              <a:t>Web in Tension</a:t>
            </a:r>
          </a:p>
        </p:txBody>
      </p:sp>
    </p:spTree>
    <p:extLst>
      <p:ext uri="{BB962C8B-B14F-4D97-AF65-F5344CB8AC3E}">
        <p14:creationId xmlns:p14="http://schemas.microsoft.com/office/powerpoint/2010/main" val="4810331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bwMode="auto">
          <a:xfrm>
            <a:off x="1524000" y="1690688"/>
            <a:ext cx="6678613" cy="394811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29" name="TextBox 28"/>
          <p:cNvSpPr txBox="1"/>
          <p:nvPr/>
        </p:nvSpPr>
        <p:spPr>
          <a:xfrm>
            <a:off x="504825" y="636588"/>
            <a:ext cx="8140700" cy="98425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2800" dirty="0">
                <a:solidFill>
                  <a:schemeClr val="bg1"/>
                </a:solidFill>
                <a:cs typeface="+mn-cs"/>
              </a:rPr>
              <a:t>Local Buckling is related to Plate Buckling</a:t>
            </a:r>
          </a:p>
        </p:txBody>
      </p:sp>
      <p:sp>
        <p:nvSpPr>
          <p:cNvPr id="3" name="TextBox 2"/>
          <p:cNvSpPr txBox="1"/>
          <p:nvPr/>
        </p:nvSpPr>
        <p:spPr>
          <a:xfrm>
            <a:off x="498475" y="1676400"/>
            <a:ext cx="4835525" cy="1427163"/>
          </a:xfrm>
          <a:prstGeom prst="rect">
            <a:avLst/>
          </a:prstGeom>
          <a:solidFill>
            <a:schemeClr val="tx1">
              <a:lumMod val="95000"/>
            </a:schemeClr>
          </a:solidFill>
          <a:ln w="38100" cap="flat">
            <a:solidFill>
              <a:schemeClr val="bg1"/>
            </a:solidFill>
            <a:bevel/>
          </a:ln>
        </p:spPr>
        <p:txBody>
          <a:bodyPr anchor="ctr" anchorCtr="1"/>
          <a:lstStyle/>
          <a:p>
            <a:pPr eaLnBrk="0" hangingPunct="0">
              <a:defRPr/>
            </a:pPr>
            <a:r>
              <a:rPr lang="en-US" sz="2800" dirty="0">
                <a:solidFill>
                  <a:schemeClr val="bg1"/>
                </a:solidFill>
              </a:rPr>
              <a:t>Web is restrained by the flange at one edge, web in tension at other</a:t>
            </a:r>
          </a:p>
        </p:txBody>
      </p:sp>
      <p:sp>
        <p:nvSpPr>
          <p:cNvPr id="4" name="TextBox 3"/>
          <p:cNvSpPr txBox="1"/>
          <p:nvPr/>
        </p:nvSpPr>
        <p:spPr>
          <a:xfrm>
            <a:off x="1468438" y="5778500"/>
            <a:ext cx="6635750" cy="10795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2800" dirty="0">
                <a:solidFill>
                  <a:schemeClr val="bg1"/>
                </a:solidFill>
                <a:cs typeface="+mn-cs"/>
              </a:rPr>
              <a:t>Failure is localized at areas of high stress </a:t>
            </a:r>
          </a:p>
          <a:p>
            <a:pPr eaLnBrk="0" hangingPunct="0">
              <a:defRPr/>
            </a:pPr>
            <a:r>
              <a:rPr lang="en-US" sz="2800" dirty="0">
                <a:solidFill>
                  <a:schemeClr val="bg1"/>
                </a:solidFill>
                <a:cs typeface="+mn-cs"/>
              </a:rPr>
              <a:t>(Maximum Moment) or imperfections</a:t>
            </a:r>
          </a:p>
        </p:txBody>
      </p:sp>
      <p:sp>
        <p:nvSpPr>
          <p:cNvPr id="24" name="Rectangle 23"/>
          <p:cNvSpPr/>
          <p:nvPr/>
        </p:nvSpPr>
        <p:spPr bwMode="auto">
          <a:xfrm>
            <a:off x="1816100" y="3686175"/>
            <a:ext cx="1079500" cy="207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25" name="Rectangle 24"/>
          <p:cNvSpPr/>
          <p:nvPr/>
        </p:nvSpPr>
        <p:spPr bwMode="auto">
          <a:xfrm>
            <a:off x="2271713" y="3906838"/>
            <a:ext cx="125412" cy="102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26" name="Rectangle 25"/>
          <p:cNvSpPr/>
          <p:nvPr/>
        </p:nvSpPr>
        <p:spPr bwMode="auto">
          <a:xfrm>
            <a:off x="1843088" y="4946650"/>
            <a:ext cx="1079500" cy="207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grpSp>
        <p:nvGrpSpPr>
          <p:cNvPr id="36873" name="Group 93"/>
          <p:cNvGrpSpPr>
            <a:grpSpLocks/>
          </p:cNvGrpSpPr>
          <p:nvPr/>
        </p:nvGrpSpPr>
        <p:grpSpPr bwMode="auto">
          <a:xfrm>
            <a:off x="6415088" y="1939925"/>
            <a:ext cx="858837" cy="1635125"/>
            <a:chOff x="3311239" y="3144982"/>
            <a:chExt cx="858979" cy="1634837"/>
          </a:xfrm>
        </p:grpSpPr>
        <p:grpSp>
          <p:nvGrpSpPr>
            <p:cNvPr id="36894" name="Group 87"/>
            <p:cNvGrpSpPr>
              <a:grpSpLocks/>
            </p:cNvGrpSpPr>
            <p:nvPr/>
          </p:nvGrpSpPr>
          <p:grpSpPr bwMode="auto">
            <a:xfrm>
              <a:off x="3546767" y="3144983"/>
              <a:ext cx="623451" cy="1634836"/>
              <a:chOff x="3546767" y="3144983"/>
              <a:chExt cx="623451" cy="1634836"/>
            </a:xfrm>
          </p:grpSpPr>
          <p:cxnSp>
            <p:nvCxnSpPr>
              <p:cNvPr id="57" name="Straight Arrow Connector 56"/>
              <p:cNvCxnSpPr/>
              <p:nvPr/>
            </p:nvCxnSpPr>
            <p:spPr>
              <a:xfrm rot="10800000" flipV="1">
                <a:off x="3546228" y="3144982"/>
                <a:ext cx="623990" cy="58251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rot="10800000" flipV="1">
                <a:off x="3546228" y="3575119"/>
                <a:ext cx="512847" cy="498387"/>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rot="10800000" flipV="1">
                <a:off x="3560517" y="4017953"/>
                <a:ext cx="387414" cy="374584"/>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rot="5400000">
                <a:off x="3560560" y="4530583"/>
                <a:ext cx="249193" cy="249279"/>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6895" name="Group 88"/>
            <p:cNvGrpSpPr>
              <a:grpSpLocks/>
            </p:cNvGrpSpPr>
            <p:nvPr/>
          </p:nvGrpSpPr>
          <p:grpSpPr bwMode="auto">
            <a:xfrm>
              <a:off x="3311239" y="3144982"/>
              <a:ext cx="623451" cy="1634836"/>
              <a:chOff x="3546767" y="3144983"/>
              <a:chExt cx="623451" cy="1634836"/>
            </a:xfrm>
          </p:grpSpPr>
          <p:cxnSp>
            <p:nvCxnSpPr>
              <p:cNvPr id="90" name="Straight Arrow Connector 89"/>
              <p:cNvCxnSpPr/>
              <p:nvPr/>
            </p:nvCxnSpPr>
            <p:spPr>
              <a:xfrm rot="10800000" flipV="1">
                <a:off x="3546767" y="3144983"/>
                <a:ext cx="623990" cy="58251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10800000" flipV="1">
                <a:off x="3546767" y="3575120"/>
                <a:ext cx="512847" cy="498387"/>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rot="10800000" flipV="1">
                <a:off x="3561056" y="4017954"/>
                <a:ext cx="387414" cy="374584"/>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rot="5400000">
                <a:off x="3561099" y="4530584"/>
                <a:ext cx="249193" cy="249279"/>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107" name="Rectangle 106"/>
          <p:cNvSpPr/>
          <p:nvPr/>
        </p:nvSpPr>
        <p:spPr bwMode="auto">
          <a:xfrm>
            <a:off x="6415088" y="2438400"/>
            <a:ext cx="387350" cy="2174875"/>
          </a:xfrm>
          <a:prstGeom prst="rect">
            <a:avLst/>
          </a:prstGeom>
          <a:solidFill>
            <a:schemeClr val="accent1">
              <a:alpha val="5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cxnSp>
        <p:nvCxnSpPr>
          <p:cNvPr id="109" name="Straight Connector 108"/>
          <p:cNvCxnSpPr/>
          <p:nvPr/>
        </p:nvCxnSpPr>
        <p:spPr>
          <a:xfrm flipV="1">
            <a:off x="5389563" y="2465388"/>
            <a:ext cx="1025525" cy="846137"/>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V="1">
            <a:off x="5791200" y="2520950"/>
            <a:ext cx="1025525" cy="846138"/>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bwMode="auto">
          <a:xfrm>
            <a:off x="5403850" y="3352800"/>
            <a:ext cx="387350" cy="2174875"/>
          </a:xfrm>
          <a:prstGeom prst="rect">
            <a:avLst/>
          </a:prstGeom>
          <a:noFill/>
          <a:ln w="38100">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116" name="Freeform 115"/>
          <p:cNvSpPr/>
          <p:nvPr/>
        </p:nvSpPr>
        <p:spPr>
          <a:xfrm>
            <a:off x="5389563" y="3352800"/>
            <a:ext cx="554037" cy="2160588"/>
          </a:xfrm>
          <a:custGeom>
            <a:avLst/>
            <a:gdLst>
              <a:gd name="connsiteX0" fmla="*/ 415636 w 554181"/>
              <a:gd name="connsiteY0" fmla="*/ 55418 h 2161309"/>
              <a:gd name="connsiteX1" fmla="*/ 415636 w 554181"/>
              <a:gd name="connsiteY1" fmla="*/ 290946 h 2161309"/>
              <a:gd name="connsiteX2" fmla="*/ 484909 w 554181"/>
              <a:gd name="connsiteY2" fmla="*/ 429491 h 2161309"/>
              <a:gd name="connsiteX3" fmla="*/ 526472 w 554181"/>
              <a:gd name="connsiteY3" fmla="*/ 678873 h 2161309"/>
              <a:gd name="connsiteX4" fmla="*/ 554181 w 554181"/>
              <a:gd name="connsiteY4" fmla="*/ 914400 h 2161309"/>
              <a:gd name="connsiteX5" fmla="*/ 512618 w 554181"/>
              <a:gd name="connsiteY5" fmla="*/ 1177637 h 2161309"/>
              <a:gd name="connsiteX6" fmla="*/ 443345 w 554181"/>
              <a:gd name="connsiteY6" fmla="*/ 1413164 h 2161309"/>
              <a:gd name="connsiteX7" fmla="*/ 429491 w 554181"/>
              <a:gd name="connsiteY7" fmla="*/ 1607127 h 2161309"/>
              <a:gd name="connsiteX8" fmla="*/ 429491 w 554181"/>
              <a:gd name="connsiteY8" fmla="*/ 1828800 h 2161309"/>
              <a:gd name="connsiteX9" fmla="*/ 415636 w 554181"/>
              <a:gd name="connsiteY9" fmla="*/ 2161309 h 2161309"/>
              <a:gd name="connsiteX10" fmla="*/ 13854 w 554181"/>
              <a:gd name="connsiteY10" fmla="*/ 2161309 h 2161309"/>
              <a:gd name="connsiteX11" fmla="*/ 13854 w 554181"/>
              <a:gd name="connsiteY11" fmla="*/ 1662546 h 2161309"/>
              <a:gd name="connsiteX12" fmla="*/ 41563 w 554181"/>
              <a:gd name="connsiteY12" fmla="*/ 1371600 h 2161309"/>
              <a:gd name="connsiteX13" fmla="*/ 166254 w 554181"/>
              <a:gd name="connsiteY13" fmla="*/ 942109 h 2161309"/>
              <a:gd name="connsiteX14" fmla="*/ 166254 w 554181"/>
              <a:gd name="connsiteY14" fmla="*/ 706582 h 2161309"/>
              <a:gd name="connsiteX15" fmla="*/ 69272 w 554181"/>
              <a:gd name="connsiteY15" fmla="*/ 498764 h 2161309"/>
              <a:gd name="connsiteX16" fmla="*/ 27709 w 554181"/>
              <a:gd name="connsiteY16" fmla="*/ 290946 h 2161309"/>
              <a:gd name="connsiteX17" fmla="*/ 0 w 554181"/>
              <a:gd name="connsiteY17" fmla="*/ 110837 h 2161309"/>
              <a:gd name="connsiteX18" fmla="*/ 0 w 554181"/>
              <a:gd name="connsiteY18" fmla="*/ 13855 h 2161309"/>
              <a:gd name="connsiteX19" fmla="*/ 387927 w 554181"/>
              <a:gd name="connsiteY19" fmla="*/ 0 h 2161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54181" h="2161309">
                <a:moveTo>
                  <a:pt x="415636" y="55418"/>
                </a:moveTo>
                <a:lnTo>
                  <a:pt x="415636" y="290946"/>
                </a:lnTo>
                <a:lnTo>
                  <a:pt x="484909" y="429491"/>
                </a:lnTo>
                <a:lnTo>
                  <a:pt x="526472" y="678873"/>
                </a:lnTo>
                <a:lnTo>
                  <a:pt x="554181" y="914400"/>
                </a:lnTo>
                <a:lnTo>
                  <a:pt x="512618" y="1177637"/>
                </a:lnTo>
                <a:lnTo>
                  <a:pt x="443345" y="1413164"/>
                </a:lnTo>
                <a:lnTo>
                  <a:pt x="429491" y="1607127"/>
                </a:lnTo>
                <a:lnTo>
                  <a:pt x="429491" y="1828800"/>
                </a:lnTo>
                <a:lnTo>
                  <a:pt x="415636" y="2161309"/>
                </a:lnTo>
                <a:lnTo>
                  <a:pt x="13854" y="2161309"/>
                </a:lnTo>
                <a:lnTo>
                  <a:pt x="13854" y="1662546"/>
                </a:lnTo>
                <a:lnTo>
                  <a:pt x="41563" y="1371600"/>
                </a:lnTo>
                <a:lnTo>
                  <a:pt x="166254" y="942109"/>
                </a:lnTo>
                <a:lnTo>
                  <a:pt x="166254" y="706582"/>
                </a:lnTo>
                <a:lnTo>
                  <a:pt x="69272" y="498764"/>
                </a:lnTo>
                <a:lnTo>
                  <a:pt x="27709" y="290946"/>
                </a:lnTo>
                <a:lnTo>
                  <a:pt x="0" y="110837"/>
                </a:lnTo>
                <a:lnTo>
                  <a:pt x="0" y="13855"/>
                </a:lnTo>
                <a:lnTo>
                  <a:pt x="387927" y="0"/>
                </a:lnTo>
              </a:path>
            </a:pathLst>
          </a:custGeom>
          <a:solidFill>
            <a:srgbClr val="C00000"/>
          </a:solidFill>
          <a:ln w="38100">
            <a:solidFill>
              <a:schemeClr val="bg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8" name="Freeform 37"/>
          <p:cNvSpPr/>
          <p:nvPr/>
        </p:nvSpPr>
        <p:spPr>
          <a:xfrm>
            <a:off x="5791200" y="3713163"/>
            <a:ext cx="609600" cy="1219200"/>
          </a:xfrm>
          <a:custGeom>
            <a:avLst/>
            <a:gdLst>
              <a:gd name="connsiteX0" fmla="*/ 138546 w 581891"/>
              <a:gd name="connsiteY0" fmla="*/ 623455 h 1316182"/>
              <a:gd name="connsiteX1" fmla="*/ 290946 w 581891"/>
              <a:gd name="connsiteY1" fmla="*/ 471055 h 1316182"/>
              <a:gd name="connsiteX2" fmla="*/ 457200 w 581891"/>
              <a:gd name="connsiteY2" fmla="*/ 235528 h 1316182"/>
              <a:gd name="connsiteX3" fmla="*/ 581891 w 581891"/>
              <a:gd name="connsiteY3" fmla="*/ 0 h 1316182"/>
              <a:gd name="connsiteX4" fmla="*/ 512618 w 581891"/>
              <a:gd name="connsiteY4" fmla="*/ 498764 h 1316182"/>
              <a:gd name="connsiteX5" fmla="*/ 457200 w 581891"/>
              <a:gd name="connsiteY5" fmla="*/ 1025237 h 1316182"/>
              <a:gd name="connsiteX6" fmla="*/ 290946 w 581891"/>
              <a:gd name="connsiteY6" fmla="*/ 1205346 h 1316182"/>
              <a:gd name="connsiteX7" fmla="*/ 138546 w 581891"/>
              <a:gd name="connsiteY7" fmla="*/ 1316182 h 1316182"/>
              <a:gd name="connsiteX8" fmla="*/ 0 w 581891"/>
              <a:gd name="connsiteY8" fmla="*/ 1302328 h 1316182"/>
              <a:gd name="connsiteX9" fmla="*/ 13855 w 581891"/>
              <a:gd name="connsiteY9" fmla="*/ 1094509 h 1316182"/>
              <a:gd name="connsiteX10" fmla="*/ 96982 w 581891"/>
              <a:gd name="connsiteY10" fmla="*/ 831273 h 1316182"/>
              <a:gd name="connsiteX11" fmla="*/ 138546 w 581891"/>
              <a:gd name="connsiteY11" fmla="*/ 623455 h 1316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1891" h="1316182">
                <a:moveTo>
                  <a:pt x="138546" y="623455"/>
                </a:moveTo>
                <a:lnTo>
                  <a:pt x="290946" y="471055"/>
                </a:lnTo>
                <a:lnTo>
                  <a:pt x="457200" y="235528"/>
                </a:lnTo>
                <a:lnTo>
                  <a:pt x="581891" y="0"/>
                </a:lnTo>
                <a:lnTo>
                  <a:pt x="512618" y="498764"/>
                </a:lnTo>
                <a:lnTo>
                  <a:pt x="457200" y="1025237"/>
                </a:lnTo>
                <a:lnTo>
                  <a:pt x="290946" y="1205346"/>
                </a:lnTo>
                <a:lnTo>
                  <a:pt x="138546" y="1316182"/>
                </a:lnTo>
                <a:lnTo>
                  <a:pt x="0" y="1302328"/>
                </a:lnTo>
                <a:lnTo>
                  <a:pt x="13855" y="1094509"/>
                </a:lnTo>
                <a:lnTo>
                  <a:pt x="96982" y="831273"/>
                </a:lnTo>
                <a:lnTo>
                  <a:pt x="138546" y="623455"/>
                </a:lnTo>
                <a:close/>
              </a:path>
            </a:pathLst>
          </a:cu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 name="Freeform 38"/>
          <p:cNvSpPr/>
          <p:nvPr/>
        </p:nvSpPr>
        <p:spPr>
          <a:xfrm rot="15755504" flipV="1">
            <a:off x="5849144" y="3405982"/>
            <a:ext cx="765175" cy="877887"/>
          </a:xfrm>
          <a:custGeom>
            <a:avLst/>
            <a:gdLst>
              <a:gd name="connsiteX0" fmla="*/ 138546 w 581891"/>
              <a:gd name="connsiteY0" fmla="*/ 623455 h 1316182"/>
              <a:gd name="connsiteX1" fmla="*/ 290946 w 581891"/>
              <a:gd name="connsiteY1" fmla="*/ 471055 h 1316182"/>
              <a:gd name="connsiteX2" fmla="*/ 457200 w 581891"/>
              <a:gd name="connsiteY2" fmla="*/ 235528 h 1316182"/>
              <a:gd name="connsiteX3" fmla="*/ 581891 w 581891"/>
              <a:gd name="connsiteY3" fmla="*/ 0 h 1316182"/>
              <a:gd name="connsiteX4" fmla="*/ 512618 w 581891"/>
              <a:gd name="connsiteY4" fmla="*/ 498764 h 1316182"/>
              <a:gd name="connsiteX5" fmla="*/ 457200 w 581891"/>
              <a:gd name="connsiteY5" fmla="*/ 1025237 h 1316182"/>
              <a:gd name="connsiteX6" fmla="*/ 290946 w 581891"/>
              <a:gd name="connsiteY6" fmla="*/ 1205346 h 1316182"/>
              <a:gd name="connsiteX7" fmla="*/ 138546 w 581891"/>
              <a:gd name="connsiteY7" fmla="*/ 1316182 h 1316182"/>
              <a:gd name="connsiteX8" fmla="*/ 0 w 581891"/>
              <a:gd name="connsiteY8" fmla="*/ 1302328 h 1316182"/>
              <a:gd name="connsiteX9" fmla="*/ 13855 w 581891"/>
              <a:gd name="connsiteY9" fmla="*/ 1094509 h 1316182"/>
              <a:gd name="connsiteX10" fmla="*/ 96982 w 581891"/>
              <a:gd name="connsiteY10" fmla="*/ 831273 h 1316182"/>
              <a:gd name="connsiteX11" fmla="*/ 138546 w 581891"/>
              <a:gd name="connsiteY11" fmla="*/ 623455 h 1316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1891" h="1316182">
                <a:moveTo>
                  <a:pt x="138546" y="623455"/>
                </a:moveTo>
                <a:lnTo>
                  <a:pt x="290946" y="471055"/>
                </a:lnTo>
                <a:lnTo>
                  <a:pt x="457200" y="235528"/>
                </a:lnTo>
                <a:lnTo>
                  <a:pt x="581891" y="0"/>
                </a:lnTo>
                <a:lnTo>
                  <a:pt x="512618" y="498764"/>
                </a:lnTo>
                <a:lnTo>
                  <a:pt x="457200" y="1025237"/>
                </a:lnTo>
                <a:lnTo>
                  <a:pt x="290946" y="1205346"/>
                </a:lnTo>
                <a:lnTo>
                  <a:pt x="138546" y="1316182"/>
                </a:lnTo>
                <a:lnTo>
                  <a:pt x="0" y="1302328"/>
                </a:lnTo>
                <a:lnTo>
                  <a:pt x="13855" y="1094509"/>
                </a:lnTo>
                <a:lnTo>
                  <a:pt x="96982" y="831273"/>
                </a:lnTo>
                <a:lnTo>
                  <a:pt x="138546" y="623455"/>
                </a:lnTo>
                <a:close/>
              </a:path>
            </a:pathLst>
          </a:custGeom>
          <a:solidFill>
            <a:schemeClr val="accent1">
              <a:alpha val="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36881" name="Group 105"/>
          <p:cNvGrpSpPr>
            <a:grpSpLocks/>
          </p:cNvGrpSpPr>
          <p:nvPr/>
        </p:nvGrpSpPr>
        <p:grpSpPr bwMode="auto">
          <a:xfrm>
            <a:off x="4903788" y="3367088"/>
            <a:ext cx="873125" cy="1301750"/>
            <a:chOff x="3325094" y="3865418"/>
            <a:chExt cx="872832" cy="1302330"/>
          </a:xfrm>
        </p:grpSpPr>
        <p:cxnSp>
          <p:nvCxnSpPr>
            <p:cNvPr id="102" name="Straight Arrow Connector 101"/>
            <p:cNvCxnSpPr/>
            <p:nvPr/>
          </p:nvCxnSpPr>
          <p:spPr>
            <a:xfrm rot="10800000" flipH="1">
              <a:off x="3325094" y="3865418"/>
              <a:ext cx="623678" cy="581284"/>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p:nvPr/>
          </p:nvCxnSpPr>
          <p:spPr>
            <a:xfrm rot="10800000" flipH="1">
              <a:off x="3450464" y="4184647"/>
              <a:ext cx="512591" cy="498697"/>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rot="10800000" flipH="1">
              <a:off x="3559965" y="4543582"/>
              <a:ext cx="388806" cy="374817"/>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rot="5400000" flipH="1" flipV="1">
              <a:off x="3713010" y="4917703"/>
              <a:ext cx="249349" cy="250741"/>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rot="10800000" flipH="1">
              <a:off x="3559965" y="3865418"/>
              <a:ext cx="623678" cy="581284"/>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rot="10800000" flipH="1">
              <a:off x="3685335" y="4184647"/>
              <a:ext cx="512591" cy="498697"/>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rot="10800000" flipH="1">
              <a:off x="3796423" y="4543582"/>
              <a:ext cx="387220" cy="374817"/>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rot="5400000" flipH="1" flipV="1">
              <a:off x="3948674" y="4918496"/>
              <a:ext cx="249349" cy="249154"/>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sp>
        <p:nvSpPr>
          <p:cNvPr id="40" name="TextBox 21"/>
          <p:cNvSpPr txBox="1">
            <a:spLocks noChangeArrowheads="1"/>
          </p:cNvSpPr>
          <p:nvPr/>
        </p:nvSpPr>
        <p:spPr bwMode="auto">
          <a:xfrm rot="21054745">
            <a:off x="4461739" y="2507460"/>
            <a:ext cx="3019713" cy="338554"/>
          </a:xfrm>
          <a:prstGeom prst="rect">
            <a:avLst/>
          </a:prstGeom>
          <a:noFill/>
          <a:ln w="9525">
            <a:noFill/>
            <a:miter lim="800000"/>
            <a:headEnd/>
            <a:tailEnd/>
          </a:ln>
          <a:scene3d>
            <a:camera prst="orthographicFront">
              <a:rot lat="0" lon="0" rev="1800000"/>
            </a:camera>
            <a:lightRig rig="threePt" dir="t"/>
          </a:scene3d>
        </p:spPr>
        <p:txBody>
          <a:bodyPr>
            <a:spAutoFit/>
          </a:bodyPr>
          <a:lstStyle/>
          <a:p>
            <a:pPr eaLnBrk="0" hangingPunct="0">
              <a:defRPr/>
            </a:pPr>
            <a:r>
              <a:rPr lang="en-US" sz="1600" dirty="0">
                <a:solidFill>
                  <a:schemeClr val="bg1"/>
                </a:solidFill>
              </a:rPr>
              <a:t>Partial Restraint from Flange</a:t>
            </a:r>
          </a:p>
        </p:txBody>
      </p:sp>
      <p:sp>
        <p:nvSpPr>
          <p:cNvPr id="41" name="TextBox 21"/>
          <p:cNvSpPr txBox="1">
            <a:spLocks noChangeArrowheads="1"/>
          </p:cNvSpPr>
          <p:nvPr/>
        </p:nvSpPr>
        <p:spPr bwMode="auto">
          <a:xfrm rot="21054745">
            <a:off x="5556247" y="4351696"/>
            <a:ext cx="3019713" cy="584775"/>
          </a:xfrm>
          <a:prstGeom prst="rect">
            <a:avLst/>
          </a:prstGeom>
          <a:noFill/>
          <a:ln w="9525">
            <a:noFill/>
            <a:miter lim="800000"/>
            <a:headEnd/>
            <a:tailEnd/>
          </a:ln>
          <a:scene3d>
            <a:camera prst="orthographicFront">
              <a:rot lat="0" lon="0" rev="1800000"/>
            </a:camera>
            <a:lightRig rig="threePt" dir="t"/>
          </a:scene3d>
        </p:spPr>
        <p:txBody>
          <a:bodyPr>
            <a:spAutoFit/>
          </a:bodyPr>
          <a:lstStyle/>
          <a:p>
            <a:pPr eaLnBrk="0" hangingPunct="0">
              <a:defRPr/>
            </a:pPr>
            <a:r>
              <a:rPr lang="en-US" sz="1600" dirty="0">
                <a:solidFill>
                  <a:schemeClr val="bg1"/>
                </a:solidFill>
              </a:rPr>
              <a:t>Partial Restraint from</a:t>
            </a:r>
          </a:p>
          <a:p>
            <a:pPr eaLnBrk="0" hangingPunct="0">
              <a:defRPr/>
            </a:pPr>
            <a:r>
              <a:rPr lang="en-US" sz="1600" dirty="0">
                <a:solidFill>
                  <a:schemeClr val="bg1"/>
                </a:solidFill>
              </a:rPr>
              <a:t>Web in Tension</a:t>
            </a:r>
          </a:p>
        </p:txBody>
      </p:sp>
      <p:sp>
        <p:nvSpPr>
          <p:cNvPr id="43" name="Oval 42"/>
          <p:cNvSpPr/>
          <p:nvPr/>
        </p:nvSpPr>
        <p:spPr>
          <a:xfrm>
            <a:off x="2092325" y="3768725"/>
            <a:ext cx="512763" cy="900113"/>
          </a:xfrm>
          <a:prstGeom prst="ellipse">
            <a:avLst/>
          </a:prstGeom>
          <a:solidFill>
            <a:schemeClr val="tx1">
              <a:lumMod val="95000"/>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44" name="Straight Arrow Connector 43"/>
          <p:cNvCxnSpPr>
            <a:stCxn id="43" idx="6"/>
          </p:cNvCxnSpPr>
          <p:nvPr/>
        </p:nvCxnSpPr>
        <p:spPr>
          <a:xfrm flipV="1">
            <a:off x="2605088" y="3921125"/>
            <a:ext cx="2174875" cy="296863"/>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48112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504825" y="920750"/>
            <a:ext cx="8140700" cy="1225550"/>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a:solidFill>
                  <a:prstClr val="black"/>
                </a:solidFill>
              </a:rPr>
              <a:t>If a web buckles, this is not necessarily a final failure mode. Significant post-buckling strength of the entire section may be possible (see advanced topics). </a:t>
            </a:r>
          </a:p>
        </p:txBody>
      </p:sp>
      <p:sp>
        <p:nvSpPr>
          <p:cNvPr id="3" name="TextBox 2"/>
          <p:cNvSpPr txBox="1"/>
          <p:nvPr/>
        </p:nvSpPr>
        <p:spPr>
          <a:xfrm>
            <a:off x="519113" y="3092450"/>
            <a:ext cx="4968875" cy="1590675"/>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a:solidFill>
                  <a:prstClr val="black"/>
                </a:solidFill>
              </a:rPr>
              <a:t>One can conceptually visualize that a cross section could be analyzed as if the buckled portion of the web is “missing” from the cross section.</a:t>
            </a:r>
          </a:p>
        </p:txBody>
      </p:sp>
      <p:sp>
        <p:nvSpPr>
          <p:cNvPr id="4" name="Rectangle 3"/>
          <p:cNvSpPr/>
          <p:nvPr/>
        </p:nvSpPr>
        <p:spPr bwMode="auto">
          <a:xfrm>
            <a:off x="5749925" y="3062288"/>
            <a:ext cx="1079500" cy="207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6" name="Rectangle 5"/>
          <p:cNvSpPr/>
          <p:nvPr/>
        </p:nvSpPr>
        <p:spPr bwMode="auto">
          <a:xfrm>
            <a:off x="5735638" y="5237163"/>
            <a:ext cx="1079500" cy="207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37894" name="Text Box 28"/>
          <p:cNvSpPr txBox="1">
            <a:spLocks noChangeArrowheads="1"/>
          </p:cNvSpPr>
          <p:nvPr/>
        </p:nvSpPr>
        <p:spPr bwMode="auto">
          <a:xfrm>
            <a:off x="7239000" y="4079875"/>
            <a:ext cx="1905000" cy="20478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600">
                <a:solidFill>
                  <a:srgbClr val="D34817"/>
                </a:solidFill>
              </a:rPr>
              <a:t>Advanced analysis assumes that buckled sections are not effective, but overall section may still have additional strength in bending and shear.</a:t>
            </a:r>
          </a:p>
        </p:txBody>
      </p:sp>
      <p:cxnSp>
        <p:nvCxnSpPr>
          <p:cNvPr id="10" name="Straight Arrow Connector 9"/>
          <p:cNvCxnSpPr/>
          <p:nvPr/>
        </p:nvCxnSpPr>
        <p:spPr>
          <a:xfrm rot="10800000">
            <a:off x="6357938" y="3871913"/>
            <a:ext cx="830262" cy="366712"/>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1" name="Slide Number Placeholder 10"/>
          <p:cNvSpPr>
            <a:spLocks noGrp="1"/>
          </p:cNvSpPr>
          <p:nvPr>
            <p:ph type="sldNum" sz="quarter" idx="11"/>
          </p:nvPr>
        </p:nvSpPr>
        <p:spPr/>
        <p:txBody>
          <a:bodyPr/>
          <a:lstStyle/>
          <a:p>
            <a:pPr>
              <a:defRPr/>
            </a:pPr>
            <a:fld id="{263733AF-DC39-409B-BD19-FC9CCA292AE7}" type="slidenum">
              <a:rPr lang="en-US" smtClean="0">
                <a:solidFill>
                  <a:prstClr val="white">
                    <a:shade val="50000"/>
                  </a:prstClr>
                </a:solidFill>
              </a:rPr>
              <a:pPr>
                <a:defRPr/>
              </a:pPr>
              <a:t>33</a:t>
            </a:fld>
            <a:endParaRPr lang="en-US" dirty="0">
              <a:solidFill>
                <a:prstClr val="white">
                  <a:shade val="50000"/>
                </a:prstClr>
              </a:solidFill>
            </a:endParaRPr>
          </a:p>
        </p:txBody>
      </p:sp>
      <p:sp>
        <p:nvSpPr>
          <p:cNvPr id="12" name="Footer Placeholder 11"/>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37898" name="Rectangle 20"/>
          <p:cNvSpPr>
            <a:spLocks noChangeArrowheads="1"/>
          </p:cNvSpPr>
          <p:nvPr/>
        </p:nvSpPr>
        <p:spPr bwMode="auto">
          <a:xfrm>
            <a:off x="6207125" y="3355975"/>
            <a:ext cx="149225" cy="949325"/>
          </a:xfrm>
          <a:prstGeom prst="rect">
            <a:avLst/>
          </a:prstGeom>
          <a:noFill/>
          <a:ln w="2857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solidFill>
                <a:prstClr val="white"/>
              </a:solidFill>
            </a:endParaRPr>
          </a:p>
        </p:txBody>
      </p:sp>
      <p:sp>
        <p:nvSpPr>
          <p:cNvPr id="37899" name="Rectangle 19"/>
          <p:cNvSpPr>
            <a:spLocks noChangeArrowheads="1"/>
          </p:cNvSpPr>
          <p:nvPr/>
        </p:nvSpPr>
        <p:spPr bwMode="auto">
          <a:xfrm>
            <a:off x="6196013" y="3267075"/>
            <a:ext cx="173037" cy="90488"/>
          </a:xfrm>
          <a:prstGeom prst="rect">
            <a:avLst/>
          </a:prstGeom>
          <a:solidFill>
            <a:schemeClr val="accent1"/>
          </a:solidFill>
          <a:ln w="25400">
            <a:solidFill>
              <a:srgbClr val="9B320E"/>
            </a:solidFill>
            <a:miter lim="800000"/>
            <a:headEnd/>
            <a:tailEnd/>
          </a:ln>
        </p:spPr>
        <p:txBody>
          <a:bodyPr wrap="none" anchor="ctr"/>
          <a:lstStyle/>
          <a:p>
            <a:endParaRPr lang="en-US">
              <a:solidFill>
                <a:prstClr val="white"/>
              </a:solidFill>
            </a:endParaRPr>
          </a:p>
        </p:txBody>
      </p:sp>
      <p:sp>
        <p:nvSpPr>
          <p:cNvPr id="37900" name="Rectangle 17"/>
          <p:cNvSpPr>
            <a:spLocks noChangeArrowheads="1"/>
          </p:cNvSpPr>
          <p:nvPr/>
        </p:nvSpPr>
        <p:spPr bwMode="auto">
          <a:xfrm>
            <a:off x="6205538" y="4310063"/>
            <a:ext cx="157162" cy="923925"/>
          </a:xfrm>
          <a:prstGeom prst="rect">
            <a:avLst/>
          </a:prstGeom>
          <a:solidFill>
            <a:schemeClr val="accent1"/>
          </a:solidFill>
          <a:ln w="25400">
            <a:solidFill>
              <a:srgbClr val="9B320E"/>
            </a:solidFill>
            <a:miter lim="800000"/>
            <a:headEnd/>
            <a:tailEnd/>
          </a:ln>
        </p:spPr>
        <p:txBody>
          <a:bodyPr wrap="none" anchor="ctr"/>
          <a:lstStyle/>
          <a:p>
            <a:endParaRPr lang="en-US">
              <a:solidFill>
                <a:prstClr val="white"/>
              </a:solidFill>
            </a:endParaRPr>
          </a:p>
        </p:txBody>
      </p:sp>
    </p:spTree>
    <p:extLst>
      <p:ext uri="{BB962C8B-B14F-4D97-AF65-F5344CB8AC3E}">
        <p14:creationId xmlns:p14="http://schemas.microsoft.com/office/powerpoint/2010/main" val="18368218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955675" y="771525"/>
            <a:ext cx="6886575" cy="495300"/>
          </a:xfrm>
          <a:prstGeom prst="rect">
            <a:avLst/>
          </a:prstGeom>
          <a:solidFill>
            <a:schemeClr val="tx1">
              <a:lumMod val="95000"/>
              <a:alpha val="62000"/>
            </a:schemeClr>
          </a:solidFill>
          <a:ln w="38100" cap="flat">
            <a:solidFill>
              <a:schemeClr val="bg1"/>
            </a:solidFill>
            <a:bevel/>
          </a:ln>
        </p:spPr>
        <p:txBody>
          <a:bodyPr anchor="ctr" anchorCtr="1">
            <a:spAutoFit/>
          </a:bodyPr>
          <a:lstStyle/>
          <a:p>
            <a:pPr algn="ctr">
              <a:defRPr/>
            </a:pPr>
            <a:r>
              <a:rPr lang="en-US" b="1">
                <a:solidFill>
                  <a:prstClr val="black"/>
                </a:solidFill>
              </a:rPr>
              <a:t>Local Web Buckling Concerns</a:t>
            </a:r>
          </a:p>
        </p:txBody>
      </p:sp>
      <p:sp>
        <p:nvSpPr>
          <p:cNvPr id="4" name="TextBox 3"/>
          <p:cNvSpPr txBox="1"/>
          <p:nvPr/>
        </p:nvSpPr>
        <p:spPr>
          <a:xfrm>
            <a:off x="415925" y="1665288"/>
            <a:ext cx="7980363" cy="1225550"/>
          </a:xfrm>
          <a:prstGeom prst="rect">
            <a:avLst/>
          </a:prstGeom>
          <a:solidFill>
            <a:schemeClr val="tx1">
              <a:lumMod val="95000"/>
              <a:alpha val="62000"/>
            </a:schemeClr>
          </a:solidFill>
          <a:ln w="38100" cap="flat">
            <a:solidFill>
              <a:schemeClr val="bg1"/>
            </a:solidFill>
            <a:bevel/>
          </a:ln>
        </p:spPr>
        <p:txBody>
          <a:bodyPr anchor="ctr">
            <a:spAutoFit/>
          </a:bodyPr>
          <a:lstStyle/>
          <a:p>
            <a:pPr>
              <a:defRPr/>
            </a:pPr>
            <a:r>
              <a:rPr lang="en-US">
                <a:solidFill>
                  <a:prstClr val="black"/>
                </a:solidFill>
              </a:rPr>
              <a:t>Bending in the plane of the web; </a:t>
            </a:r>
          </a:p>
          <a:p>
            <a:pPr lvl="1">
              <a:defRPr/>
            </a:pPr>
            <a:r>
              <a:rPr lang="en-US">
                <a:solidFill>
                  <a:prstClr val="black"/>
                </a:solidFill>
              </a:rPr>
              <a:t>Reduces the ability of the web to carry its share of the bending moment (even in elastic range).</a:t>
            </a:r>
          </a:p>
        </p:txBody>
      </p:sp>
      <p:sp>
        <p:nvSpPr>
          <p:cNvPr id="5" name="TextBox 4"/>
          <p:cNvSpPr txBox="1"/>
          <p:nvPr/>
        </p:nvSpPr>
        <p:spPr>
          <a:xfrm>
            <a:off x="415925" y="3105150"/>
            <a:ext cx="7980363" cy="1225550"/>
          </a:xfrm>
          <a:prstGeom prst="rect">
            <a:avLst/>
          </a:prstGeom>
          <a:solidFill>
            <a:schemeClr val="tx1">
              <a:lumMod val="95000"/>
              <a:alpha val="62000"/>
            </a:schemeClr>
          </a:solidFill>
          <a:ln w="38100" cap="flat">
            <a:solidFill>
              <a:schemeClr val="bg1"/>
            </a:solidFill>
            <a:bevel/>
          </a:ln>
        </p:spPr>
        <p:txBody>
          <a:bodyPr anchor="ctr">
            <a:spAutoFit/>
          </a:bodyPr>
          <a:lstStyle/>
          <a:p>
            <a:pPr>
              <a:defRPr/>
            </a:pPr>
            <a:r>
              <a:rPr lang="en-US">
                <a:solidFill>
                  <a:prstClr val="black"/>
                </a:solidFill>
              </a:rPr>
              <a:t>Support in vertical plane;</a:t>
            </a:r>
          </a:p>
          <a:p>
            <a:pPr lvl="1">
              <a:defRPr/>
            </a:pPr>
            <a:r>
              <a:rPr lang="en-US">
                <a:solidFill>
                  <a:prstClr val="black"/>
                </a:solidFill>
              </a:rPr>
              <a:t>Vertical stiffness of the web may be compromised to resist compression flange downward motion.</a:t>
            </a:r>
          </a:p>
        </p:txBody>
      </p:sp>
      <p:sp>
        <p:nvSpPr>
          <p:cNvPr id="6" name="TextBox 5"/>
          <p:cNvSpPr txBox="1"/>
          <p:nvPr/>
        </p:nvSpPr>
        <p:spPr>
          <a:xfrm>
            <a:off x="415925" y="4546600"/>
            <a:ext cx="7980363" cy="860425"/>
          </a:xfrm>
          <a:prstGeom prst="rect">
            <a:avLst/>
          </a:prstGeom>
          <a:solidFill>
            <a:schemeClr val="tx1">
              <a:lumMod val="95000"/>
              <a:alpha val="62000"/>
            </a:schemeClr>
          </a:solidFill>
          <a:ln w="38100" cap="flat">
            <a:solidFill>
              <a:schemeClr val="bg1"/>
            </a:solidFill>
            <a:bevel/>
          </a:ln>
        </p:spPr>
        <p:txBody>
          <a:bodyPr anchor="ctr">
            <a:spAutoFit/>
          </a:bodyPr>
          <a:lstStyle/>
          <a:p>
            <a:pPr>
              <a:defRPr/>
            </a:pPr>
            <a:r>
              <a:rPr lang="en-US">
                <a:solidFill>
                  <a:prstClr val="black"/>
                </a:solidFill>
              </a:rPr>
              <a:t>Shear buckling;</a:t>
            </a:r>
          </a:p>
          <a:p>
            <a:pPr lvl="1">
              <a:defRPr/>
            </a:pPr>
            <a:r>
              <a:rPr lang="en-US">
                <a:solidFill>
                  <a:prstClr val="black"/>
                </a:solidFill>
              </a:rPr>
              <a:t>Shear strength may be reduced.</a:t>
            </a:r>
          </a:p>
        </p:txBody>
      </p:sp>
      <p:sp>
        <p:nvSpPr>
          <p:cNvPr id="7" name="Slide Number Placeholder 6"/>
          <p:cNvSpPr>
            <a:spLocks noGrp="1"/>
          </p:cNvSpPr>
          <p:nvPr>
            <p:ph type="sldNum" sz="quarter" idx="11"/>
          </p:nvPr>
        </p:nvSpPr>
        <p:spPr/>
        <p:txBody>
          <a:bodyPr/>
          <a:lstStyle/>
          <a:p>
            <a:pPr>
              <a:defRPr/>
            </a:pPr>
            <a:fld id="{129EE5F6-A21F-412C-9D55-2C2A45FA35C5}" type="slidenum">
              <a:rPr lang="en-US" smtClean="0">
                <a:solidFill>
                  <a:prstClr val="white">
                    <a:shade val="50000"/>
                  </a:prstClr>
                </a:solidFill>
              </a:rPr>
              <a:pPr>
                <a:defRPr/>
              </a:pPr>
              <a:t>34</a:t>
            </a:fld>
            <a:endParaRPr lang="en-US" dirty="0">
              <a:solidFill>
                <a:prstClr val="white">
                  <a:shade val="50000"/>
                </a:prstClr>
              </a:solidFill>
            </a:endParaRPr>
          </a:p>
        </p:txBody>
      </p:sp>
      <p:sp>
        <p:nvSpPr>
          <p:cNvPr id="8" name="Footer Placeholder 7"/>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Tree>
    <p:extLst>
      <p:ext uri="{BB962C8B-B14F-4D97-AF65-F5344CB8AC3E}">
        <p14:creationId xmlns:p14="http://schemas.microsoft.com/office/powerpoint/2010/main" val="140227504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3" name="Content Placeholder 2"/>
          <p:cNvSpPr>
            <a:spLocks noGrp="1"/>
          </p:cNvSpPr>
          <p:nvPr>
            <p:ph idx="1"/>
          </p:nvPr>
        </p:nvSpPr>
        <p:spPr>
          <a:xfrm>
            <a:off x="457200" y="1600200"/>
            <a:ext cx="8229600" cy="3956050"/>
          </a:xfrm>
          <a:solidFill>
            <a:schemeClr val="accent1">
              <a:lumMod val="20000"/>
              <a:lumOff val="80000"/>
            </a:schemeClr>
          </a:solidFill>
        </p:spPr>
        <p:txBody>
          <a:bodyPr/>
          <a:lstStyle/>
          <a:p>
            <a:pPr>
              <a:defRPr/>
            </a:pPr>
            <a:endParaRPr lang="en-US" smtClean="0">
              <a:solidFill>
                <a:schemeClr val="bg1"/>
              </a:solidFill>
            </a:endParaRPr>
          </a:p>
          <a:p>
            <a:pPr lvl="1">
              <a:buFont typeface="Wingdings 2" pitchFamily="18" charset="2"/>
              <a:buNone/>
              <a:defRPr/>
            </a:pPr>
            <a:r>
              <a:rPr lang="en-US" sz="4800" b="1" smtClean="0">
                <a:solidFill>
                  <a:schemeClr val="bg1"/>
                </a:solidFill>
              </a:rPr>
              <a:t>Chapter F: </a:t>
            </a:r>
          </a:p>
          <a:p>
            <a:pPr lvl="1">
              <a:buFont typeface="Wingdings 2" pitchFamily="18" charset="2"/>
              <a:buNone/>
              <a:defRPr/>
            </a:pPr>
            <a:r>
              <a:rPr lang="en-US" sz="4800" b="1" smtClean="0">
                <a:solidFill>
                  <a:schemeClr val="bg1"/>
                </a:solidFill>
              </a:rPr>
              <a:t>Flexural Strength</a:t>
            </a:r>
          </a:p>
        </p:txBody>
      </p:sp>
      <p:sp>
        <p:nvSpPr>
          <p:cNvPr id="4" name="Slide Number Placeholder 3"/>
          <p:cNvSpPr>
            <a:spLocks noGrp="1"/>
          </p:cNvSpPr>
          <p:nvPr>
            <p:ph type="sldNum" sz="quarter" idx="11"/>
          </p:nvPr>
        </p:nvSpPr>
        <p:spPr/>
        <p:txBody>
          <a:bodyPr/>
          <a:lstStyle/>
          <a:p>
            <a:pPr>
              <a:defRPr/>
            </a:pPr>
            <a:fld id="{67BA9760-CC0A-4D03-9982-9B3D45E786F8}" type="slidenum">
              <a:rPr lang="en-US" smtClean="0">
                <a:solidFill>
                  <a:prstClr val="white">
                    <a:shade val="50000"/>
                  </a:prstClr>
                </a:solidFill>
              </a:rPr>
              <a:pPr>
                <a:defRPr/>
              </a:pPr>
              <a:t>35</a:t>
            </a:fld>
            <a:endParaRPr lang="en-US" dirty="0">
              <a:solidFill>
                <a:prstClr val="white">
                  <a:shade val="50000"/>
                </a:prstClr>
              </a:solidFill>
            </a:endParaRPr>
          </a:p>
        </p:txBody>
      </p:sp>
    </p:spTree>
    <p:extLst>
      <p:ext uri="{BB962C8B-B14F-4D97-AF65-F5344CB8AC3E}">
        <p14:creationId xmlns:p14="http://schemas.microsoft.com/office/powerpoint/2010/main" val="27436637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29" name="TextBox 28"/>
          <p:cNvSpPr txBox="1"/>
          <p:nvPr/>
        </p:nvSpPr>
        <p:spPr>
          <a:xfrm>
            <a:off x="504825" y="166688"/>
            <a:ext cx="8140700" cy="54991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4000">
                <a:solidFill>
                  <a:prstClr val="black"/>
                </a:solidFill>
                <a:latin typeface="Symbol" pitchFamily="18" charset="2"/>
                <a:cs typeface="Arial" charset="0"/>
              </a:rPr>
              <a:t>F</a:t>
            </a:r>
            <a:r>
              <a:rPr lang="en-US" sz="4000" baseline="-25000">
                <a:solidFill>
                  <a:prstClr val="black"/>
                </a:solidFill>
                <a:cs typeface="Arial" charset="0"/>
              </a:rPr>
              <a:t>b </a:t>
            </a:r>
            <a:r>
              <a:rPr lang="en-US" sz="4000">
                <a:solidFill>
                  <a:prstClr val="black"/>
                </a:solidFill>
                <a:cs typeface="Arial" charset="0"/>
              </a:rPr>
              <a:t>= 0.90 (</a:t>
            </a:r>
            <a:r>
              <a:rPr lang="en-US" sz="4000">
                <a:solidFill>
                  <a:prstClr val="black"/>
                </a:solidFill>
                <a:latin typeface="Symbol" pitchFamily="18" charset="2"/>
                <a:cs typeface="Arial" charset="0"/>
              </a:rPr>
              <a:t>W</a:t>
            </a:r>
            <a:r>
              <a:rPr lang="en-US" sz="4000" baseline="-25000">
                <a:solidFill>
                  <a:prstClr val="black"/>
                </a:solidFill>
                <a:cs typeface="Arial" charset="0"/>
              </a:rPr>
              <a:t>b </a:t>
            </a:r>
            <a:r>
              <a:rPr lang="en-US" sz="4000">
                <a:solidFill>
                  <a:prstClr val="black"/>
                </a:solidFill>
                <a:cs typeface="Arial" charset="0"/>
              </a:rPr>
              <a:t>= 1.67)</a:t>
            </a:r>
          </a:p>
        </p:txBody>
      </p:sp>
      <p:sp>
        <p:nvSpPr>
          <p:cNvPr id="3" name="Slide Number Placeholder 2"/>
          <p:cNvSpPr>
            <a:spLocks noGrp="1"/>
          </p:cNvSpPr>
          <p:nvPr>
            <p:ph type="sldNum" sz="quarter" idx="11"/>
          </p:nvPr>
        </p:nvSpPr>
        <p:spPr/>
        <p:txBody>
          <a:bodyPr/>
          <a:lstStyle/>
          <a:p>
            <a:pPr>
              <a:defRPr/>
            </a:pPr>
            <a:fld id="{EA71B66E-C422-4F8B-8705-DE61692CAC7A}" type="slidenum">
              <a:rPr lang="en-US" smtClean="0">
                <a:solidFill>
                  <a:prstClr val="white">
                    <a:shade val="50000"/>
                  </a:prstClr>
                </a:solidFill>
              </a:rPr>
              <a:pPr>
                <a:defRPr/>
              </a:pPr>
              <a:t>36</a:t>
            </a:fld>
            <a:endParaRPr lang="en-US" dirty="0">
              <a:solidFill>
                <a:prstClr val="white">
                  <a:shade val="50000"/>
                </a:prstClr>
              </a:solidFill>
            </a:endParaRPr>
          </a:p>
        </p:txBody>
      </p:sp>
      <p:sp>
        <p:nvSpPr>
          <p:cNvPr id="2" name="TextBox 2"/>
          <p:cNvSpPr txBox="1"/>
          <p:nvPr/>
        </p:nvSpPr>
        <p:spPr>
          <a:xfrm>
            <a:off x="1787525" y="473075"/>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Flexural Strength</a:t>
            </a:r>
          </a:p>
        </p:txBody>
      </p:sp>
    </p:spTree>
    <p:extLst>
      <p:ext uri="{BB962C8B-B14F-4D97-AF65-F5344CB8AC3E}">
        <p14:creationId xmlns:p14="http://schemas.microsoft.com/office/powerpoint/2010/main" val="19770468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29" name="TextBox 28"/>
          <p:cNvSpPr txBox="1"/>
          <p:nvPr/>
        </p:nvSpPr>
        <p:spPr>
          <a:xfrm>
            <a:off x="490538" y="2125663"/>
            <a:ext cx="8099425" cy="122555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i="1">
                <a:solidFill>
                  <a:prstClr val="black"/>
                </a:solidFill>
                <a:cs typeface="Arial" charset="0"/>
              </a:rPr>
              <a:t>Specification</a:t>
            </a:r>
            <a:r>
              <a:rPr lang="en-US">
                <a:solidFill>
                  <a:prstClr val="black"/>
                </a:solidFill>
                <a:cs typeface="Arial" charset="0"/>
              </a:rPr>
              <a:t> assumes that the following failure modes have minimal interaction and can be checked independently from each other:</a:t>
            </a:r>
          </a:p>
        </p:txBody>
      </p:sp>
      <p:sp>
        <p:nvSpPr>
          <p:cNvPr id="3" name="TextBox 2"/>
          <p:cNvSpPr txBox="1"/>
          <p:nvPr/>
        </p:nvSpPr>
        <p:spPr>
          <a:xfrm>
            <a:off x="1973263" y="3727450"/>
            <a:ext cx="6554787" cy="1225550"/>
          </a:xfrm>
          <a:prstGeom prst="rect">
            <a:avLst/>
          </a:prstGeom>
          <a:solidFill>
            <a:schemeClr val="tx1">
              <a:lumMod val="95000"/>
              <a:alpha val="62000"/>
            </a:schemeClr>
          </a:solidFill>
          <a:ln w="38100" cap="flat">
            <a:solidFill>
              <a:schemeClr val="bg1"/>
            </a:solidFill>
            <a:bevel/>
          </a:ln>
        </p:spPr>
        <p:txBody>
          <a:bodyPr anchor="ctr" anchorCtr="1">
            <a:spAutoFit/>
          </a:bodyPr>
          <a:lstStyle/>
          <a:p>
            <a:pPr marL="744538" lvl="1" indent="-287338" eaLnBrk="0" hangingPunct="0">
              <a:buFontTx/>
              <a:buChar char="•"/>
              <a:defRPr/>
            </a:pPr>
            <a:r>
              <a:rPr lang="en-US">
                <a:solidFill>
                  <a:prstClr val="black"/>
                </a:solidFill>
                <a:cs typeface="Arial" charset="0"/>
              </a:rPr>
              <a:t>Lateral Torsional Buckling(LTB)</a:t>
            </a:r>
          </a:p>
          <a:p>
            <a:pPr marL="744538" lvl="1" indent="-287338" eaLnBrk="0" hangingPunct="0">
              <a:buFontTx/>
              <a:buChar char="•"/>
              <a:defRPr/>
            </a:pPr>
            <a:r>
              <a:rPr lang="en-US">
                <a:solidFill>
                  <a:prstClr val="black"/>
                </a:solidFill>
                <a:cs typeface="Arial" charset="0"/>
              </a:rPr>
              <a:t>Flange Local Buckling (FLB)</a:t>
            </a:r>
          </a:p>
          <a:p>
            <a:pPr marL="744538" lvl="1" indent="-287338" eaLnBrk="0" hangingPunct="0">
              <a:buFontTx/>
              <a:buChar char="•"/>
              <a:defRPr/>
            </a:pPr>
            <a:r>
              <a:rPr lang="en-US">
                <a:solidFill>
                  <a:prstClr val="black"/>
                </a:solidFill>
                <a:cs typeface="Arial" charset="0"/>
              </a:rPr>
              <a:t>Shear</a:t>
            </a:r>
          </a:p>
        </p:txBody>
      </p:sp>
      <p:sp>
        <p:nvSpPr>
          <p:cNvPr id="4" name="Slide Number Placeholder 3"/>
          <p:cNvSpPr>
            <a:spLocks noGrp="1"/>
          </p:cNvSpPr>
          <p:nvPr>
            <p:ph type="sldNum" sz="quarter" idx="11"/>
          </p:nvPr>
        </p:nvSpPr>
        <p:spPr/>
        <p:txBody>
          <a:bodyPr/>
          <a:lstStyle/>
          <a:p>
            <a:pPr>
              <a:defRPr/>
            </a:pPr>
            <a:fld id="{4C431C5F-9ACC-4936-8012-5C2314941CC2}" type="slidenum">
              <a:rPr lang="en-US" smtClean="0">
                <a:solidFill>
                  <a:prstClr val="white">
                    <a:shade val="50000"/>
                  </a:prstClr>
                </a:solidFill>
              </a:rPr>
              <a:pPr>
                <a:defRPr/>
              </a:pPr>
              <a:t>37</a:t>
            </a:fld>
            <a:endParaRPr lang="en-US" dirty="0">
              <a:solidFill>
                <a:prstClr val="white">
                  <a:shade val="50000"/>
                </a:prstClr>
              </a:solidFill>
            </a:endParaRPr>
          </a:p>
        </p:txBody>
      </p:sp>
      <p:sp>
        <p:nvSpPr>
          <p:cNvPr id="2" name="TextBox 2"/>
          <p:cNvSpPr txBox="1"/>
          <p:nvPr/>
        </p:nvSpPr>
        <p:spPr>
          <a:xfrm>
            <a:off x="1787525" y="473075"/>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Flexural Strength</a:t>
            </a:r>
          </a:p>
        </p:txBody>
      </p:sp>
    </p:spTree>
    <p:extLst>
      <p:ext uri="{BB962C8B-B14F-4D97-AF65-F5344CB8AC3E}">
        <p14:creationId xmlns:p14="http://schemas.microsoft.com/office/powerpoint/2010/main" val="48426437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3" name="Content Placeholder 2"/>
          <p:cNvSpPr>
            <a:spLocks noGrp="1"/>
          </p:cNvSpPr>
          <p:nvPr>
            <p:ph idx="1"/>
          </p:nvPr>
        </p:nvSpPr>
        <p:spPr>
          <a:xfrm>
            <a:off x="457200" y="1600200"/>
            <a:ext cx="8229600" cy="3371850"/>
          </a:xfrm>
          <a:solidFill>
            <a:schemeClr val="accent1">
              <a:lumMod val="20000"/>
              <a:lumOff val="80000"/>
            </a:schemeClr>
          </a:solidFill>
        </p:spPr>
        <p:txBody>
          <a:bodyPr>
            <a:spAutoFit/>
          </a:bodyPr>
          <a:lstStyle/>
          <a:p>
            <a:pPr>
              <a:tabLst>
                <a:tab pos="4114800" algn="l"/>
              </a:tabLst>
              <a:defRPr/>
            </a:pPr>
            <a:endParaRPr lang="en-US" smtClean="0">
              <a:solidFill>
                <a:schemeClr val="bg1"/>
              </a:solidFill>
            </a:endParaRPr>
          </a:p>
          <a:p>
            <a:pPr>
              <a:tabLst>
                <a:tab pos="4114800" algn="l"/>
              </a:tabLst>
              <a:defRPr/>
            </a:pPr>
            <a:r>
              <a:rPr lang="en-US" b="1" smtClean="0">
                <a:solidFill>
                  <a:schemeClr val="bg1"/>
                </a:solidFill>
              </a:rPr>
              <a:t>Local Buckling: </a:t>
            </a:r>
          </a:p>
          <a:p>
            <a:pPr lvl="1">
              <a:tabLst>
                <a:tab pos="4114800" algn="l"/>
              </a:tabLst>
              <a:defRPr/>
            </a:pPr>
            <a:r>
              <a:rPr lang="en-US" smtClean="0">
                <a:solidFill>
                  <a:schemeClr val="bg1"/>
                </a:solidFill>
              </a:rPr>
              <a:t>Criteria in Table B4.1</a:t>
            </a:r>
          </a:p>
          <a:p>
            <a:pPr lvl="1">
              <a:tabLst>
                <a:tab pos="4114800" algn="l"/>
              </a:tabLst>
              <a:defRPr/>
            </a:pPr>
            <a:r>
              <a:rPr lang="en-US" smtClean="0">
                <a:solidFill>
                  <a:schemeClr val="bg1"/>
                </a:solidFill>
              </a:rPr>
              <a:t>Strength in Chapter F: 	Flexure</a:t>
            </a:r>
          </a:p>
          <a:p>
            <a:pPr lvl="1">
              <a:tabLst>
                <a:tab pos="4114800" algn="l"/>
              </a:tabLst>
              <a:defRPr/>
            </a:pPr>
            <a:r>
              <a:rPr lang="en-US" smtClean="0">
                <a:solidFill>
                  <a:schemeClr val="bg1"/>
                </a:solidFill>
              </a:rPr>
              <a:t>Strength in Chapter G: 	Shear</a:t>
            </a:r>
          </a:p>
          <a:p>
            <a:pPr>
              <a:buFont typeface="Wingdings 2" pitchFamily="18" charset="2"/>
              <a:buNone/>
              <a:tabLst>
                <a:tab pos="4114800" algn="l"/>
              </a:tabLst>
              <a:defRPr/>
            </a:pPr>
            <a:endParaRPr lang="en-US" smtClean="0">
              <a:solidFill>
                <a:schemeClr val="bg1"/>
              </a:solidFill>
            </a:endParaRPr>
          </a:p>
          <a:p>
            <a:pPr>
              <a:tabLst>
                <a:tab pos="4114800" algn="l"/>
              </a:tabLst>
              <a:defRPr/>
            </a:pPr>
            <a:endParaRPr lang="en-US" smtClean="0">
              <a:solidFill>
                <a:schemeClr val="bg1"/>
              </a:solidFill>
            </a:endParaRPr>
          </a:p>
        </p:txBody>
      </p:sp>
      <p:sp>
        <p:nvSpPr>
          <p:cNvPr id="4" name="Slide Number Placeholder 3"/>
          <p:cNvSpPr>
            <a:spLocks noGrp="1"/>
          </p:cNvSpPr>
          <p:nvPr>
            <p:ph type="sldNum" sz="quarter" idx="11"/>
          </p:nvPr>
        </p:nvSpPr>
        <p:spPr/>
        <p:txBody>
          <a:bodyPr/>
          <a:lstStyle/>
          <a:p>
            <a:pPr>
              <a:defRPr/>
            </a:pPr>
            <a:fld id="{734EEF11-E69E-48E5-AD0E-C51C7C6A1C6B}" type="slidenum">
              <a:rPr lang="en-US" smtClean="0">
                <a:solidFill>
                  <a:prstClr val="white">
                    <a:shade val="50000"/>
                  </a:prstClr>
                </a:solidFill>
              </a:rPr>
              <a:pPr>
                <a:defRPr/>
              </a:pPr>
              <a:t>38</a:t>
            </a:fld>
            <a:endParaRPr lang="en-US" dirty="0">
              <a:solidFill>
                <a:prstClr val="white">
                  <a:shade val="50000"/>
                </a:prstClr>
              </a:solidFill>
            </a:endParaRPr>
          </a:p>
        </p:txBody>
      </p:sp>
      <p:sp>
        <p:nvSpPr>
          <p:cNvPr id="2" name="TextBox 2"/>
          <p:cNvSpPr txBox="1"/>
          <p:nvPr/>
        </p:nvSpPr>
        <p:spPr>
          <a:xfrm>
            <a:off x="1787525" y="473075"/>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Flexural Strength</a:t>
            </a:r>
          </a:p>
        </p:txBody>
      </p:sp>
    </p:spTree>
    <p:extLst>
      <p:ext uri="{BB962C8B-B14F-4D97-AF65-F5344CB8AC3E}">
        <p14:creationId xmlns:p14="http://schemas.microsoft.com/office/powerpoint/2010/main" val="23556284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graphicFrame>
        <p:nvGraphicFramePr>
          <p:cNvPr id="10243" name="Object 3"/>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68705" name="Equation" r:id="rId4" imgW="114151" imgH="215619" progId="Equation.3">
                  <p:embed/>
                </p:oleObj>
              </mc:Choice>
              <mc:Fallback>
                <p:oleObj name="Equation" r:id="rId4" imgW="114151" imgH="215619"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44" name="TextBox 28"/>
          <p:cNvSpPr txBox="1">
            <a:spLocks noChangeArrowheads="1"/>
          </p:cNvSpPr>
          <p:nvPr/>
        </p:nvSpPr>
        <p:spPr bwMode="auto">
          <a:xfrm>
            <a:off x="477838" y="725488"/>
            <a:ext cx="8140700" cy="2833687"/>
          </a:xfrm>
          <a:prstGeom prst="rect">
            <a:avLst/>
          </a:prstGeom>
          <a:solidFill>
            <a:srgbClr val="F2F2F2">
              <a:alpha val="61960"/>
            </a:srgbClr>
          </a:solidFill>
          <a:ln w="38100">
            <a:solidFill>
              <a:schemeClr val="bg1"/>
            </a:solidFill>
            <a:bevel/>
            <a:headEnd/>
            <a:tailEnd/>
          </a:ln>
        </p:spPr>
        <p:txBody>
          <a:bodyPr anchor="ctr" anchorCtr="1"/>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b="1" u="sng">
                <a:solidFill>
                  <a:prstClr val="black"/>
                </a:solidFill>
              </a:rPr>
              <a:t>Local Buckling Criteria</a:t>
            </a:r>
          </a:p>
          <a:p>
            <a:r>
              <a:rPr lang="en-US">
                <a:solidFill>
                  <a:prstClr val="black"/>
                </a:solidFill>
              </a:rPr>
              <a:t>Slenderness of the flange and web, </a:t>
            </a:r>
            <a:r>
              <a:rPr lang="en-US">
                <a:solidFill>
                  <a:prstClr val="black"/>
                </a:solidFill>
                <a:latin typeface="Symbol" pitchFamily="18" charset="2"/>
              </a:rPr>
              <a:t>l</a:t>
            </a:r>
            <a:r>
              <a:rPr lang="en-US">
                <a:solidFill>
                  <a:prstClr val="black"/>
                </a:solidFill>
              </a:rPr>
              <a:t>, are used as criteria to determine whether buckling would control in the elastic or inelastic range, otherwise the plastic moment can be obtained before local buckling occurs.</a:t>
            </a:r>
          </a:p>
          <a:p>
            <a:endParaRPr lang="en-US">
              <a:solidFill>
                <a:prstClr val="black"/>
              </a:solidFill>
            </a:endParaRPr>
          </a:p>
          <a:p>
            <a:r>
              <a:rPr lang="en-US">
                <a:solidFill>
                  <a:prstClr val="black"/>
                </a:solidFill>
              </a:rPr>
              <a:t>Criteria </a:t>
            </a:r>
            <a:r>
              <a:rPr lang="en-US">
                <a:solidFill>
                  <a:prstClr val="black"/>
                </a:solidFill>
                <a:sym typeface="Symbol" pitchFamily="18" charset="2"/>
              </a:rPr>
              <a:t></a:t>
            </a:r>
            <a:r>
              <a:rPr lang="en-US" baseline="-25000">
                <a:solidFill>
                  <a:prstClr val="black"/>
                </a:solidFill>
              </a:rPr>
              <a:t>p </a:t>
            </a:r>
            <a:r>
              <a:rPr lang="en-US">
                <a:solidFill>
                  <a:prstClr val="black"/>
                </a:solidFill>
              </a:rPr>
              <a:t>and </a:t>
            </a:r>
            <a:r>
              <a:rPr lang="en-US">
                <a:solidFill>
                  <a:prstClr val="black"/>
                </a:solidFill>
                <a:sym typeface="Symbol" pitchFamily="18" charset="2"/>
              </a:rPr>
              <a:t></a:t>
            </a:r>
            <a:r>
              <a:rPr lang="en-US" baseline="-25000">
                <a:solidFill>
                  <a:prstClr val="black"/>
                </a:solidFill>
              </a:rPr>
              <a:t>r </a:t>
            </a:r>
            <a:r>
              <a:rPr lang="en-US">
                <a:solidFill>
                  <a:prstClr val="black"/>
                </a:solidFill>
              </a:rPr>
              <a:t>are based on plate buckling theory.</a:t>
            </a:r>
          </a:p>
        </p:txBody>
      </p:sp>
      <p:sp>
        <p:nvSpPr>
          <p:cNvPr id="10245" name="TextBox 15"/>
          <p:cNvSpPr txBox="1">
            <a:spLocks noChangeArrowheads="1"/>
          </p:cNvSpPr>
          <p:nvPr/>
        </p:nvSpPr>
        <p:spPr bwMode="auto">
          <a:xfrm>
            <a:off x="2036763" y="3681413"/>
            <a:ext cx="2867025"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tabLst>
                <a:tab pos="177800" algn="l"/>
              </a:tabLst>
              <a:defRPr sz="2400">
                <a:solidFill>
                  <a:schemeClr val="tx1"/>
                </a:solidFill>
                <a:latin typeface="Times New Roman" pitchFamily="18" charset="0"/>
                <a:cs typeface="Arial" charset="0"/>
              </a:defRPr>
            </a:lvl1pPr>
            <a:lvl2pPr marL="742950" indent="-285750" eaLnBrk="0" hangingPunct="0">
              <a:tabLst>
                <a:tab pos="177800" algn="l"/>
              </a:tabLst>
              <a:defRPr sz="2400">
                <a:solidFill>
                  <a:schemeClr val="tx1"/>
                </a:solidFill>
                <a:latin typeface="Times New Roman" pitchFamily="18" charset="0"/>
                <a:cs typeface="Arial" charset="0"/>
              </a:defRPr>
            </a:lvl2pPr>
            <a:lvl3pPr marL="1143000" indent="-228600" eaLnBrk="0" hangingPunct="0">
              <a:tabLst>
                <a:tab pos="177800" algn="l"/>
              </a:tabLst>
              <a:defRPr sz="2400">
                <a:solidFill>
                  <a:schemeClr val="tx1"/>
                </a:solidFill>
                <a:latin typeface="Times New Roman" pitchFamily="18" charset="0"/>
                <a:cs typeface="Arial" charset="0"/>
              </a:defRPr>
            </a:lvl3pPr>
            <a:lvl4pPr marL="1600200" indent="-228600" eaLnBrk="0" hangingPunct="0">
              <a:tabLst>
                <a:tab pos="177800" algn="l"/>
              </a:tabLst>
              <a:defRPr sz="2400">
                <a:solidFill>
                  <a:schemeClr val="tx1"/>
                </a:solidFill>
                <a:latin typeface="Times New Roman" pitchFamily="18" charset="0"/>
                <a:cs typeface="Arial" charset="0"/>
              </a:defRPr>
            </a:lvl4pPr>
            <a:lvl5pPr marL="2057400" indent="-228600" eaLnBrk="0" hangingPunct="0">
              <a:tabLst>
                <a:tab pos="177800" algn="l"/>
              </a:tabLst>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177800" algn="l"/>
              </a:tabLs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177800" algn="l"/>
              </a:tabLs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177800" algn="l"/>
              </a:tabLs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177800" algn="l"/>
              </a:tabLst>
              <a:defRPr sz="2400">
                <a:solidFill>
                  <a:schemeClr val="tx1"/>
                </a:solidFill>
                <a:latin typeface="Times New Roman" pitchFamily="18" charset="0"/>
                <a:cs typeface="Arial" charset="0"/>
              </a:defRPr>
            </a:lvl9pPr>
          </a:lstStyle>
          <a:p>
            <a:r>
              <a:rPr lang="en-US">
                <a:solidFill>
                  <a:prstClr val="black"/>
                </a:solidFill>
              </a:rPr>
              <a:t>	For W-Shapes</a:t>
            </a:r>
          </a:p>
        </p:txBody>
      </p:sp>
      <p:sp>
        <p:nvSpPr>
          <p:cNvPr id="17" name="TextBox 16"/>
          <p:cNvSpPr txBox="1"/>
          <p:nvPr/>
        </p:nvSpPr>
        <p:spPr bwMode="auto">
          <a:xfrm>
            <a:off x="2051050" y="4364038"/>
            <a:ext cx="6884988" cy="942975"/>
          </a:xfrm>
          <a:prstGeom prst="rect">
            <a:avLst/>
          </a:prstGeom>
          <a:solidFill>
            <a:schemeClr val="tx1">
              <a:lumMod val="95000"/>
              <a:alpha val="62000"/>
            </a:schemeClr>
          </a:solidFill>
          <a:ln w="38100" cap="flat">
            <a:solidFill>
              <a:schemeClr val="bg1"/>
            </a:solidFill>
            <a:bevel/>
          </a:ln>
        </p:spPr>
        <p:txBody>
          <a:bodyPr anchor="ctr"/>
          <a:lstStyle/>
          <a:p>
            <a:pPr eaLnBrk="0" hangingPunct="0">
              <a:tabLst>
                <a:tab pos="2743200" algn="l"/>
                <a:tab pos="4457700" algn="l"/>
                <a:tab pos="4686300" algn="l"/>
              </a:tabLst>
              <a:defRPr/>
            </a:pPr>
            <a:r>
              <a:rPr lang="en-US" dirty="0">
                <a:solidFill>
                  <a:prstClr val="black"/>
                </a:solidFill>
                <a:cs typeface="Arial" charset="0"/>
              </a:rPr>
              <a:t>  FLB, </a:t>
            </a:r>
            <a:r>
              <a:rPr lang="en-US" dirty="0">
                <a:solidFill>
                  <a:prstClr val="black"/>
                </a:solidFill>
                <a:cs typeface="Arial" charset="0"/>
                <a:sym typeface="Symbol" pitchFamily="18" charset="2"/>
              </a:rPr>
              <a:t> </a:t>
            </a:r>
            <a:r>
              <a:rPr lang="en-US" dirty="0">
                <a:solidFill>
                  <a:prstClr val="black"/>
                </a:solidFill>
                <a:cs typeface="Arial" charset="0"/>
              </a:rPr>
              <a:t>= </a:t>
            </a:r>
            <a:r>
              <a:rPr lang="en-US" i="1" dirty="0">
                <a:solidFill>
                  <a:prstClr val="black"/>
                </a:solidFill>
                <a:cs typeface="Arial" charset="0"/>
              </a:rPr>
              <a:t>b</a:t>
            </a:r>
            <a:r>
              <a:rPr lang="en-US" i="1" baseline="-25000" dirty="0">
                <a:solidFill>
                  <a:prstClr val="black"/>
                </a:solidFill>
                <a:cs typeface="Arial" charset="0"/>
              </a:rPr>
              <a:t>f </a:t>
            </a:r>
            <a:r>
              <a:rPr lang="en-US" dirty="0">
                <a:solidFill>
                  <a:prstClr val="black"/>
                </a:solidFill>
                <a:cs typeface="Arial" charset="0"/>
              </a:rPr>
              <a:t>/2</a:t>
            </a:r>
            <a:r>
              <a:rPr lang="en-US" i="1" dirty="0">
                <a:solidFill>
                  <a:prstClr val="black"/>
                </a:solidFill>
                <a:cs typeface="Arial" charset="0"/>
              </a:rPr>
              <a:t>t</a:t>
            </a:r>
            <a:r>
              <a:rPr lang="en-US" i="1" baseline="-25000" dirty="0">
                <a:solidFill>
                  <a:prstClr val="black"/>
                </a:solidFill>
                <a:cs typeface="Arial" charset="0"/>
              </a:rPr>
              <a:t>f</a:t>
            </a:r>
            <a:r>
              <a:rPr lang="en-US" baseline="-25000" dirty="0">
                <a:solidFill>
                  <a:prstClr val="black"/>
                </a:solidFill>
                <a:cs typeface="Arial" charset="0"/>
              </a:rPr>
              <a:t> 	</a:t>
            </a:r>
            <a:r>
              <a:rPr lang="en-US" dirty="0">
                <a:solidFill>
                  <a:prstClr val="black"/>
                </a:solidFill>
                <a:cs typeface="Arial" charset="0"/>
                <a:sym typeface="Symbol" pitchFamily="18" charset="2"/>
              </a:rPr>
              <a:t></a:t>
            </a:r>
            <a:r>
              <a:rPr lang="en-US" i="1" baseline="-25000" dirty="0" err="1">
                <a:solidFill>
                  <a:prstClr val="black"/>
                </a:solidFill>
                <a:cs typeface="Arial" charset="0"/>
              </a:rPr>
              <a:t>pf</a:t>
            </a:r>
            <a:r>
              <a:rPr lang="en-US" baseline="-25000" dirty="0">
                <a:solidFill>
                  <a:prstClr val="black"/>
                </a:solidFill>
                <a:cs typeface="Arial" charset="0"/>
              </a:rPr>
              <a:t>  </a:t>
            </a:r>
            <a:r>
              <a:rPr lang="en-US" dirty="0">
                <a:solidFill>
                  <a:prstClr val="black"/>
                </a:solidFill>
                <a:cs typeface="Arial" charset="0"/>
              </a:rPr>
              <a:t>=	, 	</a:t>
            </a:r>
            <a:r>
              <a:rPr lang="en-US" dirty="0">
                <a:solidFill>
                  <a:prstClr val="black"/>
                </a:solidFill>
                <a:cs typeface="Arial" charset="0"/>
                <a:sym typeface="Symbol" pitchFamily="18" charset="2"/>
              </a:rPr>
              <a:t></a:t>
            </a:r>
            <a:r>
              <a:rPr lang="en-US" i="1" baseline="-25000" dirty="0" err="1">
                <a:solidFill>
                  <a:prstClr val="black"/>
                </a:solidFill>
                <a:cs typeface="Arial" charset="0"/>
              </a:rPr>
              <a:t>rf</a:t>
            </a:r>
            <a:r>
              <a:rPr lang="en-US" baseline="-25000" dirty="0">
                <a:solidFill>
                  <a:prstClr val="black"/>
                </a:solidFill>
                <a:cs typeface="Arial" charset="0"/>
              </a:rPr>
              <a:t>  </a:t>
            </a:r>
            <a:r>
              <a:rPr lang="en-US" dirty="0">
                <a:solidFill>
                  <a:prstClr val="black"/>
                </a:solidFill>
                <a:cs typeface="Arial" charset="0"/>
              </a:rPr>
              <a:t>= </a:t>
            </a:r>
          </a:p>
        </p:txBody>
      </p:sp>
      <p:sp>
        <p:nvSpPr>
          <p:cNvPr id="18" name="TextBox 17"/>
          <p:cNvSpPr txBox="1"/>
          <p:nvPr/>
        </p:nvSpPr>
        <p:spPr bwMode="auto">
          <a:xfrm>
            <a:off x="2051050" y="5541963"/>
            <a:ext cx="6884988" cy="914400"/>
          </a:xfrm>
          <a:prstGeom prst="rect">
            <a:avLst/>
          </a:prstGeom>
          <a:solidFill>
            <a:schemeClr val="tx1">
              <a:lumMod val="95000"/>
              <a:alpha val="62000"/>
            </a:schemeClr>
          </a:solidFill>
          <a:ln w="38100" cap="flat">
            <a:solidFill>
              <a:schemeClr val="bg1"/>
            </a:solidFill>
            <a:bevel/>
          </a:ln>
        </p:spPr>
        <p:txBody>
          <a:bodyPr anchor="ctr"/>
          <a:lstStyle/>
          <a:p>
            <a:pPr eaLnBrk="0" hangingPunct="0">
              <a:tabLst>
                <a:tab pos="2743200" algn="l"/>
                <a:tab pos="4457700" algn="l"/>
                <a:tab pos="4686300" algn="l"/>
              </a:tabLst>
              <a:defRPr/>
            </a:pPr>
            <a:endParaRPr lang="en-US">
              <a:solidFill>
                <a:prstClr val="black"/>
              </a:solidFill>
              <a:cs typeface="Arial" charset="0"/>
            </a:endParaRPr>
          </a:p>
          <a:p>
            <a:pPr eaLnBrk="0" hangingPunct="0">
              <a:tabLst>
                <a:tab pos="2743200" algn="l"/>
                <a:tab pos="4457700" algn="l"/>
                <a:tab pos="4686300" algn="l"/>
              </a:tabLst>
              <a:defRPr/>
            </a:pPr>
            <a:r>
              <a:rPr lang="en-US">
                <a:solidFill>
                  <a:prstClr val="black"/>
                </a:solidFill>
                <a:cs typeface="Arial" charset="0"/>
              </a:rPr>
              <a:t>  WLB, </a:t>
            </a:r>
            <a:r>
              <a:rPr lang="en-US">
                <a:solidFill>
                  <a:prstClr val="black"/>
                </a:solidFill>
                <a:cs typeface="Arial" charset="0"/>
                <a:sym typeface="Symbol" pitchFamily="18" charset="2"/>
              </a:rPr>
              <a:t> </a:t>
            </a:r>
            <a:r>
              <a:rPr lang="en-US">
                <a:solidFill>
                  <a:prstClr val="black"/>
                </a:solidFill>
                <a:cs typeface="Arial" charset="0"/>
              </a:rPr>
              <a:t>= </a:t>
            </a:r>
            <a:r>
              <a:rPr lang="en-US" i="1">
                <a:solidFill>
                  <a:prstClr val="black"/>
                </a:solidFill>
                <a:cs typeface="Arial" charset="0"/>
              </a:rPr>
              <a:t>h</a:t>
            </a:r>
            <a:r>
              <a:rPr lang="en-US">
                <a:solidFill>
                  <a:prstClr val="black"/>
                </a:solidFill>
                <a:cs typeface="Arial" charset="0"/>
              </a:rPr>
              <a:t>/</a:t>
            </a:r>
            <a:r>
              <a:rPr lang="en-US" i="1">
                <a:solidFill>
                  <a:prstClr val="black"/>
                </a:solidFill>
                <a:cs typeface="Arial" charset="0"/>
              </a:rPr>
              <a:t>t</a:t>
            </a:r>
            <a:r>
              <a:rPr lang="en-US" i="1" baseline="-25000">
                <a:solidFill>
                  <a:prstClr val="black"/>
                </a:solidFill>
                <a:cs typeface="Arial" charset="0"/>
              </a:rPr>
              <a:t>w</a:t>
            </a:r>
            <a:r>
              <a:rPr lang="en-US" baseline="-25000">
                <a:solidFill>
                  <a:prstClr val="black"/>
                </a:solidFill>
                <a:cs typeface="Arial" charset="0"/>
              </a:rPr>
              <a:t>	</a:t>
            </a:r>
            <a:r>
              <a:rPr lang="en-US">
                <a:solidFill>
                  <a:prstClr val="black"/>
                </a:solidFill>
                <a:cs typeface="Arial" charset="0"/>
                <a:sym typeface="Symbol" pitchFamily="18" charset="2"/>
              </a:rPr>
              <a:t></a:t>
            </a:r>
            <a:r>
              <a:rPr lang="en-US" i="1" baseline="-25000">
                <a:solidFill>
                  <a:prstClr val="black"/>
                </a:solidFill>
                <a:cs typeface="Arial" charset="0"/>
              </a:rPr>
              <a:t>pw</a:t>
            </a:r>
            <a:r>
              <a:rPr lang="en-US" baseline="-25000">
                <a:solidFill>
                  <a:prstClr val="black"/>
                </a:solidFill>
                <a:cs typeface="Arial" charset="0"/>
              </a:rPr>
              <a:t> </a:t>
            </a:r>
            <a:r>
              <a:rPr lang="en-US">
                <a:solidFill>
                  <a:prstClr val="black"/>
                </a:solidFill>
                <a:cs typeface="Arial" charset="0"/>
              </a:rPr>
              <a:t>=	,	</a:t>
            </a:r>
            <a:r>
              <a:rPr lang="en-US">
                <a:solidFill>
                  <a:prstClr val="black"/>
                </a:solidFill>
                <a:cs typeface="Arial" charset="0"/>
                <a:sym typeface="Symbol" pitchFamily="18" charset="2"/>
              </a:rPr>
              <a:t></a:t>
            </a:r>
            <a:r>
              <a:rPr lang="en-US" i="1" baseline="-25000">
                <a:solidFill>
                  <a:prstClr val="black"/>
                </a:solidFill>
                <a:cs typeface="Arial" charset="0"/>
              </a:rPr>
              <a:t>rw</a:t>
            </a:r>
            <a:r>
              <a:rPr lang="en-US" baseline="-25000">
                <a:solidFill>
                  <a:prstClr val="black"/>
                </a:solidFill>
                <a:cs typeface="Arial" charset="0"/>
              </a:rPr>
              <a:t> </a:t>
            </a:r>
            <a:r>
              <a:rPr lang="en-US">
                <a:solidFill>
                  <a:prstClr val="black"/>
                </a:solidFill>
                <a:cs typeface="Arial" charset="0"/>
              </a:rPr>
              <a:t>= </a:t>
            </a:r>
          </a:p>
          <a:p>
            <a:pPr eaLnBrk="0" hangingPunct="0">
              <a:tabLst>
                <a:tab pos="2743200" algn="l"/>
                <a:tab pos="4457700" algn="l"/>
                <a:tab pos="4686300" algn="l"/>
              </a:tabLst>
              <a:defRPr/>
            </a:pPr>
            <a:endParaRPr lang="en-US">
              <a:solidFill>
                <a:prstClr val="black"/>
              </a:solidFill>
              <a:cs typeface="Arial" charset="0"/>
            </a:endParaRPr>
          </a:p>
        </p:txBody>
      </p:sp>
      <p:graphicFrame>
        <p:nvGraphicFramePr>
          <p:cNvPr id="10248" name="Object 5"/>
          <p:cNvGraphicFramePr>
            <a:graphicFrameLocks noChangeAspect="1"/>
          </p:cNvGraphicFramePr>
          <p:nvPr/>
        </p:nvGraphicFramePr>
        <p:xfrm>
          <a:off x="5554663" y="4432300"/>
          <a:ext cx="1079500" cy="877888"/>
        </p:xfrm>
        <a:graphic>
          <a:graphicData uri="http://schemas.openxmlformats.org/presentationml/2006/ole">
            <mc:AlternateContent xmlns:mc="http://schemas.openxmlformats.org/markup-compatibility/2006">
              <mc:Choice xmlns:v="urn:schemas-microsoft-com:vml" Requires="v">
                <p:oleObj spid="_x0000_s68706" name="Equation" r:id="rId6" imgW="609480" imgH="495000" progId="Equation.3">
                  <p:embed/>
                </p:oleObj>
              </mc:Choice>
              <mc:Fallback>
                <p:oleObj name="Equation" r:id="rId6" imgW="609480" imgH="4950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54663" y="4432300"/>
                        <a:ext cx="1079500" cy="877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9" name="Object 6"/>
          <p:cNvGraphicFramePr>
            <a:graphicFrameLocks noChangeAspect="1"/>
          </p:cNvGraphicFramePr>
          <p:nvPr/>
        </p:nvGraphicFramePr>
        <p:xfrm>
          <a:off x="5635625" y="5594350"/>
          <a:ext cx="1046163" cy="849313"/>
        </p:xfrm>
        <a:graphic>
          <a:graphicData uri="http://schemas.openxmlformats.org/presentationml/2006/ole">
            <mc:AlternateContent xmlns:mc="http://schemas.openxmlformats.org/markup-compatibility/2006">
              <mc:Choice xmlns:v="urn:schemas-microsoft-com:vml" Requires="v">
                <p:oleObj spid="_x0000_s68707" name="Equation" r:id="rId8" imgW="609336" imgH="495085" progId="Equation.3">
                  <p:embed/>
                </p:oleObj>
              </mc:Choice>
              <mc:Fallback>
                <p:oleObj name="Equation" r:id="rId8" imgW="609336" imgH="495085"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35625" y="5594350"/>
                        <a:ext cx="1046163"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50" name="Object 7"/>
          <p:cNvGraphicFramePr>
            <a:graphicFrameLocks noChangeAspect="1"/>
          </p:cNvGraphicFramePr>
          <p:nvPr/>
        </p:nvGraphicFramePr>
        <p:xfrm>
          <a:off x="7602538" y="5622925"/>
          <a:ext cx="984250" cy="800100"/>
        </p:xfrm>
        <a:graphic>
          <a:graphicData uri="http://schemas.openxmlformats.org/presentationml/2006/ole">
            <mc:AlternateContent xmlns:mc="http://schemas.openxmlformats.org/markup-compatibility/2006">
              <mc:Choice xmlns:v="urn:schemas-microsoft-com:vml" Requires="v">
                <p:oleObj spid="_x0000_s68708" name="Equation" r:id="rId10" imgW="609336" imgH="495085" progId="Equation.3">
                  <p:embed/>
                </p:oleObj>
              </mc:Choice>
              <mc:Fallback>
                <p:oleObj name="Equation" r:id="rId10" imgW="609336" imgH="495085"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02538" y="5622925"/>
                        <a:ext cx="98425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51" name="Object 8"/>
          <p:cNvGraphicFramePr>
            <a:graphicFrameLocks noChangeAspect="1"/>
          </p:cNvGraphicFramePr>
          <p:nvPr/>
        </p:nvGraphicFramePr>
        <p:xfrm>
          <a:off x="7613650" y="4437063"/>
          <a:ext cx="882650" cy="838200"/>
        </p:xfrm>
        <a:graphic>
          <a:graphicData uri="http://schemas.openxmlformats.org/presentationml/2006/ole">
            <mc:AlternateContent xmlns:mc="http://schemas.openxmlformats.org/markup-compatibility/2006">
              <mc:Choice xmlns:v="urn:schemas-microsoft-com:vml" Requires="v">
                <p:oleObj spid="_x0000_s68709" name="Equation" r:id="rId12" imgW="520474" imgH="495085" progId="Equation.3">
                  <p:embed/>
                </p:oleObj>
              </mc:Choice>
              <mc:Fallback>
                <p:oleObj name="Equation" r:id="rId12" imgW="520474" imgH="495085"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613650" y="4437063"/>
                        <a:ext cx="8826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Slide Number Placeholder 11"/>
          <p:cNvSpPr>
            <a:spLocks noGrp="1"/>
          </p:cNvSpPr>
          <p:nvPr>
            <p:ph type="sldNum" sz="quarter" idx="11"/>
          </p:nvPr>
        </p:nvSpPr>
        <p:spPr/>
        <p:txBody>
          <a:bodyPr/>
          <a:lstStyle/>
          <a:p>
            <a:pPr>
              <a:defRPr/>
            </a:pPr>
            <a:fld id="{7A7BF9E5-8A97-492F-BCBF-509151B88448}" type="slidenum">
              <a:rPr lang="en-US" smtClean="0">
                <a:solidFill>
                  <a:prstClr val="white">
                    <a:shade val="50000"/>
                  </a:prstClr>
                </a:solidFill>
              </a:rPr>
              <a:pPr>
                <a:defRPr/>
              </a:pPr>
              <a:t>39</a:t>
            </a:fld>
            <a:endParaRPr lang="en-US" dirty="0">
              <a:solidFill>
                <a:prstClr val="white">
                  <a:shade val="50000"/>
                </a:prstClr>
              </a:solidFill>
            </a:endParaRPr>
          </a:p>
        </p:txBody>
      </p:sp>
      <p:sp>
        <p:nvSpPr>
          <p:cNvPr id="3" name="TextBox 2"/>
          <p:cNvSpPr txBox="1"/>
          <p:nvPr/>
        </p:nvSpPr>
        <p:spPr>
          <a:xfrm>
            <a:off x="2222500" y="0"/>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Flexural Strength</a:t>
            </a:r>
          </a:p>
        </p:txBody>
      </p:sp>
    </p:spTree>
    <p:extLst>
      <p:ext uri="{BB962C8B-B14F-4D97-AF65-F5344CB8AC3E}">
        <p14:creationId xmlns:p14="http://schemas.microsoft.com/office/powerpoint/2010/main" val="25274718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3" name="Content Placeholder 2"/>
          <p:cNvSpPr>
            <a:spLocks noGrp="1"/>
          </p:cNvSpPr>
          <p:nvPr>
            <p:ph idx="1"/>
          </p:nvPr>
        </p:nvSpPr>
        <p:spPr>
          <a:xfrm>
            <a:off x="457200" y="1600200"/>
            <a:ext cx="8229600" cy="3735388"/>
          </a:xfrm>
          <a:solidFill>
            <a:schemeClr val="accent1">
              <a:lumMod val="20000"/>
              <a:lumOff val="80000"/>
            </a:schemeClr>
          </a:solidFill>
        </p:spPr>
        <p:txBody>
          <a:bodyPr>
            <a:spAutoFit/>
          </a:bodyPr>
          <a:lstStyle/>
          <a:p>
            <a:pPr>
              <a:tabLst>
                <a:tab pos="2455863" algn="l"/>
              </a:tabLst>
              <a:defRPr/>
            </a:pPr>
            <a:endParaRPr lang="en-US" smtClean="0">
              <a:solidFill>
                <a:schemeClr val="bg1"/>
              </a:solidFill>
            </a:endParaRPr>
          </a:p>
          <a:p>
            <a:pPr>
              <a:tabLst>
                <a:tab pos="2455863" algn="l"/>
              </a:tabLst>
              <a:defRPr/>
            </a:pPr>
            <a:r>
              <a:rPr lang="en-US" b="1" smtClean="0">
                <a:solidFill>
                  <a:schemeClr val="bg1"/>
                </a:solidFill>
              </a:rPr>
              <a:t>Beam Members: </a:t>
            </a:r>
          </a:p>
          <a:p>
            <a:pPr lvl="1">
              <a:tabLst>
                <a:tab pos="2455863" algn="l"/>
              </a:tabLst>
              <a:defRPr/>
            </a:pPr>
            <a:r>
              <a:rPr lang="en-US" smtClean="0">
                <a:solidFill>
                  <a:schemeClr val="bg1"/>
                </a:solidFill>
              </a:rPr>
              <a:t>Chapter F:	Flexural Strength</a:t>
            </a:r>
          </a:p>
          <a:p>
            <a:pPr lvl="1">
              <a:tabLst>
                <a:tab pos="2455863" algn="l"/>
              </a:tabLst>
              <a:defRPr/>
            </a:pPr>
            <a:r>
              <a:rPr lang="en-US" smtClean="0">
                <a:solidFill>
                  <a:schemeClr val="bg1"/>
                </a:solidFill>
              </a:rPr>
              <a:t>Chapter G:	Shear Strength</a:t>
            </a:r>
          </a:p>
          <a:p>
            <a:pPr lvl="1">
              <a:tabLst>
                <a:tab pos="2455863" algn="l"/>
              </a:tabLst>
              <a:defRPr/>
            </a:pPr>
            <a:r>
              <a:rPr lang="en-US" smtClean="0">
                <a:solidFill>
                  <a:schemeClr val="bg1"/>
                </a:solidFill>
              </a:rPr>
              <a:t>Chapter I:	Composite Member Strength</a:t>
            </a:r>
          </a:p>
          <a:p>
            <a:pPr lvl="1">
              <a:tabLst>
                <a:tab pos="2455863" algn="l"/>
              </a:tabLst>
              <a:defRPr/>
            </a:pPr>
            <a:r>
              <a:rPr lang="en-US" smtClean="0">
                <a:solidFill>
                  <a:schemeClr val="bg1"/>
                </a:solidFill>
              </a:rPr>
              <a:t>Part 3:	Design Charts and Tables</a:t>
            </a:r>
          </a:p>
          <a:p>
            <a:pPr lvl="1">
              <a:tabLst>
                <a:tab pos="2455863" algn="l"/>
              </a:tabLst>
              <a:defRPr/>
            </a:pPr>
            <a:r>
              <a:rPr lang="en-US" smtClean="0">
                <a:solidFill>
                  <a:schemeClr val="bg1"/>
                </a:solidFill>
              </a:rPr>
              <a:t>Chapter B:	Local Buckling Classification</a:t>
            </a:r>
          </a:p>
          <a:p>
            <a:pPr>
              <a:buFont typeface="Wingdings 2" pitchFamily="18" charset="2"/>
              <a:buNone/>
              <a:tabLst>
                <a:tab pos="2455863" algn="l"/>
              </a:tabLst>
              <a:defRPr/>
            </a:pPr>
            <a:endParaRPr lang="en-US" smtClean="0">
              <a:solidFill>
                <a:schemeClr val="bg1"/>
              </a:solidFill>
            </a:endParaRPr>
          </a:p>
        </p:txBody>
      </p:sp>
      <p:sp>
        <p:nvSpPr>
          <p:cNvPr id="4" name="Slide Number Placeholder 3"/>
          <p:cNvSpPr>
            <a:spLocks noGrp="1"/>
          </p:cNvSpPr>
          <p:nvPr>
            <p:ph type="sldNum" sz="quarter" idx="11"/>
          </p:nvPr>
        </p:nvSpPr>
        <p:spPr/>
        <p:txBody>
          <a:bodyPr/>
          <a:lstStyle/>
          <a:p>
            <a:pPr>
              <a:defRPr/>
            </a:pPr>
            <a:fld id="{01D7A617-110D-499E-B9BE-2E696F6ABD46}" type="slidenum">
              <a:rPr lang="en-US" smtClean="0">
                <a:solidFill>
                  <a:prstClr val="white">
                    <a:shade val="50000"/>
                  </a:prstClr>
                </a:solidFill>
              </a:rPr>
              <a:pPr>
                <a:defRPr/>
              </a:pPr>
              <a:t>4</a:t>
            </a:fld>
            <a:endParaRPr lang="en-US" dirty="0">
              <a:solidFill>
                <a:prstClr val="white">
                  <a:shade val="50000"/>
                </a:prstClr>
              </a:solidFill>
            </a:endParaRPr>
          </a:p>
        </p:txBody>
      </p:sp>
    </p:spTree>
    <p:extLst>
      <p:ext uri="{BB962C8B-B14F-4D97-AF65-F5344CB8AC3E}">
        <p14:creationId xmlns:p14="http://schemas.microsoft.com/office/powerpoint/2010/main" val="5931423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11267" name="TextBox 28"/>
          <p:cNvSpPr txBox="1">
            <a:spLocks noChangeArrowheads="1"/>
          </p:cNvSpPr>
          <p:nvPr/>
        </p:nvSpPr>
        <p:spPr bwMode="auto">
          <a:xfrm>
            <a:off x="1092200" y="1954213"/>
            <a:ext cx="6834188" cy="1371600"/>
          </a:xfrm>
          <a:prstGeom prst="rect">
            <a:avLst/>
          </a:prstGeom>
          <a:solidFill>
            <a:srgbClr val="F2F2F2">
              <a:alpha val="61960"/>
            </a:srgbClr>
          </a:solidFill>
          <a:ln w="38100">
            <a:solidFill>
              <a:schemeClr val="bg1"/>
            </a:solidFill>
            <a:bevel/>
            <a:headEnd/>
            <a:tailEnd/>
          </a:ln>
        </p:spPr>
        <p:txBody>
          <a:bodyPr anchor="ctr"/>
          <a:lstStyle>
            <a:lvl1pPr marL="177800" eaLnBrk="0" hangingPunct="0">
              <a:tabLst>
                <a:tab pos="1428750" algn="l"/>
              </a:tabLst>
              <a:defRPr sz="2400">
                <a:solidFill>
                  <a:schemeClr val="tx1"/>
                </a:solidFill>
                <a:latin typeface="Times New Roman" pitchFamily="18" charset="0"/>
                <a:cs typeface="Arial" charset="0"/>
              </a:defRPr>
            </a:lvl1pPr>
            <a:lvl2pPr marL="742950" indent="-285750" eaLnBrk="0" hangingPunct="0">
              <a:tabLst>
                <a:tab pos="1428750" algn="l"/>
              </a:tabLst>
              <a:defRPr sz="2400">
                <a:solidFill>
                  <a:schemeClr val="tx1"/>
                </a:solidFill>
                <a:latin typeface="Times New Roman" pitchFamily="18" charset="0"/>
                <a:cs typeface="Arial" charset="0"/>
              </a:defRPr>
            </a:lvl2pPr>
            <a:lvl3pPr marL="1143000" indent="-228600" eaLnBrk="0" hangingPunct="0">
              <a:tabLst>
                <a:tab pos="1428750" algn="l"/>
              </a:tabLst>
              <a:defRPr sz="2400">
                <a:solidFill>
                  <a:schemeClr val="tx1"/>
                </a:solidFill>
                <a:latin typeface="Times New Roman" pitchFamily="18" charset="0"/>
                <a:cs typeface="Arial" charset="0"/>
              </a:defRPr>
            </a:lvl3pPr>
            <a:lvl4pPr marL="1600200" indent="-228600" eaLnBrk="0" hangingPunct="0">
              <a:tabLst>
                <a:tab pos="1428750" algn="l"/>
              </a:tabLst>
              <a:defRPr sz="2400">
                <a:solidFill>
                  <a:schemeClr val="tx1"/>
                </a:solidFill>
                <a:latin typeface="Times New Roman" pitchFamily="18" charset="0"/>
                <a:cs typeface="Arial" charset="0"/>
              </a:defRPr>
            </a:lvl4pPr>
            <a:lvl5pPr marL="2057400" indent="-228600" eaLnBrk="0" hangingPunct="0">
              <a:tabLst>
                <a:tab pos="1428750" algn="l"/>
              </a:tabLst>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1428750" algn="l"/>
              </a:tabLs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1428750" algn="l"/>
              </a:tabLs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1428750" algn="l"/>
              </a:tabLs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1428750" algn="l"/>
              </a:tabLst>
              <a:defRPr sz="2400">
                <a:solidFill>
                  <a:schemeClr val="tx1"/>
                </a:solidFill>
                <a:latin typeface="Times New Roman" pitchFamily="18" charset="0"/>
                <a:cs typeface="Arial" charset="0"/>
              </a:defRPr>
            </a:lvl9pPr>
          </a:lstStyle>
          <a:p>
            <a:r>
              <a:rPr lang="en-US" b="1" dirty="0">
                <a:solidFill>
                  <a:prstClr val="black"/>
                </a:solidFill>
                <a:sym typeface="Symbol" pitchFamily="18" charset="2"/>
              </a:rPr>
              <a:t>  </a:t>
            </a:r>
            <a:r>
              <a:rPr lang="en-US" b="1" baseline="-25000" dirty="0">
                <a:solidFill>
                  <a:prstClr val="black"/>
                </a:solidFill>
              </a:rPr>
              <a:t>p</a:t>
            </a:r>
            <a:r>
              <a:rPr lang="en-US" baseline="-25000" dirty="0">
                <a:solidFill>
                  <a:prstClr val="black"/>
                </a:solidFill>
              </a:rPr>
              <a:t>		</a:t>
            </a:r>
            <a:r>
              <a:rPr lang="en-US" dirty="0">
                <a:solidFill>
                  <a:prstClr val="black"/>
                </a:solidFill>
              </a:rPr>
              <a:t>“</a:t>
            </a:r>
            <a:r>
              <a:rPr lang="en-US" b="1" dirty="0">
                <a:solidFill>
                  <a:prstClr val="black"/>
                </a:solidFill>
              </a:rPr>
              <a:t>compact</a:t>
            </a:r>
            <a:r>
              <a:rPr lang="en-US" dirty="0">
                <a:solidFill>
                  <a:prstClr val="black"/>
                </a:solidFill>
              </a:rPr>
              <a:t>” </a:t>
            </a:r>
          </a:p>
          <a:p>
            <a:r>
              <a:rPr lang="en-US" i="1" dirty="0" err="1">
                <a:solidFill>
                  <a:prstClr val="black"/>
                </a:solidFill>
              </a:rPr>
              <a:t>M</a:t>
            </a:r>
            <a:r>
              <a:rPr lang="en-US" i="1" baseline="-25000" dirty="0" err="1">
                <a:solidFill>
                  <a:prstClr val="black"/>
                </a:solidFill>
              </a:rPr>
              <a:t>p</a:t>
            </a:r>
            <a:r>
              <a:rPr lang="en-US" dirty="0">
                <a:solidFill>
                  <a:prstClr val="black"/>
                </a:solidFill>
              </a:rPr>
              <a:t> is reached and maintained before local buckling.</a:t>
            </a:r>
          </a:p>
          <a:p>
            <a:r>
              <a:rPr lang="en-US" dirty="0">
                <a:solidFill>
                  <a:prstClr val="black"/>
                </a:solidFill>
                <a:latin typeface="Symbol" pitchFamily="18" charset="2"/>
              </a:rPr>
              <a:t>	</a:t>
            </a:r>
            <a:r>
              <a:rPr lang="en-US" dirty="0" smtClean="0">
                <a:solidFill>
                  <a:prstClr val="black"/>
                </a:solidFill>
                <a:latin typeface="Symbol" pitchFamily="18" charset="2"/>
              </a:rPr>
              <a:t>	   </a:t>
            </a:r>
            <a:r>
              <a:rPr lang="en-US" b="1" dirty="0" err="1" smtClean="0">
                <a:solidFill>
                  <a:prstClr val="black"/>
                </a:solidFill>
                <a:latin typeface="Symbol" pitchFamily="18" charset="2"/>
              </a:rPr>
              <a:t>f</a:t>
            </a:r>
            <a:r>
              <a:rPr lang="en-US" b="1" i="1" dirty="0" err="1" smtClean="0">
                <a:solidFill>
                  <a:prstClr val="black"/>
                </a:solidFill>
              </a:rPr>
              <a:t>M</a:t>
            </a:r>
            <a:r>
              <a:rPr lang="en-US" b="1" i="1" baseline="-25000" dirty="0" err="1" smtClean="0">
                <a:solidFill>
                  <a:prstClr val="black"/>
                </a:solidFill>
              </a:rPr>
              <a:t>n</a:t>
            </a:r>
            <a:r>
              <a:rPr lang="en-US" b="1" baseline="-25000" dirty="0" smtClean="0">
                <a:solidFill>
                  <a:prstClr val="black"/>
                </a:solidFill>
              </a:rPr>
              <a:t> </a:t>
            </a:r>
            <a:r>
              <a:rPr lang="en-US" b="1" dirty="0">
                <a:solidFill>
                  <a:prstClr val="black"/>
                </a:solidFill>
              </a:rPr>
              <a:t>= </a:t>
            </a:r>
            <a:r>
              <a:rPr lang="en-US" b="1" dirty="0" err="1">
                <a:solidFill>
                  <a:prstClr val="black"/>
                </a:solidFill>
                <a:latin typeface="Symbol" pitchFamily="18" charset="2"/>
              </a:rPr>
              <a:t>f</a:t>
            </a:r>
            <a:r>
              <a:rPr lang="en-US" b="1" i="1" dirty="0" err="1">
                <a:solidFill>
                  <a:prstClr val="black"/>
                </a:solidFill>
              </a:rPr>
              <a:t>M</a:t>
            </a:r>
            <a:r>
              <a:rPr lang="en-US" b="1" i="1" baseline="-25000" dirty="0" err="1">
                <a:solidFill>
                  <a:prstClr val="black"/>
                </a:solidFill>
              </a:rPr>
              <a:t>p</a:t>
            </a:r>
            <a:endParaRPr lang="en-US" b="1" i="1" dirty="0">
              <a:solidFill>
                <a:prstClr val="black"/>
              </a:solidFill>
            </a:endParaRPr>
          </a:p>
        </p:txBody>
      </p:sp>
      <p:graphicFrame>
        <p:nvGraphicFramePr>
          <p:cNvPr id="11268" name="Object 3"/>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69653" name="Equation" r:id="rId4" imgW="114151" imgH="215619" progId="Equation.3">
                  <p:embed/>
                </p:oleObj>
              </mc:Choice>
              <mc:Fallback>
                <p:oleObj name="Equation" r:id="rId4" imgW="114151" imgH="215619"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69" name="TextBox 3"/>
          <p:cNvSpPr txBox="1">
            <a:spLocks noChangeArrowheads="1"/>
          </p:cNvSpPr>
          <p:nvPr/>
        </p:nvSpPr>
        <p:spPr bwMode="auto">
          <a:xfrm>
            <a:off x="1092200" y="3452813"/>
            <a:ext cx="6824663" cy="1371600"/>
          </a:xfrm>
          <a:prstGeom prst="rect">
            <a:avLst/>
          </a:prstGeom>
          <a:solidFill>
            <a:srgbClr val="F2F2F2">
              <a:alpha val="61960"/>
            </a:srgbClr>
          </a:solidFill>
          <a:ln w="38100">
            <a:solidFill>
              <a:schemeClr val="bg1"/>
            </a:solidFill>
            <a:bevel/>
            <a:headEnd/>
            <a:tailEnd/>
          </a:ln>
        </p:spPr>
        <p:txBody>
          <a:bodyPr anchor="ctr"/>
          <a:lstStyle>
            <a:lvl1pPr marL="177800" eaLnBrk="0" hangingPunct="0">
              <a:tabLst>
                <a:tab pos="2006600" algn="l"/>
                <a:tab pos="2743200" algn="l"/>
              </a:tabLst>
              <a:defRPr sz="2400">
                <a:solidFill>
                  <a:schemeClr val="tx1"/>
                </a:solidFill>
                <a:latin typeface="Times New Roman" pitchFamily="18" charset="0"/>
                <a:cs typeface="Arial" charset="0"/>
              </a:defRPr>
            </a:lvl1pPr>
            <a:lvl2pPr marL="742950" indent="-285750" eaLnBrk="0" hangingPunct="0">
              <a:tabLst>
                <a:tab pos="2006600" algn="l"/>
                <a:tab pos="2743200" algn="l"/>
              </a:tabLst>
              <a:defRPr sz="2400">
                <a:solidFill>
                  <a:schemeClr val="tx1"/>
                </a:solidFill>
                <a:latin typeface="Times New Roman" pitchFamily="18" charset="0"/>
                <a:cs typeface="Arial" charset="0"/>
              </a:defRPr>
            </a:lvl2pPr>
            <a:lvl3pPr marL="1143000" indent="-228600" eaLnBrk="0" hangingPunct="0">
              <a:tabLst>
                <a:tab pos="2006600" algn="l"/>
                <a:tab pos="2743200" algn="l"/>
              </a:tabLst>
              <a:defRPr sz="2400">
                <a:solidFill>
                  <a:schemeClr val="tx1"/>
                </a:solidFill>
                <a:latin typeface="Times New Roman" pitchFamily="18" charset="0"/>
                <a:cs typeface="Arial" charset="0"/>
              </a:defRPr>
            </a:lvl3pPr>
            <a:lvl4pPr marL="1600200" indent="-228600" eaLnBrk="0" hangingPunct="0">
              <a:tabLst>
                <a:tab pos="2006600" algn="l"/>
                <a:tab pos="2743200" algn="l"/>
              </a:tabLst>
              <a:defRPr sz="2400">
                <a:solidFill>
                  <a:schemeClr val="tx1"/>
                </a:solidFill>
                <a:latin typeface="Times New Roman" pitchFamily="18" charset="0"/>
                <a:cs typeface="Arial" charset="0"/>
              </a:defRPr>
            </a:lvl4pPr>
            <a:lvl5pPr marL="2057400" indent="-228600" eaLnBrk="0" hangingPunct="0">
              <a:tabLst>
                <a:tab pos="2006600" algn="l"/>
                <a:tab pos="2743200" algn="l"/>
              </a:tabLst>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2006600" algn="l"/>
                <a:tab pos="2743200" algn="l"/>
              </a:tabLs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2006600" algn="l"/>
                <a:tab pos="2743200" algn="l"/>
              </a:tabLs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2006600" algn="l"/>
                <a:tab pos="2743200" algn="l"/>
              </a:tabLs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2006600" algn="l"/>
                <a:tab pos="2743200" algn="l"/>
              </a:tabLst>
              <a:defRPr sz="2400">
                <a:solidFill>
                  <a:schemeClr val="tx1"/>
                </a:solidFill>
                <a:latin typeface="Times New Roman" pitchFamily="18" charset="0"/>
                <a:cs typeface="Arial" charset="0"/>
              </a:defRPr>
            </a:lvl9pPr>
          </a:lstStyle>
          <a:p>
            <a:r>
              <a:rPr lang="en-US" b="1" dirty="0">
                <a:solidFill>
                  <a:prstClr val="black"/>
                </a:solidFill>
                <a:sym typeface="Symbol" pitchFamily="18" charset="2"/>
              </a:rPr>
              <a:t></a:t>
            </a:r>
            <a:r>
              <a:rPr lang="en-US" b="1" baseline="-25000" dirty="0">
                <a:solidFill>
                  <a:prstClr val="black"/>
                </a:solidFill>
              </a:rPr>
              <a:t>p </a:t>
            </a:r>
            <a:r>
              <a:rPr lang="en-US" b="1" dirty="0">
                <a:solidFill>
                  <a:prstClr val="black"/>
                </a:solidFill>
                <a:sym typeface="Symbol" pitchFamily="18" charset="2"/>
              </a:rPr>
              <a:t>   </a:t>
            </a:r>
            <a:r>
              <a:rPr lang="en-US" b="1" baseline="-25000" dirty="0">
                <a:solidFill>
                  <a:prstClr val="black"/>
                </a:solidFill>
              </a:rPr>
              <a:t>r</a:t>
            </a:r>
            <a:r>
              <a:rPr lang="en-US" baseline="-25000" dirty="0">
                <a:solidFill>
                  <a:prstClr val="black"/>
                </a:solidFill>
              </a:rPr>
              <a:t>	</a:t>
            </a:r>
            <a:r>
              <a:rPr lang="en-US" dirty="0">
                <a:solidFill>
                  <a:prstClr val="black"/>
                </a:solidFill>
              </a:rPr>
              <a:t>“</a:t>
            </a:r>
            <a:r>
              <a:rPr lang="en-US" b="1" dirty="0">
                <a:solidFill>
                  <a:prstClr val="black"/>
                </a:solidFill>
              </a:rPr>
              <a:t>non-compact</a:t>
            </a:r>
            <a:r>
              <a:rPr lang="en-US" dirty="0">
                <a:solidFill>
                  <a:prstClr val="black"/>
                </a:solidFill>
              </a:rPr>
              <a:t>”</a:t>
            </a:r>
          </a:p>
          <a:p>
            <a:r>
              <a:rPr lang="en-US" dirty="0">
                <a:solidFill>
                  <a:prstClr val="black"/>
                </a:solidFill>
              </a:rPr>
              <a:t>Local buckling occurs in the inelastic range.</a:t>
            </a:r>
          </a:p>
          <a:p>
            <a:r>
              <a:rPr lang="en-US" dirty="0">
                <a:solidFill>
                  <a:prstClr val="black"/>
                </a:solidFill>
                <a:latin typeface="Symbol" pitchFamily="18" charset="2"/>
              </a:rPr>
              <a:t>	</a:t>
            </a:r>
            <a:r>
              <a:rPr lang="en-US" b="1" dirty="0" smtClean="0">
                <a:solidFill>
                  <a:prstClr val="black"/>
                </a:solidFill>
                <a:latin typeface="Symbol" pitchFamily="18" charset="2"/>
              </a:rPr>
              <a:t>f</a:t>
            </a:r>
            <a:r>
              <a:rPr lang="en-US" b="1" dirty="0" smtClean="0">
                <a:solidFill>
                  <a:prstClr val="black"/>
                </a:solidFill>
              </a:rPr>
              <a:t>0.7</a:t>
            </a:r>
            <a:r>
              <a:rPr lang="en-US" b="1" i="1" dirty="0" smtClean="0">
                <a:solidFill>
                  <a:prstClr val="black"/>
                </a:solidFill>
              </a:rPr>
              <a:t>M</a:t>
            </a:r>
            <a:r>
              <a:rPr lang="en-US" b="1" i="1" baseline="-25000" dirty="0" smtClean="0">
                <a:solidFill>
                  <a:prstClr val="black"/>
                </a:solidFill>
              </a:rPr>
              <a:t>y</a:t>
            </a:r>
            <a:r>
              <a:rPr lang="en-US" b="1" dirty="0" smtClean="0">
                <a:solidFill>
                  <a:prstClr val="black"/>
                </a:solidFill>
              </a:rPr>
              <a:t> </a:t>
            </a:r>
            <a:r>
              <a:rPr lang="en-US" b="1" dirty="0">
                <a:solidFill>
                  <a:prstClr val="black"/>
                </a:solidFill>
              </a:rPr>
              <a:t>≤ </a:t>
            </a:r>
            <a:r>
              <a:rPr lang="en-US" b="1" dirty="0" err="1">
                <a:solidFill>
                  <a:prstClr val="black"/>
                </a:solidFill>
                <a:latin typeface="Symbol" pitchFamily="18" charset="2"/>
              </a:rPr>
              <a:t>f</a:t>
            </a:r>
            <a:r>
              <a:rPr lang="en-US" b="1" i="1" dirty="0" err="1">
                <a:solidFill>
                  <a:prstClr val="black"/>
                </a:solidFill>
              </a:rPr>
              <a:t>M</a:t>
            </a:r>
            <a:r>
              <a:rPr lang="en-US" b="1" i="1" baseline="-25000" dirty="0" err="1">
                <a:solidFill>
                  <a:prstClr val="black"/>
                </a:solidFill>
              </a:rPr>
              <a:t>n</a:t>
            </a:r>
            <a:r>
              <a:rPr lang="en-US" b="1" dirty="0">
                <a:solidFill>
                  <a:prstClr val="white"/>
                </a:solidFill>
              </a:rPr>
              <a:t> </a:t>
            </a:r>
            <a:r>
              <a:rPr lang="en-US" b="1" dirty="0">
                <a:solidFill>
                  <a:prstClr val="black"/>
                </a:solidFill>
              </a:rPr>
              <a:t>&lt; </a:t>
            </a:r>
            <a:r>
              <a:rPr lang="en-US" b="1" dirty="0" err="1">
                <a:solidFill>
                  <a:prstClr val="black"/>
                </a:solidFill>
                <a:latin typeface="Symbol" pitchFamily="18" charset="2"/>
              </a:rPr>
              <a:t>f</a:t>
            </a:r>
            <a:r>
              <a:rPr lang="en-US" b="1" i="1" dirty="0" err="1">
                <a:solidFill>
                  <a:prstClr val="black"/>
                </a:solidFill>
              </a:rPr>
              <a:t>M</a:t>
            </a:r>
            <a:r>
              <a:rPr lang="en-US" b="1" i="1" baseline="-25000" dirty="0" err="1">
                <a:solidFill>
                  <a:prstClr val="black"/>
                </a:solidFill>
              </a:rPr>
              <a:t>p</a:t>
            </a:r>
            <a:endParaRPr lang="en-US" b="1" i="1" baseline="-25000" dirty="0">
              <a:solidFill>
                <a:prstClr val="black"/>
              </a:solidFill>
            </a:endParaRPr>
          </a:p>
        </p:txBody>
      </p:sp>
      <p:sp>
        <p:nvSpPr>
          <p:cNvPr id="11270" name="TextBox 4"/>
          <p:cNvSpPr txBox="1">
            <a:spLocks noChangeArrowheads="1"/>
          </p:cNvSpPr>
          <p:nvPr/>
        </p:nvSpPr>
        <p:spPr bwMode="auto">
          <a:xfrm>
            <a:off x="1104900" y="5040313"/>
            <a:ext cx="6838950" cy="1371600"/>
          </a:xfrm>
          <a:prstGeom prst="rect">
            <a:avLst/>
          </a:prstGeom>
          <a:solidFill>
            <a:srgbClr val="F2F2F2">
              <a:alpha val="61960"/>
            </a:srgbClr>
          </a:solidFill>
          <a:ln w="38100">
            <a:solidFill>
              <a:schemeClr val="bg1"/>
            </a:solidFill>
            <a:bevel/>
            <a:headEnd/>
            <a:tailEnd/>
          </a:ln>
        </p:spPr>
        <p:txBody>
          <a:bodyPr anchor="ctr"/>
          <a:lstStyle>
            <a:lvl1pPr marL="177800" eaLnBrk="0" hangingPunct="0">
              <a:tabLst>
                <a:tab pos="2006600" algn="l"/>
                <a:tab pos="2743200" algn="l"/>
              </a:tabLst>
              <a:defRPr sz="2400">
                <a:solidFill>
                  <a:schemeClr val="tx1"/>
                </a:solidFill>
                <a:latin typeface="Times New Roman" pitchFamily="18" charset="0"/>
                <a:cs typeface="Arial" charset="0"/>
              </a:defRPr>
            </a:lvl1pPr>
            <a:lvl2pPr marL="742950" indent="-285750" eaLnBrk="0" hangingPunct="0">
              <a:tabLst>
                <a:tab pos="2006600" algn="l"/>
                <a:tab pos="2743200" algn="l"/>
              </a:tabLst>
              <a:defRPr sz="2400">
                <a:solidFill>
                  <a:schemeClr val="tx1"/>
                </a:solidFill>
                <a:latin typeface="Times New Roman" pitchFamily="18" charset="0"/>
                <a:cs typeface="Arial" charset="0"/>
              </a:defRPr>
            </a:lvl2pPr>
            <a:lvl3pPr marL="1143000" indent="-228600" eaLnBrk="0" hangingPunct="0">
              <a:tabLst>
                <a:tab pos="2006600" algn="l"/>
                <a:tab pos="2743200" algn="l"/>
              </a:tabLst>
              <a:defRPr sz="2400">
                <a:solidFill>
                  <a:schemeClr val="tx1"/>
                </a:solidFill>
                <a:latin typeface="Times New Roman" pitchFamily="18" charset="0"/>
                <a:cs typeface="Arial" charset="0"/>
              </a:defRPr>
            </a:lvl3pPr>
            <a:lvl4pPr marL="1600200" indent="-228600" eaLnBrk="0" hangingPunct="0">
              <a:tabLst>
                <a:tab pos="2006600" algn="l"/>
                <a:tab pos="2743200" algn="l"/>
              </a:tabLst>
              <a:defRPr sz="2400">
                <a:solidFill>
                  <a:schemeClr val="tx1"/>
                </a:solidFill>
                <a:latin typeface="Times New Roman" pitchFamily="18" charset="0"/>
                <a:cs typeface="Arial" charset="0"/>
              </a:defRPr>
            </a:lvl4pPr>
            <a:lvl5pPr marL="2057400" indent="-228600" eaLnBrk="0" hangingPunct="0">
              <a:tabLst>
                <a:tab pos="2006600" algn="l"/>
                <a:tab pos="2743200" algn="l"/>
              </a:tabLst>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2006600" algn="l"/>
                <a:tab pos="2743200" algn="l"/>
              </a:tabLs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2006600" algn="l"/>
                <a:tab pos="2743200" algn="l"/>
              </a:tabLs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2006600" algn="l"/>
                <a:tab pos="2743200" algn="l"/>
              </a:tabLs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2006600" algn="l"/>
                <a:tab pos="2743200" algn="l"/>
              </a:tabLst>
              <a:defRPr sz="2400">
                <a:solidFill>
                  <a:schemeClr val="tx1"/>
                </a:solidFill>
                <a:latin typeface="Times New Roman" pitchFamily="18" charset="0"/>
                <a:cs typeface="Arial" charset="0"/>
              </a:defRPr>
            </a:lvl9pPr>
          </a:lstStyle>
          <a:p>
            <a:r>
              <a:rPr lang="en-US" b="1">
                <a:solidFill>
                  <a:prstClr val="black"/>
                </a:solidFill>
                <a:sym typeface="Symbol" pitchFamily="18" charset="2"/>
              </a:rPr>
              <a:t> </a:t>
            </a:r>
            <a:r>
              <a:rPr lang="en-US" b="1">
                <a:solidFill>
                  <a:prstClr val="black"/>
                </a:solidFill>
              </a:rPr>
              <a:t>&gt; </a:t>
            </a:r>
            <a:r>
              <a:rPr lang="en-US" b="1">
                <a:solidFill>
                  <a:prstClr val="black"/>
                </a:solidFill>
                <a:sym typeface="Symbol" pitchFamily="18" charset="2"/>
              </a:rPr>
              <a:t></a:t>
            </a:r>
            <a:r>
              <a:rPr lang="en-US" b="1" baseline="-25000">
                <a:solidFill>
                  <a:prstClr val="black"/>
                </a:solidFill>
              </a:rPr>
              <a:t>r</a:t>
            </a:r>
            <a:r>
              <a:rPr lang="en-US" baseline="-25000">
                <a:solidFill>
                  <a:prstClr val="black"/>
                </a:solidFill>
              </a:rPr>
              <a:t> 	</a:t>
            </a:r>
            <a:r>
              <a:rPr lang="en-US">
                <a:solidFill>
                  <a:prstClr val="black"/>
                </a:solidFill>
              </a:rPr>
              <a:t>“</a:t>
            </a:r>
            <a:r>
              <a:rPr lang="en-US" b="1">
                <a:solidFill>
                  <a:prstClr val="black"/>
                </a:solidFill>
              </a:rPr>
              <a:t>slender element</a:t>
            </a:r>
            <a:r>
              <a:rPr lang="en-US">
                <a:solidFill>
                  <a:prstClr val="black"/>
                </a:solidFill>
              </a:rPr>
              <a:t>”</a:t>
            </a:r>
          </a:p>
          <a:p>
            <a:r>
              <a:rPr lang="en-US">
                <a:solidFill>
                  <a:prstClr val="black"/>
                </a:solidFill>
              </a:rPr>
              <a:t>Local buckling occurs in the elastic range. </a:t>
            </a:r>
          </a:p>
          <a:p>
            <a:r>
              <a:rPr lang="en-US">
                <a:solidFill>
                  <a:prstClr val="black"/>
                </a:solidFill>
                <a:latin typeface="Symbol" pitchFamily="18" charset="2"/>
              </a:rPr>
              <a:t>	</a:t>
            </a:r>
            <a:r>
              <a:rPr lang="en-US" b="1">
                <a:solidFill>
                  <a:prstClr val="black"/>
                </a:solidFill>
                <a:latin typeface="Symbol" pitchFamily="18" charset="2"/>
              </a:rPr>
              <a:t>f</a:t>
            </a:r>
            <a:r>
              <a:rPr lang="en-US" b="1" i="1">
                <a:solidFill>
                  <a:prstClr val="black"/>
                </a:solidFill>
              </a:rPr>
              <a:t>M</a:t>
            </a:r>
            <a:r>
              <a:rPr lang="en-US" b="1" i="1" baseline="-25000">
                <a:solidFill>
                  <a:prstClr val="black"/>
                </a:solidFill>
              </a:rPr>
              <a:t>n</a:t>
            </a:r>
            <a:r>
              <a:rPr lang="en-US" b="1" baseline="-25000">
                <a:solidFill>
                  <a:prstClr val="black"/>
                </a:solidFill>
              </a:rPr>
              <a:t> </a:t>
            </a:r>
            <a:r>
              <a:rPr lang="en-US" b="1">
                <a:solidFill>
                  <a:prstClr val="black"/>
                </a:solidFill>
              </a:rPr>
              <a:t>&lt; </a:t>
            </a:r>
            <a:r>
              <a:rPr lang="en-US" b="1">
                <a:solidFill>
                  <a:prstClr val="black"/>
                </a:solidFill>
                <a:latin typeface="Symbol" pitchFamily="18" charset="2"/>
              </a:rPr>
              <a:t>f</a:t>
            </a:r>
            <a:r>
              <a:rPr lang="en-US" b="1">
                <a:solidFill>
                  <a:prstClr val="black"/>
                </a:solidFill>
              </a:rPr>
              <a:t>0.7</a:t>
            </a:r>
            <a:r>
              <a:rPr lang="en-US" b="1" i="1">
                <a:solidFill>
                  <a:prstClr val="black"/>
                </a:solidFill>
              </a:rPr>
              <a:t>M</a:t>
            </a:r>
            <a:r>
              <a:rPr lang="en-US" b="1" i="1" baseline="-25000">
                <a:solidFill>
                  <a:prstClr val="black"/>
                </a:solidFill>
              </a:rPr>
              <a:t>y</a:t>
            </a:r>
            <a:endParaRPr lang="en-US" b="1" i="1">
              <a:solidFill>
                <a:prstClr val="black"/>
              </a:solidFill>
            </a:endParaRPr>
          </a:p>
        </p:txBody>
      </p:sp>
      <p:sp>
        <p:nvSpPr>
          <p:cNvPr id="6" name="Slide Number Placeholder 5"/>
          <p:cNvSpPr>
            <a:spLocks noGrp="1"/>
          </p:cNvSpPr>
          <p:nvPr>
            <p:ph type="sldNum" sz="quarter" idx="11"/>
          </p:nvPr>
        </p:nvSpPr>
        <p:spPr/>
        <p:txBody>
          <a:bodyPr/>
          <a:lstStyle/>
          <a:p>
            <a:pPr>
              <a:defRPr/>
            </a:pPr>
            <a:fld id="{B74674D0-E712-4748-9B41-AC994E6ABD26}" type="slidenum">
              <a:rPr lang="en-US" smtClean="0">
                <a:solidFill>
                  <a:prstClr val="white">
                    <a:shade val="50000"/>
                  </a:prstClr>
                </a:solidFill>
              </a:rPr>
              <a:pPr>
                <a:defRPr/>
              </a:pPr>
              <a:t>40</a:t>
            </a:fld>
            <a:endParaRPr lang="en-US" dirty="0">
              <a:solidFill>
                <a:prstClr val="white">
                  <a:shade val="50000"/>
                </a:prstClr>
              </a:solidFill>
            </a:endParaRPr>
          </a:p>
        </p:txBody>
      </p:sp>
      <p:sp>
        <p:nvSpPr>
          <p:cNvPr id="3" name="TextBox 2"/>
          <p:cNvSpPr txBox="1"/>
          <p:nvPr/>
        </p:nvSpPr>
        <p:spPr>
          <a:xfrm>
            <a:off x="2349500" y="330200"/>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Flexural Strength</a:t>
            </a:r>
          </a:p>
        </p:txBody>
      </p:sp>
      <p:sp>
        <p:nvSpPr>
          <p:cNvPr id="11273" name="TextBox 2"/>
          <p:cNvSpPr txBox="1">
            <a:spLocks noChangeArrowheads="1"/>
          </p:cNvSpPr>
          <p:nvPr/>
        </p:nvSpPr>
        <p:spPr bwMode="auto">
          <a:xfrm>
            <a:off x="1090613" y="1230313"/>
            <a:ext cx="5119687" cy="557212"/>
          </a:xfrm>
          <a:prstGeom prst="rect">
            <a:avLst/>
          </a:prstGeom>
          <a:solidFill>
            <a:srgbClr val="F2F2F2">
              <a:alpha val="61960"/>
            </a:srgbClr>
          </a:solidFill>
          <a:ln w="38100">
            <a:solidFill>
              <a:schemeClr val="bg1"/>
            </a:solidFill>
            <a:bevel/>
            <a:headEnd/>
            <a:tailEnd/>
          </a:ln>
        </p:spPr>
        <p:txBody>
          <a:bodyPr anchor="ctr">
            <a:spAutoFit/>
          </a:bodyPr>
          <a:lstStyle>
            <a:lvl1pPr marL="342900" indent="-342900" eaLnBrk="0" hangingPunct="0">
              <a:defRPr sz="2400">
                <a:solidFill>
                  <a:schemeClr val="tx1"/>
                </a:solidFill>
                <a:latin typeface="Times New Roman" pitchFamily="18" charset="0"/>
                <a:cs typeface="Arial" charset="0"/>
              </a:defRPr>
            </a:lvl1pPr>
            <a:lvl2pPr marL="22860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lvl="1"/>
            <a:r>
              <a:rPr lang="en-US" sz="2800" b="1">
                <a:solidFill>
                  <a:prstClr val="black"/>
                </a:solidFill>
              </a:rPr>
              <a:t>Local Buckling</a:t>
            </a:r>
          </a:p>
        </p:txBody>
      </p:sp>
    </p:spTree>
    <p:extLst>
      <p:ext uri="{BB962C8B-B14F-4D97-AF65-F5344CB8AC3E}">
        <p14:creationId xmlns:p14="http://schemas.microsoft.com/office/powerpoint/2010/main" val="71144444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12291" name="TextBox 28"/>
          <p:cNvSpPr txBox="1">
            <a:spLocks noChangeArrowheads="1"/>
          </p:cNvSpPr>
          <p:nvPr/>
        </p:nvSpPr>
        <p:spPr bwMode="auto">
          <a:xfrm>
            <a:off x="0" y="0"/>
            <a:ext cx="9144000" cy="5665788"/>
          </a:xfrm>
          <a:prstGeom prst="rect">
            <a:avLst/>
          </a:prstGeom>
          <a:solidFill>
            <a:schemeClr val="tx1"/>
          </a:solidFill>
          <a:ln w="38100">
            <a:solidFill>
              <a:schemeClr val="bg1"/>
            </a:solidFill>
            <a:bevel/>
            <a:headEnd/>
            <a:tailEnd/>
          </a:ln>
        </p:spPr>
        <p:txBody>
          <a:bodyPr anchor="ctr" anchorCtr="1"/>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white"/>
                </a:solidFill>
              </a:rPr>
              <a:t>	</a:t>
            </a:r>
            <a:endParaRPr lang="en-US">
              <a:solidFill>
                <a:prstClr val="black"/>
              </a:solidFill>
            </a:endParaRPr>
          </a:p>
        </p:txBody>
      </p:sp>
      <p:sp>
        <p:nvSpPr>
          <p:cNvPr id="12292" name="Line 23"/>
          <p:cNvSpPr>
            <a:spLocks noChangeShapeType="1"/>
          </p:cNvSpPr>
          <p:nvPr/>
        </p:nvSpPr>
        <p:spPr bwMode="auto">
          <a:xfrm>
            <a:off x="1295400" y="1779588"/>
            <a:ext cx="0" cy="31242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2293" name="Line 24"/>
          <p:cNvSpPr>
            <a:spLocks noChangeShapeType="1"/>
          </p:cNvSpPr>
          <p:nvPr/>
        </p:nvSpPr>
        <p:spPr bwMode="auto">
          <a:xfrm>
            <a:off x="1282700" y="4903788"/>
            <a:ext cx="7543800"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2294" name="Line 25"/>
          <p:cNvSpPr>
            <a:spLocks noChangeShapeType="1"/>
          </p:cNvSpPr>
          <p:nvPr/>
        </p:nvSpPr>
        <p:spPr bwMode="auto">
          <a:xfrm>
            <a:off x="1828800" y="2084388"/>
            <a:ext cx="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2295" name="Text Box 30"/>
          <p:cNvSpPr txBox="1">
            <a:spLocks noChangeArrowheads="1"/>
          </p:cNvSpPr>
          <p:nvPr/>
        </p:nvSpPr>
        <p:spPr bwMode="auto">
          <a:xfrm>
            <a:off x="0" y="2979738"/>
            <a:ext cx="1333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1800" i="1">
                <a:solidFill>
                  <a:prstClr val="black"/>
                </a:solidFill>
              </a:rPr>
              <a:t>M</a:t>
            </a:r>
            <a:r>
              <a:rPr lang="en-US" sz="1800" i="1" baseline="-25000">
                <a:solidFill>
                  <a:prstClr val="black"/>
                </a:solidFill>
              </a:rPr>
              <a:t>r </a:t>
            </a:r>
            <a:r>
              <a:rPr lang="en-US" sz="1800">
                <a:solidFill>
                  <a:prstClr val="black"/>
                </a:solidFill>
              </a:rPr>
              <a:t>= 0.7</a:t>
            </a:r>
            <a:r>
              <a:rPr lang="en-US" sz="1800" i="1">
                <a:solidFill>
                  <a:prstClr val="black"/>
                </a:solidFill>
              </a:rPr>
              <a:t>F</a:t>
            </a:r>
            <a:r>
              <a:rPr lang="en-US" sz="1800" i="1" baseline="-25000">
                <a:solidFill>
                  <a:prstClr val="black"/>
                </a:solidFill>
              </a:rPr>
              <a:t>y</a:t>
            </a:r>
            <a:r>
              <a:rPr lang="en-US" sz="1800" i="1">
                <a:solidFill>
                  <a:prstClr val="black"/>
                </a:solidFill>
              </a:rPr>
              <a:t>S</a:t>
            </a:r>
            <a:r>
              <a:rPr lang="en-US" sz="1800" i="1" baseline="-25000">
                <a:solidFill>
                  <a:prstClr val="black"/>
                </a:solidFill>
              </a:rPr>
              <a:t>x</a:t>
            </a:r>
          </a:p>
        </p:txBody>
      </p:sp>
      <p:sp>
        <p:nvSpPr>
          <p:cNvPr id="12296" name="Text Box 31"/>
          <p:cNvSpPr txBox="1">
            <a:spLocks noChangeArrowheads="1"/>
          </p:cNvSpPr>
          <p:nvPr/>
        </p:nvSpPr>
        <p:spPr bwMode="auto">
          <a:xfrm>
            <a:off x="0" y="2078038"/>
            <a:ext cx="1447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1800" i="1">
                <a:solidFill>
                  <a:prstClr val="black"/>
                </a:solidFill>
              </a:rPr>
              <a:t>M</a:t>
            </a:r>
            <a:r>
              <a:rPr lang="en-US" sz="1800" i="1" baseline="-25000">
                <a:solidFill>
                  <a:prstClr val="black"/>
                </a:solidFill>
              </a:rPr>
              <a:t>p </a:t>
            </a:r>
            <a:r>
              <a:rPr lang="en-US" sz="1800">
                <a:solidFill>
                  <a:prstClr val="black"/>
                </a:solidFill>
              </a:rPr>
              <a:t>= </a:t>
            </a:r>
            <a:r>
              <a:rPr lang="en-US" sz="1800" i="1">
                <a:solidFill>
                  <a:prstClr val="black"/>
                </a:solidFill>
              </a:rPr>
              <a:t>F</a:t>
            </a:r>
            <a:r>
              <a:rPr lang="en-US" sz="1800" i="1" baseline="-25000">
                <a:solidFill>
                  <a:prstClr val="black"/>
                </a:solidFill>
              </a:rPr>
              <a:t>y</a:t>
            </a:r>
            <a:r>
              <a:rPr lang="en-US" sz="1800" i="1">
                <a:solidFill>
                  <a:prstClr val="black"/>
                </a:solidFill>
              </a:rPr>
              <a:t>Z</a:t>
            </a:r>
            <a:r>
              <a:rPr lang="en-US" sz="1800" i="1" baseline="-25000">
                <a:solidFill>
                  <a:prstClr val="black"/>
                </a:solidFill>
              </a:rPr>
              <a:t>x</a:t>
            </a:r>
          </a:p>
        </p:txBody>
      </p:sp>
      <p:sp>
        <p:nvSpPr>
          <p:cNvPr id="12297" name="Text Box 36"/>
          <p:cNvSpPr txBox="1">
            <a:spLocks noChangeArrowheads="1"/>
          </p:cNvSpPr>
          <p:nvPr/>
        </p:nvSpPr>
        <p:spPr bwMode="auto">
          <a:xfrm>
            <a:off x="3048000" y="4926013"/>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black"/>
                </a:solidFill>
                <a:latin typeface="Symbol" pitchFamily="18" charset="2"/>
              </a:rPr>
              <a:t>l</a:t>
            </a:r>
            <a:r>
              <a:rPr lang="en-US" baseline="-25000">
                <a:solidFill>
                  <a:prstClr val="black"/>
                </a:solidFill>
              </a:rPr>
              <a:t>p</a:t>
            </a:r>
          </a:p>
        </p:txBody>
      </p:sp>
      <p:sp>
        <p:nvSpPr>
          <p:cNvPr id="12298" name="Text Box 37"/>
          <p:cNvSpPr txBox="1">
            <a:spLocks noChangeArrowheads="1"/>
          </p:cNvSpPr>
          <p:nvPr/>
        </p:nvSpPr>
        <p:spPr bwMode="auto">
          <a:xfrm>
            <a:off x="3951288" y="1254125"/>
            <a:ext cx="3668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dirty="0">
                <a:solidFill>
                  <a:prstClr val="black"/>
                </a:solidFill>
              </a:rPr>
              <a:t>Equation F3-1 for FLB</a:t>
            </a:r>
            <a:r>
              <a:rPr lang="en-US" dirty="0" smtClean="0">
                <a:solidFill>
                  <a:prstClr val="black"/>
                </a:solidFill>
              </a:rPr>
              <a:t>:</a:t>
            </a:r>
            <a:endParaRPr lang="en-US" dirty="0">
              <a:solidFill>
                <a:prstClr val="black"/>
              </a:solidFill>
            </a:endParaRPr>
          </a:p>
        </p:txBody>
      </p:sp>
      <p:sp>
        <p:nvSpPr>
          <p:cNvPr id="12299" name="Text Box 38"/>
          <p:cNvSpPr txBox="1">
            <a:spLocks noChangeArrowheads="1"/>
          </p:cNvSpPr>
          <p:nvPr/>
        </p:nvSpPr>
        <p:spPr bwMode="auto">
          <a:xfrm>
            <a:off x="4572000" y="4926013"/>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black"/>
                </a:solidFill>
                <a:latin typeface="Symbol" pitchFamily="18" charset="2"/>
              </a:rPr>
              <a:t>l</a:t>
            </a:r>
            <a:r>
              <a:rPr lang="en-US" baseline="-25000">
                <a:solidFill>
                  <a:prstClr val="black"/>
                </a:solidFill>
              </a:rPr>
              <a:t>r</a:t>
            </a:r>
          </a:p>
        </p:txBody>
      </p:sp>
      <p:sp>
        <p:nvSpPr>
          <p:cNvPr id="12300" name="Text Box 39"/>
          <p:cNvSpPr txBox="1">
            <a:spLocks noChangeArrowheads="1"/>
          </p:cNvSpPr>
          <p:nvPr/>
        </p:nvSpPr>
        <p:spPr bwMode="auto">
          <a:xfrm>
            <a:off x="6400800" y="4926013"/>
            <a:ext cx="609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3600" b="1">
                <a:solidFill>
                  <a:prstClr val="black"/>
                </a:solidFill>
                <a:latin typeface="Symbol" pitchFamily="18" charset="2"/>
              </a:rPr>
              <a:t>l</a:t>
            </a:r>
            <a:endParaRPr lang="en-US" sz="3600" b="1" baseline="-25000">
              <a:solidFill>
                <a:prstClr val="black"/>
              </a:solidFill>
              <a:latin typeface="Symbol" pitchFamily="18" charset="2"/>
            </a:endParaRPr>
          </a:p>
        </p:txBody>
      </p:sp>
      <p:sp>
        <p:nvSpPr>
          <p:cNvPr id="12301" name="Text Box 40"/>
          <p:cNvSpPr txBox="1">
            <a:spLocks noChangeArrowheads="1"/>
          </p:cNvSpPr>
          <p:nvPr/>
        </p:nvSpPr>
        <p:spPr bwMode="auto">
          <a:xfrm>
            <a:off x="228600" y="3706813"/>
            <a:ext cx="96361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3600" b="1" i="1">
                <a:solidFill>
                  <a:prstClr val="black"/>
                </a:solidFill>
              </a:rPr>
              <a:t>M</a:t>
            </a:r>
            <a:r>
              <a:rPr lang="en-US" sz="3600" b="1" i="1" baseline="-25000">
                <a:solidFill>
                  <a:prstClr val="black"/>
                </a:solidFill>
              </a:rPr>
              <a:t>n</a:t>
            </a:r>
          </a:p>
        </p:txBody>
      </p:sp>
      <p:sp>
        <p:nvSpPr>
          <p:cNvPr id="12302" name="Line 41"/>
          <p:cNvSpPr>
            <a:spLocks noChangeShapeType="1"/>
          </p:cNvSpPr>
          <p:nvPr/>
        </p:nvSpPr>
        <p:spPr bwMode="auto">
          <a:xfrm>
            <a:off x="1295400" y="3173413"/>
            <a:ext cx="3429000" cy="0"/>
          </a:xfrm>
          <a:prstGeom prst="line">
            <a:avLst/>
          </a:prstGeom>
          <a:noFill/>
          <a:ln w="9525">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2303" name="Line 42"/>
          <p:cNvSpPr>
            <a:spLocks noChangeShapeType="1"/>
          </p:cNvSpPr>
          <p:nvPr/>
        </p:nvSpPr>
        <p:spPr bwMode="auto">
          <a:xfrm rot="-5400000">
            <a:off x="1866900" y="3516313"/>
            <a:ext cx="2667000" cy="0"/>
          </a:xfrm>
          <a:prstGeom prst="line">
            <a:avLst/>
          </a:prstGeom>
          <a:noFill/>
          <a:ln w="9525">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2304" name="Line 44"/>
          <p:cNvSpPr>
            <a:spLocks noChangeShapeType="1"/>
          </p:cNvSpPr>
          <p:nvPr/>
        </p:nvSpPr>
        <p:spPr bwMode="auto">
          <a:xfrm rot="-5400000">
            <a:off x="3886200" y="4011613"/>
            <a:ext cx="1676400" cy="0"/>
          </a:xfrm>
          <a:prstGeom prst="line">
            <a:avLst/>
          </a:prstGeom>
          <a:noFill/>
          <a:ln w="9525">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2305" name="Freeform 45"/>
          <p:cNvSpPr>
            <a:spLocks/>
          </p:cNvSpPr>
          <p:nvPr/>
        </p:nvSpPr>
        <p:spPr bwMode="auto">
          <a:xfrm>
            <a:off x="4719638" y="3168650"/>
            <a:ext cx="3819525" cy="1241425"/>
          </a:xfrm>
          <a:custGeom>
            <a:avLst/>
            <a:gdLst>
              <a:gd name="T0" fmla="*/ 0 w 2403"/>
              <a:gd name="T1" fmla="*/ 0 h 779"/>
              <a:gd name="T2" fmla="*/ 2147483647 w 2403"/>
              <a:gd name="T3" fmla="*/ 2147483647 h 779"/>
              <a:gd name="T4" fmla="*/ 2147483647 w 2403"/>
              <a:gd name="T5" fmla="*/ 2147483647 h 779"/>
              <a:gd name="T6" fmla="*/ 2147483647 w 2403"/>
              <a:gd name="T7" fmla="*/ 2147483647 h 779"/>
              <a:gd name="T8" fmla="*/ 2147483647 w 2403"/>
              <a:gd name="T9" fmla="*/ 2147483647 h 779"/>
              <a:gd name="T10" fmla="*/ 2147483647 w 2403"/>
              <a:gd name="T11" fmla="*/ 2147483647 h 779"/>
              <a:gd name="T12" fmla="*/ 0 60000 65536"/>
              <a:gd name="T13" fmla="*/ 0 60000 65536"/>
              <a:gd name="T14" fmla="*/ 0 60000 65536"/>
              <a:gd name="T15" fmla="*/ 0 60000 65536"/>
              <a:gd name="T16" fmla="*/ 0 60000 65536"/>
              <a:gd name="T17" fmla="*/ 0 60000 65536"/>
              <a:gd name="T18" fmla="*/ 0 w 2403"/>
              <a:gd name="T19" fmla="*/ 0 h 779"/>
              <a:gd name="T20" fmla="*/ 2403 w 2403"/>
              <a:gd name="T21" fmla="*/ 779 h 779"/>
            </a:gdLst>
            <a:ahLst/>
            <a:cxnLst>
              <a:cxn ang="T12">
                <a:pos x="T0" y="T1"/>
              </a:cxn>
              <a:cxn ang="T13">
                <a:pos x="T2" y="T3"/>
              </a:cxn>
              <a:cxn ang="T14">
                <a:pos x="T4" y="T5"/>
              </a:cxn>
              <a:cxn ang="T15">
                <a:pos x="T6" y="T7"/>
              </a:cxn>
              <a:cxn ang="T16">
                <a:pos x="T8" y="T9"/>
              </a:cxn>
              <a:cxn ang="T17">
                <a:pos x="T10" y="T11"/>
              </a:cxn>
            </a:cxnLst>
            <a:rect l="T18" t="T19" r="T20" b="T21"/>
            <a:pathLst>
              <a:path w="2403" h="779">
                <a:moveTo>
                  <a:pt x="0" y="0"/>
                </a:moveTo>
                <a:cubicBezTo>
                  <a:pt x="72" y="64"/>
                  <a:pt x="126" y="119"/>
                  <a:pt x="240" y="192"/>
                </a:cubicBezTo>
                <a:cubicBezTo>
                  <a:pt x="354" y="265"/>
                  <a:pt x="510" y="368"/>
                  <a:pt x="686" y="440"/>
                </a:cubicBezTo>
                <a:cubicBezTo>
                  <a:pt x="862" y="512"/>
                  <a:pt x="1100" y="575"/>
                  <a:pt x="1296" y="624"/>
                </a:cubicBezTo>
                <a:cubicBezTo>
                  <a:pt x="1492" y="673"/>
                  <a:pt x="1676" y="708"/>
                  <a:pt x="1861" y="734"/>
                </a:cubicBezTo>
                <a:cubicBezTo>
                  <a:pt x="2046" y="760"/>
                  <a:pt x="2290" y="770"/>
                  <a:pt x="2403" y="779"/>
                </a:cubicBezTo>
              </a:path>
            </a:pathLst>
          </a:custGeom>
          <a:noFill/>
          <a:ln w="3810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12306" name="Text Box 48"/>
          <p:cNvSpPr txBox="1">
            <a:spLocks noChangeArrowheads="1"/>
          </p:cNvSpPr>
          <p:nvPr/>
        </p:nvSpPr>
        <p:spPr bwMode="auto">
          <a:xfrm>
            <a:off x="1382713" y="4192588"/>
            <a:ext cx="31591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dirty="0">
                <a:solidFill>
                  <a:prstClr val="black"/>
                </a:solidFill>
              </a:rPr>
              <a:t>Equation F3-2 for FLB</a:t>
            </a:r>
            <a:r>
              <a:rPr lang="en-US" dirty="0" smtClean="0">
                <a:solidFill>
                  <a:prstClr val="black"/>
                </a:solidFill>
              </a:rPr>
              <a:t>:</a:t>
            </a:r>
          </a:p>
          <a:p>
            <a:r>
              <a:rPr lang="en-US" dirty="0" smtClean="0">
                <a:solidFill>
                  <a:schemeClr val="bg1"/>
                </a:solidFill>
              </a:rPr>
              <a:t>or F4 and F5 (WLB)</a:t>
            </a:r>
          </a:p>
        </p:txBody>
      </p:sp>
      <p:sp>
        <p:nvSpPr>
          <p:cNvPr id="12307" name="TextBox 22"/>
          <p:cNvSpPr txBox="1">
            <a:spLocks noChangeArrowheads="1"/>
          </p:cNvSpPr>
          <p:nvPr/>
        </p:nvSpPr>
        <p:spPr bwMode="auto">
          <a:xfrm>
            <a:off x="2070100" y="290513"/>
            <a:ext cx="52054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n-US" b="1">
                <a:solidFill>
                  <a:prstClr val="black"/>
                </a:solidFill>
              </a:rPr>
              <a:t>Local Buckling Criteria</a:t>
            </a:r>
          </a:p>
          <a:p>
            <a:pPr algn="ctr"/>
            <a:r>
              <a:rPr lang="en-US" b="1">
                <a:solidFill>
                  <a:prstClr val="black"/>
                </a:solidFill>
              </a:rPr>
              <a:t>Doubly Symmetric I-Shaped Members</a:t>
            </a:r>
          </a:p>
        </p:txBody>
      </p:sp>
      <p:sp>
        <p:nvSpPr>
          <p:cNvPr id="27" name="Slide Number Placeholder 26"/>
          <p:cNvSpPr>
            <a:spLocks noGrp="1"/>
          </p:cNvSpPr>
          <p:nvPr>
            <p:ph type="sldNum" sz="quarter" idx="11"/>
          </p:nvPr>
        </p:nvSpPr>
        <p:spPr/>
        <p:txBody>
          <a:bodyPr/>
          <a:lstStyle/>
          <a:p>
            <a:pPr>
              <a:defRPr/>
            </a:pPr>
            <a:fld id="{66681C14-4696-41E7-9B31-2FB8C4E90AFC}" type="slidenum">
              <a:rPr lang="en-US" smtClean="0">
                <a:solidFill>
                  <a:prstClr val="white">
                    <a:shade val="50000"/>
                  </a:prstClr>
                </a:solidFill>
              </a:rPr>
              <a:pPr>
                <a:defRPr/>
              </a:pPr>
              <a:t>41</a:t>
            </a:fld>
            <a:endParaRPr lang="en-US" dirty="0">
              <a:solidFill>
                <a:prstClr val="white">
                  <a:shade val="50000"/>
                </a:prstClr>
              </a:solidFill>
            </a:endParaRPr>
          </a:p>
        </p:txBody>
      </p:sp>
      <p:graphicFrame>
        <p:nvGraphicFramePr>
          <p:cNvPr id="12309" name="Object 30"/>
          <p:cNvGraphicFramePr>
            <a:graphicFrameLocks noChangeAspect="1"/>
          </p:cNvGraphicFramePr>
          <p:nvPr/>
        </p:nvGraphicFramePr>
        <p:xfrm>
          <a:off x="4064000" y="1630363"/>
          <a:ext cx="4368800" cy="912812"/>
        </p:xfrm>
        <a:graphic>
          <a:graphicData uri="http://schemas.openxmlformats.org/presentationml/2006/ole">
            <mc:AlternateContent xmlns:mc="http://schemas.openxmlformats.org/markup-compatibility/2006">
              <mc:Choice xmlns:v="urn:schemas-microsoft-com:vml" Requires="v">
                <p:oleObj spid="_x0000_s70696" name="Equation" r:id="rId4" imgW="2552700" imgH="533400" progId="Equation.DSMT4">
                  <p:embed/>
                </p:oleObj>
              </mc:Choice>
              <mc:Fallback>
                <p:oleObj name="Equation" r:id="rId4" imgW="2552700" imgH="5334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4000" y="1630363"/>
                        <a:ext cx="4368800" cy="912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10" name="Object 32"/>
          <p:cNvGraphicFramePr>
            <a:graphicFrameLocks noChangeAspect="1"/>
          </p:cNvGraphicFramePr>
          <p:nvPr/>
        </p:nvGraphicFramePr>
        <p:xfrm>
          <a:off x="4433888" y="4052888"/>
          <a:ext cx="1928812" cy="776287"/>
        </p:xfrm>
        <a:graphic>
          <a:graphicData uri="http://schemas.openxmlformats.org/presentationml/2006/ole">
            <mc:AlternateContent xmlns:mc="http://schemas.openxmlformats.org/markup-compatibility/2006">
              <mc:Choice xmlns:v="urn:schemas-microsoft-com:vml" Requires="v">
                <p:oleObj spid="_x0000_s70697" name="Equation" r:id="rId6" imgW="977476" imgH="393529" progId="Equation.DSMT4">
                  <p:embed/>
                </p:oleObj>
              </mc:Choice>
              <mc:Fallback>
                <p:oleObj name="Equation" r:id="rId6" imgW="977476" imgH="393529"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33888" y="4052888"/>
                        <a:ext cx="1928812" cy="776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311" name="TextBox 15"/>
          <p:cNvSpPr txBox="1">
            <a:spLocks noChangeArrowheads="1"/>
          </p:cNvSpPr>
          <p:nvPr/>
        </p:nvSpPr>
        <p:spPr bwMode="auto">
          <a:xfrm>
            <a:off x="1266825" y="5894388"/>
            <a:ext cx="6172200" cy="434975"/>
          </a:xfrm>
          <a:prstGeom prst="rect">
            <a:avLst/>
          </a:prstGeom>
          <a:solidFill>
            <a:srgbClr val="FFFFFF"/>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2000">
                <a:solidFill>
                  <a:prstClr val="black"/>
                </a:solidFill>
              </a:rPr>
              <a:t>Note: WLB not shown. See Spec. sections F4 and F5.</a:t>
            </a:r>
          </a:p>
        </p:txBody>
      </p:sp>
      <p:sp>
        <p:nvSpPr>
          <p:cNvPr id="12312" name="Freeform 34"/>
          <p:cNvSpPr>
            <a:spLocks/>
          </p:cNvSpPr>
          <p:nvPr/>
        </p:nvSpPr>
        <p:spPr bwMode="auto">
          <a:xfrm>
            <a:off x="3627438" y="2103438"/>
            <a:ext cx="409575" cy="392112"/>
          </a:xfrm>
          <a:custGeom>
            <a:avLst/>
            <a:gdLst>
              <a:gd name="T0" fmla="*/ 2147483647 w 258"/>
              <a:gd name="T1" fmla="*/ 0 h 247"/>
              <a:gd name="T2" fmla="*/ 2147483647 w 258"/>
              <a:gd name="T3" fmla="*/ 2147483647 h 247"/>
              <a:gd name="T4" fmla="*/ 2147483647 w 258"/>
              <a:gd name="T5" fmla="*/ 2147483647 h 247"/>
              <a:gd name="T6" fmla="*/ 2147483647 w 258"/>
              <a:gd name="T7" fmla="*/ 2147483647 h 247"/>
              <a:gd name="T8" fmla="*/ 0 60000 65536"/>
              <a:gd name="T9" fmla="*/ 0 60000 65536"/>
              <a:gd name="T10" fmla="*/ 0 60000 65536"/>
              <a:gd name="T11" fmla="*/ 0 60000 65536"/>
              <a:gd name="T12" fmla="*/ 0 w 258"/>
              <a:gd name="T13" fmla="*/ 0 h 247"/>
              <a:gd name="T14" fmla="*/ 258 w 258"/>
              <a:gd name="T15" fmla="*/ 247 h 247"/>
            </a:gdLst>
            <a:ahLst/>
            <a:cxnLst>
              <a:cxn ang="T8">
                <a:pos x="T0" y="T1"/>
              </a:cxn>
              <a:cxn ang="T9">
                <a:pos x="T2" y="T3"/>
              </a:cxn>
              <a:cxn ang="T10">
                <a:pos x="T4" y="T5"/>
              </a:cxn>
              <a:cxn ang="T11">
                <a:pos x="T6" y="T7"/>
              </a:cxn>
            </a:cxnLst>
            <a:rect l="T12" t="T13" r="T14" b="T15"/>
            <a:pathLst>
              <a:path w="258" h="247">
                <a:moveTo>
                  <a:pt x="258" y="0"/>
                </a:moveTo>
                <a:cubicBezTo>
                  <a:pt x="140" y="5"/>
                  <a:pt x="22" y="10"/>
                  <a:pt x="11" y="33"/>
                </a:cubicBezTo>
                <a:cubicBezTo>
                  <a:pt x="0" y="56"/>
                  <a:pt x="188" y="104"/>
                  <a:pt x="192" y="140"/>
                </a:cubicBezTo>
                <a:cubicBezTo>
                  <a:pt x="196" y="176"/>
                  <a:pt x="54" y="220"/>
                  <a:pt x="35" y="247"/>
                </a:cubicBezTo>
              </a:path>
            </a:pathLst>
          </a:custGeom>
          <a:noFill/>
          <a:ln w="19050" cmpd="sng">
            <a:solidFill>
              <a:schemeClr val="bg1"/>
            </a:solidFill>
            <a:round/>
            <a:headEnd type="none" w="med" len="med"/>
            <a:tailEnd type="arrow" w="lg" len="lg"/>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12313" name="Freeform 35"/>
          <p:cNvSpPr>
            <a:spLocks/>
          </p:cNvSpPr>
          <p:nvPr/>
        </p:nvSpPr>
        <p:spPr bwMode="auto">
          <a:xfrm>
            <a:off x="6465888" y="4140200"/>
            <a:ext cx="504825" cy="301625"/>
          </a:xfrm>
          <a:custGeom>
            <a:avLst/>
            <a:gdLst>
              <a:gd name="T0" fmla="*/ 0 w 318"/>
              <a:gd name="T1" fmla="*/ 2147483647 h 190"/>
              <a:gd name="T2" fmla="*/ 2147483647 w 318"/>
              <a:gd name="T3" fmla="*/ 2147483647 h 190"/>
              <a:gd name="T4" fmla="*/ 2147483647 w 318"/>
              <a:gd name="T5" fmla="*/ 0 h 190"/>
              <a:gd name="T6" fmla="*/ 0 60000 65536"/>
              <a:gd name="T7" fmla="*/ 0 60000 65536"/>
              <a:gd name="T8" fmla="*/ 0 60000 65536"/>
              <a:gd name="T9" fmla="*/ 0 w 318"/>
              <a:gd name="T10" fmla="*/ 0 h 190"/>
              <a:gd name="T11" fmla="*/ 318 w 318"/>
              <a:gd name="T12" fmla="*/ 190 h 190"/>
            </a:gdLst>
            <a:ahLst/>
            <a:cxnLst>
              <a:cxn ang="T6">
                <a:pos x="T0" y="T1"/>
              </a:cxn>
              <a:cxn ang="T7">
                <a:pos x="T2" y="T3"/>
              </a:cxn>
              <a:cxn ang="T8">
                <a:pos x="T4" y="T5"/>
              </a:cxn>
            </a:cxnLst>
            <a:rect l="T9" t="T10" r="T11" b="T12"/>
            <a:pathLst>
              <a:path w="318" h="190">
                <a:moveTo>
                  <a:pt x="0" y="190"/>
                </a:moveTo>
                <a:cubicBezTo>
                  <a:pt x="129" y="189"/>
                  <a:pt x="258" y="189"/>
                  <a:pt x="288" y="157"/>
                </a:cubicBezTo>
                <a:cubicBezTo>
                  <a:pt x="318" y="125"/>
                  <a:pt x="204" y="26"/>
                  <a:pt x="181" y="0"/>
                </a:cubicBezTo>
              </a:path>
            </a:pathLst>
          </a:custGeom>
          <a:noFill/>
          <a:ln w="19050" cmpd="sng">
            <a:solidFill>
              <a:schemeClr val="bg1"/>
            </a:solidFill>
            <a:round/>
            <a:headEnd type="none" w="med" len="med"/>
            <a:tailEnd type="arrow" w="lg" len="lg"/>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12314" name="Freeform 36"/>
          <p:cNvSpPr>
            <a:spLocks/>
          </p:cNvSpPr>
          <p:nvPr/>
        </p:nvSpPr>
        <p:spPr bwMode="auto">
          <a:xfrm>
            <a:off x="1285875" y="2219325"/>
            <a:ext cx="3438525" cy="952500"/>
          </a:xfrm>
          <a:custGeom>
            <a:avLst/>
            <a:gdLst>
              <a:gd name="T0" fmla="*/ 2147483647 w 2166"/>
              <a:gd name="T1" fmla="*/ 2147483647 h 600"/>
              <a:gd name="T2" fmla="*/ 2147483647 w 2166"/>
              <a:gd name="T3" fmla="*/ 0 h 600"/>
              <a:gd name="T4" fmla="*/ 0 w 2166"/>
              <a:gd name="T5" fmla="*/ 0 h 600"/>
              <a:gd name="T6" fmla="*/ 0 60000 65536"/>
              <a:gd name="T7" fmla="*/ 0 60000 65536"/>
              <a:gd name="T8" fmla="*/ 0 60000 65536"/>
              <a:gd name="T9" fmla="*/ 0 w 2166"/>
              <a:gd name="T10" fmla="*/ 0 h 600"/>
              <a:gd name="T11" fmla="*/ 2166 w 2166"/>
              <a:gd name="T12" fmla="*/ 600 h 600"/>
            </a:gdLst>
            <a:ahLst/>
            <a:cxnLst>
              <a:cxn ang="T6">
                <a:pos x="T0" y="T1"/>
              </a:cxn>
              <a:cxn ang="T7">
                <a:pos x="T2" y="T3"/>
              </a:cxn>
              <a:cxn ang="T8">
                <a:pos x="T4" y="T5"/>
              </a:cxn>
            </a:cxnLst>
            <a:rect l="T9" t="T10" r="T11" b="T12"/>
            <a:pathLst>
              <a:path w="2166" h="600">
                <a:moveTo>
                  <a:pt x="2166" y="600"/>
                </a:moveTo>
                <a:lnTo>
                  <a:pt x="1206" y="0"/>
                </a:lnTo>
                <a:lnTo>
                  <a:pt x="0" y="0"/>
                </a:lnTo>
              </a:path>
            </a:pathLst>
          </a:custGeom>
          <a:noFill/>
          <a:ln w="3810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28" name="Text Box 37"/>
          <p:cNvSpPr txBox="1">
            <a:spLocks noChangeArrowheads="1"/>
          </p:cNvSpPr>
          <p:nvPr/>
        </p:nvSpPr>
        <p:spPr bwMode="auto">
          <a:xfrm>
            <a:off x="4135665" y="2444750"/>
            <a:ext cx="46604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dirty="0" smtClean="0">
                <a:solidFill>
                  <a:prstClr val="black"/>
                </a:solidFill>
              </a:rPr>
              <a:t>(Straight Line) or F4 and F5 (WLB)</a:t>
            </a:r>
            <a:endParaRPr lang="en-US" dirty="0">
              <a:solidFill>
                <a:prstClr val="black"/>
              </a:solidFill>
            </a:endParaRPr>
          </a:p>
        </p:txBody>
      </p:sp>
    </p:spTree>
    <p:extLst>
      <p:ext uri="{BB962C8B-B14F-4D97-AF65-F5344CB8AC3E}">
        <p14:creationId xmlns:p14="http://schemas.microsoft.com/office/powerpoint/2010/main" val="304122152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13315" name="TextBox 28"/>
          <p:cNvSpPr txBox="1">
            <a:spLocks noChangeArrowheads="1"/>
          </p:cNvSpPr>
          <p:nvPr/>
        </p:nvSpPr>
        <p:spPr bwMode="auto">
          <a:xfrm>
            <a:off x="0" y="0"/>
            <a:ext cx="9144000" cy="5665788"/>
          </a:xfrm>
          <a:prstGeom prst="rect">
            <a:avLst/>
          </a:prstGeom>
          <a:solidFill>
            <a:schemeClr val="tx1"/>
          </a:solidFill>
          <a:ln w="38100">
            <a:solidFill>
              <a:schemeClr val="bg1"/>
            </a:solidFill>
            <a:bevel/>
            <a:headEnd/>
            <a:tailEnd/>
          </a:ln>
        </p:spPr>
        <p:txBody>
          <a:bodyPr anchor="ctr" anchorCtr="1"/>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white"/>
                </a:solidFill>
              </a:rPr>
              <a:t>	</a:t>
            </a:r>
            <a:endParaRPr lang="en-US">
              <a:solidFill>
                <a:prstClr val="black"/>
              </a:solidFill>
            </a:endParaRPr>
          </a:p>
        </p:txBody>
      </p:sp>
      <p:sp>
        <p:nvSpPr>
          <p:cNvPr id="13316" name="Line 23"/>
          <p:cNvSpPr>
            <a:spLocks noChangeShapeType="1"/>
          </p:cNvSpPr>
          <p:nvPr/>
        </p:nvSpPr>
        <p:spPr bwMode="auto">
          <a:xfrm>
            <a:off x="1295400" y="1779588"/>
            <a:ext cx="0" cy="31242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3317" name="Line 24"/>
          <p:cNvSpPr>
            <a:spLocks noChangeShapeType="1"/>
          </p:cNvSpPr>
          <p:nvPr/>
        </p:nvSpPr>
        <p:spPr bwMode="auto">
          <a:xfrm>
            <a:off x="1282700" y="4903788"/>
            <a:ext cx="7543800"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3318" name="Line 25"/>
          <p:cNvSpPr>
            <a:spLocks noChangeShapeType="1"/>
          </p:cNvSpPr>
          <p:nvPr/>
        </p:nvSpPr>
        <p:spPr bwMode="auto">
          <a:xfrm>
            <a:off x="1828800" y="2084388"/>
            <a:ext cx="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3319" name="Text Box 30"/>
          <p:cNvSpPr txBox="1">
            <a:spLocks noChangeArrowheads="1"/>
          </p:cNvSpPr>
          <p:nvPr/>
        </p:nvSpPr>
        <p:spPr bwMode="auto">
          <a:xfrm>
            <a:off x="0" y="2979738"/>
            <a:ext cx="1333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1800" i="1">
                <a:solidFill>
                  <a:prstClr val="black"/>
                </a:solidFill>
              </a:rPr>
              <a:t>M</a:t>
            </a:r>
            <a:r>
              <a:rPr lang="en-US" sz="1800" i="1" baseline="-25000">
                <a:solidFill>
                  <a:prstClr val="black"/>
                </a:solidFill>
              </a:rPr>
              <a:t>r </a:t>
            </a:r>
            <a:r>
              <a:rPr lang="en-US" sz="1800">
                <a:solidFill>
                  <a:prstClr val="black"/>
                </a:solidFill>
              </a:rPr>
              <a:t>= 0.7</a:t>
            </a:r>
            <a:r>
              <a:rPr lang="en-US" sz="1800" i="1">
                <a:solidFill>
                  <a:prstClr val="black"/>
                </a:solidFill>
              </a:rPr>
              <a:t>F</a:t>
            </a:r>
            <a:r>
              <a:rPr lang="en-US" sz="1800" i="1" baseline="-25000">
                <a:solidFill>
                  <a:prstClr val="black"/>
                </a:solidFill>
              </a:rPr>
              <a:t>y</a:t>
            </a:r>
            <a:r>
              <a:rPr lang="en-US" sz="1800" i="1">
                <a:solidFill>
                  <a:prstClr val="black"/>
                </a:solidFill>
              </a:rPr>
              <a:t>S</a:t>
            </a:r>
            <a:r>
              <a:rPr lang="en-US" sz="1800" i="1" baseline="-25000">
                <a:solidFill>
                  <a:prstClr val="black"/>
                </a:solidFill>
              </a:rPr>
              <a:t>x</a:t>
            </a:r>
          </a:p>
        </p:txBody>
      </p:sp>
      <p:sp>
        <p:nvSpPr>
          <p:cNvPr id="13320" name="Text Box 31"/>
          <p:cNvSpPr txBox="1">
            <a:spLocks noChangeArrowheads="1"/>
          </p:cNvSpPr>
          <p:nvPr/>
        </p:nvSpPr>
        <p:spPr bwMode="auto">
          <a:xfrm>
            <a:off x="0" y="2078038"/>
            <a:ext cx="1447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1800" i="1">
                <a:solidFill>
                  <a:prstClr val="black"/>
                </a:solidFill>
              </a:rPr>
              <a:t>M</a:t>
            </a:r>
            <a:r>
              <a:rPr lang="en-US" sz="1800" i="1" baseline="-25000">
                <a:solidFill>
                  <a:prstClr val="black"/>
                </a:solidFill>
              </a:rPr>
              <a:t>p </a:t>
            </a:r>
            <a:r>
              <a:rPr lang="en-US" sz="1800">
                <a:solidFill>
                  <a:prstClr val="black"/>
                </a:solidFill>
              </a:rPr>
              <a:t>= </a:t>
            </a:r>
            <a:r>
              <a:rPr lang="en-US" sz="1800" i="1">
                <a:solidFill>
                  <a:prstClr val="black"/>
                </a:solidFill>
              </a:rPr>
              <a:t>F</a:t>
            </a:r>
            <a:r>
              <a:rPr lang="en-US" sz="1800" i="1" baseline="-25000">
                <a:solidFill>
                  <a:prstClr val="black"/>
                </a:solidFill>
              </a:rPr>
              <a:t>y</a:t>
            </a:r>
            <a:r>
              <a:rPr lang="en-US" sz="1800" i="1">
                <a:solidFill>
                  <a:prstClr val="black"/>
                </a:solidFill>
              </a:rPr>
              <a:t>Z</a:t>
            </a:r>
            <a:r>
              <a:rPr lang="en-US" sz="1800" i="1" baseline="-25000">
                <a:solidFill>
                  <a:prstClr val="black"/>
                </a:solidFill>
              </a:rPr>
              <a:t>x</a:t>
            </a:r>
          </a:p>
        </p:txBody>
      </p:sp>
      <p:sp>
        <p:nvSpPr>
          <p:cNvPr id="13321" name="Text Box 36"/>
          <p:cNvSpPr txBox="1">
            <a:spLocks noChangeArrowheads="1"/>
          </p:cNvSpPr>
          <p:nvPr/>
        </p:nvSpPr>
        <p:spPr bwMode="auto">
          <a:xfrm>
            <a:off x="3048000" y="4926013"/>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black"/>
                </a:solidFill>
                <a:latin typeface="Symbol" pitchFamily="18" charset="2"/>
              </a:rPr>
              <a:t>l</a:t>
            </a:r>
            <a:r>
              <a:rPr lang="en-US" baseline="-25000">
                <a:solidFill>
                  <a:prstClr val="black"/>
                </a:solidFill>
              </a:rPr>
              <a:t>p</a:t>
            </a:r>
          </a:p>
        </p:txBody>
      </p:sp>
      <p:sp>
        <p:nvSpPr>
          <p:cNvPr id="13322" name="Text Box 37"/>
          <p:cNvSpPr txBox="1">
            <a:spLocks noChangeArrowheads="1"/>
          </p:cNvSpPr>
          <p:nvPr/>
        </p:nvSpPr>
        <p:spPr bwMode="auto">
          <a:xfrm>
            <a:off x="3951288" y="1254125"/>
            <a:ext cx="3668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black"/>
                </a:solidFill>
              </a:rPr>
              <a:t>Equation F3-1 for FLB:</a:t>
            </a:r>
          </a:p>
        </p:txBody>
      </p:sp>
      <p:sp>
        <p:nvSpPr>
          <p:cNvPr id="13323" name="Text Box 38"/>
          <p:cNvSpPr txBox="1">
            <a:spLocks noChangeArrowheads="1"/>
          </p:cNvSpPr>
          <p:nvPr/>
        </p:nvSpPr>
        <p:spPr bwMode="auto">
          <a:xfrm>
            <a:off x="4572000" y="4926013"/>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black"/>
                </a:solidFill>
                <a:latin typeface="Symbol" pitchFamily="18" charset="2"/>
              </a:rPr>
              <a:t>l</a:t>
            </a:r>
            <a:r>
              <a:rPr lang="en-US" baseline="-25000">
                <a:solidFill>
                  <a:prstClr val="black"/>
                </a:solidFill>
              </a:rPr>
              <a:t>r</a:t>
            </a:r>
          </a:p>
        </p:txBody>
      </p:sp>
      <p:sp>
        <p:nvSpPr>
          <p:cNvPr id="13324" name="Text Box 39"/>
          <p:cNvSpPr txBox="1">
            <a:spLocks noChangeArrowheads="1"/>
          </p:cNvSpPr>
          <p:nvPr/>
        </p:nvSpPr>
        <p:spPr bwMode="auto">
          <a:xfrm>
            <a:off x="6400800" y="4926013"/>
            <a:ext cx="609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3600" b="1">
                <a:solidFill>
                  <a:prstClr val="black"/>
                </a:solidFill>
                <a:latin typeface="Symbol" pitchFamily="18" charset="2"/>
              </a:rPr>
              <a:t>l</a:t>
            </a:r>
            <a:endParaRPr lang="en-US" sz="3600" b="1" baseline="-25000">
              <a:solidFill>
                <a:prstClr val="black"/>
              </a:solidFill>
              <a:latin typeface="Symbol" pitchFamily="18" charset="2"/>
            </a:endParaRPr>
          </a:p>
        </p:txBody>
      </p:sp>
      <p:sp>
        <p:nvSpPr>
          <p:cNvPr id="13325" name="Text Box 40"/>
          <p:cNvSpPr txBox="1">
            <a:spLocks noChangeArrowheads="1"/>
          </p:cNvSpPr>
          <p:nvPr/>
        </p:nvSpPr>
        <p:spPr bwMode="auto">
          <a:xfrm>
            <a:off x="228600" y="3706813"/>
            <a:ext cx="96361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3600" b="1" i="1">
                <a:solidFill>
                  <a:prstClr val="black"/>
                </a:solidFill>
              </a:rPr>
              <a:t>M</a:t>
            </a:r>
            <a:r>
              <a:rPr lang="en-US" sz="3600" b="1" i="1" baseline="-25000">
                <a:solidFill>
                  <a:prstClr val="black"/>
                </a:solidFill>
              </a:rPr>
              <a:t>n</a:t>
            </a:r>
          </a:p>
        </p:txBody>
      </p:sp>
      <p:sp>
        <p:nvSpPr>
          <p:cNvPr id="13326" name="Line 41"/>
          <p:cNvSpPr>
            <a:spLocks noChangeShapeType="1"/>
          </p:cNvSpPr>
          <p:nvPr/>
        </p:nvSpPr>
        <p:spPr bwMode="auto">
          <a:xfrm>
            <a:off x="1295400" y="3173413"/>
            <a:ext cx="3429000" cy="0"/>
          </a:xfrm>
          <a:prstGeom prst="line">
            <a:avLst/>
          </a:prstGeom>
          <a:noFill/>
          <a:ln w="9525">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3327" name="Line 42"/>
          <p:cNvSpPr>
            <a:spLocks noChangeShapeType="1"/>
          </p:cNvSpPr>
          <p:nvPr/>
        </p:nvSpPr>
        <p:spPr bwMode="auto">
          <a:xfrm rot="-5400000">
            <a:off x="1866900" y="3516313"/>
            <a:ext cx="2667000" cy="0"/>
          </a:xfrm>
          <a:prstGeom prst="line">
            <a:avLst/>
          </a:prstGeom>
          <a:noFill/>
          <a:ln w="9525">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3328" name="Line 44"/>
          <p:cNvSpPr>
            <a:spLocks noChangeShapeType="1"/>
          </p:cNvSpPr>
          <p:nvPr/>
        </p:nvSpPr>
        <p:spPr bwMode="auto">
          <a:xfrm rot="-5400000">
            <a:off x="3886200" y="4011613"/>
            <a:ext cx="1676400" cy="0"/>
          </a:xfrm>
          <a:prstGeom prst="line">
            <a:avLst/>
          </a:prstGeom>
          <a:noFill/>
          <a:ln w="9525">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3329" name="Freeform 45"/>
          <p:cNvSpPr>
            <a:spLocks/>
          </p:cNvSpPr>
          <p:nvPr/>
        </p:nvSpPr>
        <p:spPr bwMode="auto">
          <a:xfrm>
            <a:off x="4719638" y="3168650"/>
            <a:ext cx="3819525" cy="1241425"/>
          </a:xfrm>
          <a:custGeom>
            <a:avLst/>
            <a:gdLst>
              <a:gd name="T0" fmla="*/ 0 w 2403"/>
              <a:gd name="T1" fmla="*/ 0 h 779"/>
              <a:gd name="T2" fmla="*/ 2147483647 w 2403"/>
              <a:gd name="T3" fmla="*/ 2147483647 h 779"/>
              <a:gd name="T4" fmla="*/ 2147483647 w 2403"/>
              <a:gd name="T5" fmla="*/ 2147483647 h 779"/>
              <a:gd name="T6" fmla="*/ 2147483647 w 2403"/>
              <a:gd name="T7" fmla="*/ 2147483647 h 779"/>
              <a:gd name="T8" fmla="*/ 2147483647 w 2403"/>
              <a:gd name="T9" fmla="*/ 2147483647 h 779"/>
              <a:gd name="T10" fmla="*/ 2147483647 w 2403"/>
              <a:gd name="T11" fmla="*/ 2147483647 h 779"/>
              <a:gd name="T12" fmla="*/ 0 60000 65536"/>
              <a:gd name="T13" fmla="*/ 0 60000 65536"/>
              <a:gd name="T14" fmla="*/ 0 60000 65536"/>
              <a:gd name="T15" fmla="*/ 0 60000 65536"/>
              <a:gd name="T16" fmla="*/ 0 60000 65536"/>
              <a:gd name="T17" fmla="*/ 0 60000 65536"/>
              <a:gd name="T18" fmla="*/ 0 w 2403"/>
              <a:gd name="T19" fmla="*/ 0 h 779"/>
              <a:gd name="T20" fmla="*/ 2403 w 2403"/>
              <a:gd name="T21" fmla="*/ 779 h 779"/>
            </a:gdLst>
            <a:ahLst/>
            <a:cxnLst>
              <a:cxn ang="T12">
                <a:pos x="T0" y="T1"/>
              </a:cxn>
              <a:cxn ang="T13">
                <a:pos x="T2" y="T3"/>
              </a:cxn>
              <a:cxn ang="T14">
                <a:pos x="T4" y="T5"/>
              </a:cxn>
              <a:cxn ang="T15">
                <a:pos x="T6" y="T7"/>
              </a:cxn>
              <a:cxn ang="T16">
                <a:pos x="T8" y="T9"/>
              </a:cxn>
              <a:cxn ang="T17">
                <a:pos x="T10" y="T11"/>
              </a:cxn>
            </a:cxnLst>
            <a:rect l="T18" t="T19" r="T20" b="T21"/>
            <a:pathLst>
              <a:path w="2403" h="779">
                <a:moveTo>
                  <a:pt x="0" y="0"/>
                </a:moveTo>
                <a:cubicBezTo>
                  <a:pt x="72" y="64"/>
                  <a:pt x="126" y="119"/>
                  <a:pt x="240" y="192"/>
                </a:cubicBezTo>
                <a:cubicBezTo>
                  <a:pt x="354" y="265"/>
                  <a:pt x="510" y="368"/>
                  <a:pt x="686" y="440"/>
                </a:cubicBezTo>
                <a:cubicBezTo>
                  <a:pt x="862" y="512"/>
                  <a:pt x="1100" y="575"/>
                  <a:pt x="1296" y="624"/>
                </a:cubicBezTo>
                <a:cubicBezTo>
                  <a:pt x="1492" y="673"/>
                  <a:pt x="1676" y="708"/>
                  <a:pt x="1861" y="734"/>
                </a:cubicBezTo>
                <a:cubicBezTo>
                  <a:pt x="2046" y="760"/>
                  <a:pt x="2290" y="770"/>
                  <a:pt x="2403" y="779"/>
                </a:cubicBezTo>
              </a:path>
            </a:pathLst>
          </a:custGeom>
          <a:noFill/>
          <a:ln w="3810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13330" name="Text Box 48"/>
          <p:cNvSpPr txBox="1">
            <a:spLocks noChangeArrowheads="1"/>
          </p:cNvSpPr>
          <p:nvPr/>
        </p:nvSpPr>
        <p:spPr bwMode="auto">
          <a:xfrm>
            <a:off x="1382713" y="4192588"/>
            <a:ext cx="3159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black"/>
                </a:solidFill>
              </a:rPr>
              <a:t>Equation F3-2 for FLB:</a:t>
            </a:r>
          </a:p>
        </p:txBody>
      </p:sp>
      <p:sp>
        <p:nvSpPr>
          <p:cNvPr id="13331" name="TextBox 22"/>
          <p:cNvSpPr txBox="1">
            <a:spLocks noChangeArrowheads="1"/>
          </p:cNvSpPr>
          <p:nvPr/>
        </p:nvSpPr>
        <p:spPr bwMode="auto">
          <a:xfrm>
            <a:off x="2070100" y="290513"/>
            <a:ext cx="52054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n-US" b="1">
                <a:solidFill>
                  <a:prstClr val="black"/>
                </a:solidFill>
              </a:rPr>
              <a:t>Local Buckling Criteria</a:t>
            </a:r>
          </a:p>
          <a:p>
            <a:pPr algn="ctr"/>
            <a:r>
              <a:rPr lang="en-US" b="1">
                <a:solidFill>
                  <a:prstClr val="black"/>
                </a:solidFill>
              </a:rPr>
              <a:t>Doubly Symmetric I-Shaped Members</a:t>
            </a:r>
          </a:p>
        </p:txBody>
      </p:sp>
      <p:sp>
        <p:nvSpPr>
          <p:cNvPr id="27" name="Slide Number Placeholder 26"/>
          <p:cNvSpPr txBox="1">
            <a:spLocks noGrp="1"/>
          </p:cNvSpPr>
          <p:nvPr/>
        </p:nvSpPr>
        <p:spPr>
          <a:xfrm>
            <a:off x="7924800" y="6416675"/>
            <a:ext cx="762000" cy="365125"/>
          </a:xfrm>
          <a:prstGeom prst="rect">
            <a:avLst/>
          </a:prstGeom>
          <a:noFill/>
        </p:spPr>
        <p:txBody>
          <a:bodyPr lIns="0" rIns="0" anchor="b"/>
          <a:lstStyle/>
          <a:p>
            <a:pPr algn="r">
              <a:defRPr/>
            </a:pPr>
            <a:fld id="{C645ADEA-53AF-4C5F-A97D-04200C7B5CAC}" type="slidenum">
              <a:rPr lang="en-US" sz="1200">
                <a:solidFill>
                  <a:prstClr val="white">
                    <a:shade val="50000"/>
                  </a:prstClr>
                </a:solidFill>
                <a:cs typeface="Arial" charset="0"/>
              </a:rPr>
              <a:pPr algn="r">
                <a:defRPr/>
              </a:pPr>
              <a:t>42</a:t>
            </a:fld>
            <a:endParaRPr lang="en-US" sz="1200" dirty="0">
              <a:solidFill>
                <a:prstClr val="white">
                  <a:shade val="50000"/>
                </a:prstClr>
              </a:solidFill>
              <a:cs typeface="Arial" charset="0"/>
            </a:endParaRPr>
          </a:p>
        </p:txBody>
      </p:sp>
      <p:graphicFrame>
        <p:nvGraphicFramePr>
          <p:cNvPr id="13333" name="Object 20"/>
          <p:cNvGraphicFramePr>
            <a:graphicFrameLocks noChangeAspect="1"/>
          </p:cNvGraphicFramePr>
          <p:nvPr/>
        </p:nvGraphicFramePr>
        <p:xfrm>
          <a:off x="4064000" y="1630363"/>
          <a:ext cx="4368800" cy="912812"/>
        </p:xfrm>
        <a:graphic>
          <a:graphicData uri="http://schemas.openxmlformats.org/presentationml/2006/ole">
            <mc:AlternateContent xmlns:mc="http://schemas.openxmlformats.org/markup-compatibility/2006">
              <mc:Choice xmlns:v="urn:schemas-microsoft-com:vml" Requires="v">
                <p:oleObj spid="_x0000_s71720" name="Equation" r:id="rId4" imgW="2552700" imgH="533400" progId="Equation.DSMT4">
                  <p:embed/>
                </p:oleObj>
              </mc:Choice>
              <mc:Fallback>
                <p:oleObj name="Equation" r:id="rId4" imgW="2552700" imgH="5334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4000" y="1630363"/>
                        <a:ext cx="4368800" cy="912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34" name="Object 21"/>
          <p:cNvGraphicFramePr>
            <a:graphicFrameLocks noChangeAspect="1"/>
          </p:cNvGraphicFramePr>
          <p:nvPr/>
        </p:nvGraphicFramePr>
        <p:xfrm>
          <a:off x="4433888" y="4052888"/>
          <a:ext cx="1928812" cy="776287"/>
        </p:xfrm>
        <a:graphic>
          <a:graphicData uri="http://schemas.openxmlformats.org/presentationml/2006/ole">
            <mc:AlternateContent xmlns:mc="http://schemas.openxmlformats.org/markup-compatibility/2006">
              <mc:Choice xmlns:v="urn:schemas-microsoft-com:vml" Requires="v">
                <p:oleObj spid="_x0000_s71721" name="Equation" r:id="rId6" imgW="977476" imgH="393529" progId="Equation.DSMT4">
                  <p:embed/>
                </p:oleObj>
              </mc:Choice>
              <mc:Fallback>
                <p:oleObj name="Equation" r:id="rId6" imgW="977476" imgH="393529"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33888" y="4052888"/>
                        <a:ext cx="1928812" cy="776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335" name="TextBox 15"/>
          <p:cNvSpPr txBox="1">
            <a:spLocks noChangeArrowheads="1"/>
          </p:cNvSpPr>
          <p:nvPr/>
        </p:nvSpPr>
        <p:spPr bwMode="auto">
          <a:xfrm>
            <a:off x="1266825" y="5894388"/>
            <a:ext cx="6172200" cy="434975"/>
          </a:xfrm>
          <a:prstGeom prst="rect">
            <a:avLst/>
          </a:prstGeom>
          <a:solidFill>
            <a:srgbClr val="FFFFFF"/>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2000">
                <a:solidFill>
                  <a:prstClr val="black"/>
                </a:solidFill>
              </a:rPr>
              <a:t>Note: WLB not shown. See Spec. sections F4 and F5.</a:t>
            </a:r>
          </a:p>
        </p:txBody>
      </p:sp>
      <p:sp>
        <p:nvSpPr>
          <p:cNvPr id="13336" name="Freeform 23"/>
          <p:cNvSpPr>
            <a:spLocks/>
          </p:cNvSpPr>
          <p:nvPr/>
        </p:nvSpPr>
        <p:spPr bwMode="auto">
          <a:xfrm>
            <a:off x="3627438" y="2103438"/>
            <a:ext cx="409575" cy="392112"/>
          </a:xfrm>
          <a:custGeom>
            <a:avLst/>
            <a:gdLst>
              <a:gd name="T0" fmla="*/ 2147483647 w 258"/>
              <a:gd name="T1" fmla="*/ 0 h 247"/>
              <a:gd name="T2" fmla="*/ 2147483647 w 258"/>
              <a:gd name="T3" fmla="*/ 2147483647 h 247"/>
              <a:gd name="T4" fmla="*/ 2147483647 w 258"/>
              <a:gd name="T5" fmla="*/ 2147483647 h 247"/>
              <a:gd name="T6" fmla="*/ 2147483647 w 258"/>
              <a:gd name="T7" fmla="*/ 2147483647 h 247"/>
              <a:gd name="T8" fmla="*/ 0 60000 65536"/>
              <a:gd name="T9" fmla="*/ 0 60000 65536"/>
              <a:gd name="T10" fmla="*/ 0 60000 65536"/>
              <a:gd name="T11" fmla="*/ 0 60000 65536"/>
              <a:gd name="T12" fmla="*/ 0 w 258"/>
              <a:gd name="T13" fmla="*/ 0 h 247"/>
              <a:gd name="T14" fmla="*/ 258 w 258"/>
              <a:gd name="T15" fmla="*/ 247 h 247"/>
            </a:gdLst>
            <a:ahLst/>
            <a:cxnLst>
              <a:cxn ang="T8">
                <a:pos x="T0" y="T1"/>
              </a:cxn>
              <a:cxn ang="T9">
                <a:pos x="T2" y="T3"/>
              </a:cxn>
              <a:cxn ang="T10">
                <a:pos x="T4" y="T5"/>
              </a:cxn>
              <a:cxn ang="T11">
                <a:pos x="T6" y="T7"/>
              </a:cxn>
            </a:cxnLst>
            <a:rect l="T12" t="T13" r="T14" b="T15"/>
            <a:pathLst>
              <a:path w="258" h="247">
                <a:moveTo>
                  <a:pt x="258" y="0"/>
                </a:moveTo>
                <a:cubicBezTo>
                  <a:pt x="140" y="5"/>
                  <a:pt x="22" y="10"/>
                  <a:pt x="11" y="33"/>
                </a:cubicBezTo>
                <a:cubicBezTo>
                  <a:pt x="0" y="56"/>
                  <a:pt x="188" y="104"/>
                  <a:pt x="192" y="140"/>
                </a:cubicBezTo>
                <a:cubicBezTo>
                  <a:pt x="196" y="176"/>
                  <a:pt x="54" y="220"/>
                  <a:pt x="35" y="247"/>
                </a:cubicBezTo>
              </a:path>
            </a:pathLst>
          </a:custGeom>
          <a:noFill/>
          <a:ln w="19050" cmpd="sng">
            <a:solidFill>
              <a:schemeClr val="bg1"/>
            </a:solidFill>
            <a:round/>
            <a:headEnd type="none" w="med" len="med"/>
            <a:tailEnd type="arrow" w="lg" len="lg"/>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13337" name="Freeform 24"/>
          <p:cNvSpPr>
            <a:spLocks/>
          </p:cNvSpPr>
          <p:nvPr/>
        </p:nvSpPr>
        <p:spPr bwMode="auto">
          <a:xfrm>
            <a:off x="6465888" y="4140200"/>
            <a:ext cx="504825" cy="301625"/>
          </a:xfrm>
          <a:custGeom>
            <a:avLst/>
            <a:gdLst>
              <a:gd name="T0" fmla="*/ 0 w 318"/>
              <a:gd name="T1" fmla="*/ 2147483647 h 190"/>
              <a:gd name="T2" fmla="*/ 2147483647 w 318"/>
              <a:gd name="T3" fmla="*/ 2147483647 h 190"/>
              <a:gd name="T4" fmla="*/ 2147483647 w 318"/>
              <a:gd name="T5" fmla="*/ 0 h 190"/>
              <a:gd name="T6" fmla="*/ 0 60000 65536"/>
              <a:gd name="T7" fmla="*/ 0 60000 65536"/>
              <a:gd name="T8" fmla="*/ 0 60000 65536"/>
              <a:gd name="T9" fmla="*/ 0 w 318"/>
              <a:gd name="T10" fmla="*/ 0 h 190"/>
              <a:gd name="T11" fmla="*/ 318 w 318"/>
              <a:gd name="T12" fmla="*/ 190 h 190"/>
            </a:gdLst>
            <a:ahLst/>
            <a:cxnLst>
              <a:cxn ang="T6">
                <a:pos x="T0" y="T1"/>
              </a:cxn>
              <a:cxn ang="T7">
                <a:pos x="T2" y="T3"/>
              </a:cxn>
              <a:cxn ang="T8">
                <a:pos x="T4" y="T5"/>
              </a:cxn>
            </a:cxnLst>
            <a:rect l="T9" t="T10" r="T11" b="T12"/>
            <a:pathLst>
              <a:path w="318" h="190">
                <a:moveTo>
                  <a:pt x="0" y="190"/>
                </a:moveTo>
                <a:cubicBezTo>
                  <a:pt x="129" y="189"/>
                  <a:pt x="258" y="189"/>
                  <a:pt x="288" y="157"/>
                </a:cubicBezTo>
                <a:cubicBezTo>
                  <a:pt x="318" y="125"/>
                  <a:pt x="204" y="26"/>
                  <a:pt x="181" y="0"/>
                </a:cubicBezTo>
              </a:path>
            </a:pathLst>
          </a:custGeom>
          <a:noFill/>
          <a:ln w="19050" cmpd="sng">
            <a:solidFill>
              <a:schemeClr val="bg1"/>
            </a:solidFill>
            <a:round/>
            <a:headEnd type="none" w="med" len="med"/>
            <a:tailEnd type="arrow" w="lg" len="lg"/>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13338" name="Freeform 25"/>
          <p:cNvSpPr>
            <a:spLocks/>
          </p:cNvSpPr>
          <p:nvPr/>
        </p:nvSpPr>
        <p:spPr bwMode="auto">
          <a:xfrm>
            <a:off x="1285875" y="2219325"/>
            <a:ext cx="3438525" cy="952500"/>
          </a:xfrm>
          <a:custGeom>
            <a:avLst/>
            <a:gdLst>
              <a:gd name="T0" fmla="*/ 2147483647 w 2166"/>
              <a:gd name="T1" fmla="*/ 2147483647 h 600"/>
              <a:gd name="T2" fmla="*/ 2147483647 w 2166"/>
              <a:gd name="T3" fmla="*/ 0 h 600"/>
              <a:gd name="T4" fmla="*/ 0 w 2166"/>
              <a:gd name="T5" fmla="*/ 0 h 600"/>
              <a:gd name="T6" fmla="*/ 0 60000 65536"/>
              <a:gd name="T7" fmla="*/ 0 60000 65536"/>
              <a:gd name="T8" fmla="*/ 0 60000 65536"/>
              <a:gd name="T9" fmla="*/ 0 w 2166"/>
              <a:gd name="T10" fmla="*/ 0 h 600"/>
              <a:gd name="T11" fmla="*/ 2166 w 2166"/>
              <a:gd name="T12" fmla="*/ 600 h 600"/>
            </a:gdLst>
            <a:ahLst/>
            <a:cxnLst>
              <a:cxn ang="T6">
                <a:pos x="T0" y="T1"/>
              </a:cxn>
              <a:cxn ang="T7">
                <a:pos x="T2" y="T3"/>
              </a:cxn>
              <a:cxn ang="T8">
                <a:pos x="T4" y="T5"/>
              </a:cxn>
            </a:cxnLst>
            <a:rect l="T9" t="T10" r="T11" b="T12"/>
            <a:pathLst>
              <a:path w="2166" h="600">
                <a:moveTo>
                  <a:pt x="2166" y="600"/>
                </a:moveTo>
                <a:lnTo>
                  <a:pt x="1206" y="0"/>
                </a:lnTo>
                <a:lnTo>
                  <a:pt x="0" y="0"/>
                </a:lnTo>
              </a:path>
            </a:pathLst>
          </a:custGeom>
          <a:noFill/>
          <a:ln w="3810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13339" name="Text Box 37"/>
          <p:cNvSpPr txBox="1">
            <a:spLocks noChangeArrowheads="1"/>
          </p:cNvSpPr>
          <p:nvPr/>
        </p:nvSpPr>
        <p:spPr bwMode="auto">
          <a:xfrm>
            <a:off x="3332163" y="1349375"/>
            <a:ext cx="5243512" cy="2282825"/>
          </a:xfrm>
          <a:prstGeom prst="rect">
            <a:avLst/>
          </a:prstGeom>
          <a:solidFill>
            <a:schemeClr val="accent1"/>
          </a:solidFill>
          <a:ln>
            <a:noFill/>
          </a:ln>
          <a:extLs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srgbClr val="F2F2F2"/>
                </a:solidFill>
              </a:rPr>
              <a:t>Rolled W-shape sections are dimensioned such that the webs are  compact and flanges are compact in most cases. Therefore, the full plastic moment usually can be obtained prior to local buckling occurring.</a:t>
            </a:r>
          </a:p>
        </p:txBody>
      </p:sp>
      <p:sp>
        <p:nvSpPr>
          <p:cNvPr id="25" name="Oval 24"/>
          <p:cNvSpPr/>
          <p:nvPr/>
        </p:nvSpPr>
        <p:spPr bwMode="auto">
          <a:xfrm>
            <a:off x="944563" y="1600200"/>
            <a:ext cx="2535237" cy="1190625"/>
          </a:xfrm>
          <a:prstGeom prst="ellipse">
            <a:avLst/>
          </a:prstGeom>
          <a:solidFill>
            <a:schemeClr val="accent1">
              <a:alpha val="52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Tree>
    <p:extLst>
      <p:ext uri="{BB962C8B-B14F-4D97-AF65-F5344CB8AC3E}">
        <p14:creationId xmlns:p14="http://schemas.microsoft.com/office/powerpoint/2010/main" val="321584530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3" name="Content Placeholder 2"/>
          <p:cNvSpPr>
            <a:spLocks noGrp="1"/>
          </p:cNvSpPr>
          <p:nvPr>
            <p:ph idx="1"/>
          </p:nvPr>
        </p:nvSpPr>
        <p:spPr>
          <a:xfrm>
            <a:off x="457200" y="1600200"/>
            <a:ext cx="8229600" cy="3330575"/>
          </a:xfrm>
          <a:solidFill>
            <a:schemeClr val="accent1">
              <a:lumMod val="20000"/>
              <a:lumOff val="80000"/>
            </a:schemeClr>
          </a:solidFill>
        </p:spPr>
        <p:txBody>
          <a:bodyPr>
            <a:spAutoFit/>
          </a:bodyPr>
          <a:lstStyle/>
          <a:p>
            <a:pPr>
              <a:defRPr/>
            </a:pPr>
            <a:endParaRPr lang="en-US" dirty="0" smtClean="0">
              <a:solidFill>
                <a:schemeClr val="bg1"/>
              </a:solidFill>
            </a:endParaRPr>
          </a:p>
          <a:p>
            <a:pPr>
              <a:defRPr/>
            </a:pPr>
            <a:r>
              <a:rPr lang="en-US" dirty="0" smtClean="0">
                <a:solidFill>
                  <a:schemeClr val="bg1"/>
                </a:solidFill>
              </a:rPr>
              <a:t>The following slides assume:</a:t>
            </a:r>
          </a:p>
          <a:p>
            <a:pPr lvl="1">
              <a:defRPr/>
            </a:pPr>
            <a:r>
              <a:rPr lang="en-US" dirty="0" smtClean="0">
                <a:solidFill>
                  <a:schemeClr val="bg1"/>
                </a:solidFill>
              </a:rPr>
              <a:t>Compact sections</a:t>
            </a:r>
          </a:p>
          <a:p>
            <a:pPr lvl="1">
              <a:defRPr/>
            </a:pPr>
            <a:r>
              <a:rPr lang="en-US" dirty="0" smtClean="0">
                <a:solidFill>
                  <a:schemeClr val="bg1"/>
                </a:solidFill>
              </a:rPr>
              <a:t>Doubly symmetric members and channels</a:t>
            </a:r>
          </a:p>
          <a:p>
            <a:pPr lvl="1">
              <a:defRPr/>
            </a:pPr>
            <a:r>
              <a:rPr lang="en-US" dirty="0" smtClean="0">
                <a:solidFill>
                  <a:schemeClr val="bg1"/>
                </a:solidFill>
              </a:rPr>
              <a:t>Major axis Bending</a:t>
            </a:r>
          </a:p>
          <a:p>
            <a:pPr lvl="1">
              <a:defRPr/>
            </a:pPr>
            <a:r>
              <a:rPr lang="en-US" dirty="0" smtClean="0">
                <a:solidFill>
                  <a:schemeClr val="bg1"/>
                </a:solidFill>
              </a:rPr>
              <a:t>Section F2</a:t>
            </a:r>
          </a:p>
          <a:p>
            <a:pPr>
              <a:buFont typeface="Wingdings 2" pitchFamily="18" charset="2"/>
              <a:buNone/>
              <a:defRPr/>
            </a:pPr>
            <a:endParaRPr lang="en-US" dirty="0" smtClean="0">
              <a:solidFill>
                <a:schemeClr val="bg1"/>
              </a:solidFill>
            </a:endParaRPr>
          </a:p>
        </p:txBody>
      </p:sp>
      <p:sp>
        <p:nvSpPr>
          <p:cNvPr id="4" name="Slide Number Placeholder 3"/>
          <p:cNvSpPr>
            <a:spLocks noGrp="1"/>
          </p:cNvSpPr>
          <p:nvPr>
            <p:ph type="sldNum" sz="quarter" idx="11"/>
          </p:nvPr>
        </p:nvSpPr>
        <p:spPr/>
        <p:txBody>
          <a:bodyPr/>
          <a:lstStyle/>
          <a:p>
            <a:pPr>
              <a:defRPr/>
            </a:pPr>
            <a:fld id="{1FAB43D4-B32C-42AA-B54A-FFEF7278768D}" type="slidenum">
              <a:rPr lang="en-US" smtClean="0">
                <a:solidFill>
                  <a:prstClr val="white">
                    <a:shade val="50000"/>
                  </a:prstClr>
                </a:solidFill>
              </a:rPr>
              <a:pPr>
                <a:defRPr/>
              </a:pPr>
              <a:t>43</a:t>
            </a:fld>
            <a:endParaRPr lang="en-US" dirty="0">
              <a:solidFill>
                <a:prstClr val="white">
                  <a:shade val="50000"/>
                </a:prstClr>
              </a:solidFill>
            </a:endParaRPr>
          </a:p>
        </p:txBody>
      </p:sp>
      <p:sp>
        <p:nvSpPr>
          <p:cNvPr id="2" name="TextBox 2"/>
          <p:cNvSpPr txBox="1"/>
          <p:nvPr/>
        </p:nvSpPr>
        <p:spPr>
          <a:xfrm>
            <a:off x="2349500" y="330200"/>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Flexural Strength</a:t>
            </a:r>
          </a:p>
        </p:txBody>
      </p:sp>
    </p:spTree>
    <p:extLst>
      <p:ext uri="{BB962C8B-B14F-4D97-AF65-F5344CB8AC3E}">
        <p14:creationId xmlns:p14="http://schemas.microsoft.com/office/powerpoint/2010/main" val="332511585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29" name="TextBox 28"/>
          <p:cNvSpPr txBox="1"/>
          <p:nvPr/>
        </p:nvSpPr>
        <p:spPr>
          <a:xfrm>
            <a:off x="766763" y="2130425"/>
            <a:ext cx="8140700" cy="860425"/>
          </a:xfrm>
          <a:prstGeom prst="rect">
            <a:avLst/>
          </a:prstGeom>
          <a:solidFill>
            <a:schemeClr val="tx1">
              <a:lumMod val="95000"/>
              <a:alpha val="62000"/>
            </a:schemeClr>
          </a:solidFill>
          <a:ln w="38100" cap="flat">
            <a:solidFill>
              <a:schemeClr val="bg1"/>
            </a:solidFill>
            <a:bevel/>
          </a:ln>
        </p:spPr>
        <p:txBody>
          <a:bodyPr anchor="ctr">
            <a:spAutoFit/>
          </a:bodyPr>
          <a:lstStyle/>
          <a:p>
            <a:pPr eaLnBrk="0" hangingPunct="0">
              <a:defRPr/>
            </a:pPr>
            <a:r>
              <a:rPr lang="en-US">
                <a:solidFill>
                  <a:prstClr val="black"/>
                </a:solidFill>
                <a:cs typeface="Arial" charset="0"/>
              </a:rPr>
              <a:t>Only consider LTB as a potential failure mode prior to reaching the plastic moment.</a:t>
            </a:r>
          </a:p>
        </p:txBody>
      </p:sp>
      <p:sp>
        <p:nvSpPr>
          <p:cNvPr id="3" name="TextBox 2"/>
          <p:cNvSpPr txBox="1"/>
          <p:nvPr/>
        </p:nvSpPr>
        <p:spPr>
          <a:xfrm>
            <a:off x="781050" y="3367088"/>
            <a:ext cx="8140700" cy="860425"/>
          </a:xfrm>
          <a:prstGeom prst="rect">
            <a:avLst/>
          </a:prstGeom>
          <a:solidFill>
            <a:schemeClr val="tx1">
              <a:lumMod val="95000"/>
              <a:alpha val="62000"/>
            </a:schemeClr>
          </a:solidFill>
          <a:ln w="38100" cap="flat">
            <a:solidFill>
              <a:schemeClr val="bg1"/>
            </a:solidFill>
            <a:bevel/>
          </a:ln>
        </p:spPr>
        <p:txBody>
          <a:bodyPr anchor="ctr">
            <a:spAutoFit/>
          </a:bodyPr>
          <a:lstStyle/>
          <a:p>
            <a:pPr eaLnBrk="0" hangingPunct="0">
              <a:defRPr/>
            </a:pPr>
            <a:r>
              <a:rPr lang="en-US">
                <a:solidFill>
                  <a:prstClr val="black"/>
                </a:solidFill>
                <a:cs typeface="Arial" charset="0"/>
              </a:rPr>
              <a:t>LTB depends on unbraced length, </a:t>
            </a:r>
            <a:r>
              <a:rPr lang="en-US" i="1">
                <a:solidFill>
                  <a:prstClr val="black"/>
                </a:solidFill>
                <a:cs typeface="Arial" charset="0"/>
              </a:rPr>
              <a:t>L</a:t>
            </a:r>
            <a:r>
              <a:rPr lang="en-US" i="1" baseline="-25000">
                <a:solidFill>
                  <a:prstClr val="black"/>
                </a:solidFill>
                <a:cs typeface="Arial" charset="0"/>
              </a:rPr>
              <a:t>b</a:t>
            </a:r>
            <a:r>
              <a:rPr lang="en-US">
                <a:solidFill>
                  <a:prstClr val="black"/>
                </a:solidFill>
                <a:cs typeface="Arial" charset="0"/>
              </a:rPr>
              <a:t>, and can occur in the elastic or inelastic range.</a:t>
            </a:r>
          </a:p>
        </p:txBody>
      </p:sp>
      <p:sp>
        <p:nvSpPr>
          <p:cNvPr id="15365" name="TextBox 3"/>
          <p:cNvSpPr txBox="1">
            <a:spLocks noChangeArrowheads="1"/>
          </p:cNvSpPr>
          <p:nvPr/>
        </p:nvSpPr>
        <p:spPr bwMode="auto">
          <a:xfrm>
            <a:off x="781050" y="4575175"/>
            <a:ext cx="8140700" cy="1004888"/>
          </a:xfrm>
          <a:prstGeom prst="rect">
            <a:avLst/>
          </a:prstGeom>
          <a:solidFill>
            <a:srgbClr val="F2F2F2">
              <a:alpha val="61960"/>
            </a:srgbClr>
          </a:solidFill>
          <a:ln w="38100">
            <a:solidFill>
              <a:schemeClr val="bg1"/>
            </a:solidFill>
            <a:bevel/>
            <a:headEnd/>
            <a:tailEnd/>
          </a:ln>
        </p:spPr>
        <p:txBody>
          <a:bodyPr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black"/>
                </a:solidFill>
              </a:rPr>
              <a:t>If the section is also fully braced against LTB, </a:t>
            </a:r>
          </a:p>
          <a:p>
            <a:r>
              <a:rPr lang="en-US" i="1">
                <a:solidFill>
                  <a:prstClr val="black"/>
                </a:solidFill>
              </a:rPr>
              <a:t>M</a:t>
            </a:r>
            <a:r>
              <a:rPr lang="en-US" i="1" baseline="-25000">
                <a:solidFill>
                  <a:prstClr val="black"/>
                </a:solidFill>
              </a:rPr>
              <a:t>n </a:t>
            </a:r>
            <a:r>
              <a:rPr lang="en-US">
                <a:solidFill>
                  <a:prstClr val="black"/>
                </a:solidFill>
              </a:rPr>
              <a:t>= </a:t>
            </a:r>
            <a:r>
              <a:rPr lang="en-US" i="1">
                <a:solidFill>
                  <a:prstClr val="black"/>
                </a:solidFill>
              </a:rPr>
              <a:t>M</a:t>
            </a:r>
            <a:r>
              <a:rPr lang="en-US" i="1" baseline="-25000">
                <a:solidFill>
                  <a:prstClr val="black"/>
                </a:solidFill>
              </a:rPr>
              <a:t>p </a:t>
            </a:r>
            <a:r>
              <a:rPr lang="en-US">
                <a:solidFill>
                  <a:prstClr val="black"/>
                </a:solidFill>
              </a:rPr>
              <a:t>= </a:t>
            </a:r>
            <a:r>
              <a:rPr lang="en-US" i="1">
                <a:solidFill>
                  <a:prstClr val="black"/>
                </a:solidFill>
              </a:rPr>
              <a:t>F</a:t>
            </a:r>
            <a:r>
              <a:rPr lang="en-US" i="1" baseline="-25000">
                <a:solidFill>
                  <a:prstClr val="black"/>
                </a:solidFill>
              </a:rPr>
              <a:t>y</a:t>
            </a:r>
            <a:r>
              <a:rPr lang="en-US" i="1">
                <a:solidFill>
                  <a:prstClr val="black"/>
                </a:solidFill>
              </a:rPr>
              <a:t>Z</a:t>
            </a:r>
            <a:r>
              <a:rPr lang="en-US" i="1" baseline="-25000">
                <a:solidFill>
                  <a:prstClr val="black"/>
                </a:solidFill>
              </a:rPr>
              <a:t>x</a:t>
            </a:r>
            <a:r>
              <a:rPr lang="en-US">
                <a:solidFill>
                  <a:prstClr val="black"/>
                </a:solidFill>
              </a:rPr>
              <a:t>                          Equation F2-1</a:t>
            </a:r>
          </a:p>
        </p:txBody>
      </p:sp>
      <p:sp>
        <p:nvSpPr>
          <p:cNvPr id="5" name="TextBox 4"/>
          <p:cNvSpPr txBox="1">
            <a:spLocks noChangeArrowheads="1"/>
          </p:cNvSpPr>
          <p:nvPr/>
        </p:nvSpPr>
        <p:spPr bwMode="auto">
          <a:xfrm>
            <a:off x="768350" y="1341438"/>
            <a:ext cx="5702300" cy="495300"/>
          </a:xfrm>
          <a:prstGeom prst="rect">
            <a:avLst/>
          </a:prstGeom>
          <a:solidFill>
            <a:srgbClr val="F2F2F2">
              <a:alpha val="62000"/>
            </a:srgbClr>
          </a:solidFill>
          <a:ln w="38100">
            <a:solidFill>
              <a:schemeClr val="bg1"/>
            </a:solidFill>
            <a:bevel/>
            <a:headEnd/>
            <a:tailEnd/>
          </a:ln>
        </p:spPr>
        <p:txBody>
          <a:bodyPr anchor="ctr">
            <a:spAutoFit/>
          </a:bodyPr>
          <a:lstStyle/>
          <a:p>
            <a:pPr eaLnBrk="0" hangingPunct="0">
              <a:defRPr/>
            </a:pPr>
            <a:r>
              <a:rPr lang="en-US" dirty="0">
                <a:solidFill>
                  <a:prstClr val="black"/>
                </a:solidFill>
                <a:cs typeface="Arial" charset="0"/>
              </a:rPr>
              <a:t>When members are compact:</a:t>
            </a:r>
          </a:p>
        </p:txBody>
      </p:sp>
      <p:sp>
        <p:nvSpPr>
          <p:cNvPr id="6" name="Slide Number Placeholder 5"/>
          <p:cNvSpPr>
            <a:spLocks noGrp="1"/>
          </p:cNvSpPr>
          <p:nvPr>
            <p:ph type="sldNum" sz="quarter" idx="11"/>
          </p:nvPr>
        </p:nvSpPr>
        <p:spPr/>
        <p:txBody>
          <a:bodyPr/>
          <a:lstStyle/>
          <a:p>
            <a:pPr>
              <a:defRPr/>
            </a:pPr>
            <a:fld id="{0793F195-B0E1-4424-9648-3A9C62A24F1A}" type="slidenum">
              <a:rPr lang="en-US" smtClean="0">
                <a:solidFill>
                  <a:prstClr val="white">
                    <a:shade val="50000"/>
                  </a:prstClr>
                </a:solidFill>
              </a:rPr>
              <a:pPr>
                <a:defRPr/>
              </a:pPr>
              <a:t>44</a:t>
            </a:fld>
            <a:endParaRPr lang="en-US" dirty="0">
              <a:solidFill>
                <a:prstClr val="white">
                  <a:shade val="50000"/>
                </a:prstClr>
              </a:solidFill>
            </a:endParaRPr>
          </a:p>
        </p:txBody>
      </p:sp>
      <p:sp>
        <p:nvSpPr>
          <p:cNvPr id="2" name="TextBox 2"/>
          <p:cNvSpPr txBox="1"/>
          <p:nvPr/>
        </p:nvSpPr>
        <p:spPr>
          <a:xfrm>
            <a:off x="2349500" y="330200"/>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Flexural Strength</a:t>
            </a:r>
          </a:p>
        </p:txBody>
      </p:sp>
    </p:spTree>
    <p:extLst>
      <p:ext uri="{BB962C8B-B14F-4D97-AF65-F5344CB8AC3E}">
        <p14:creationId xmlns:p14="http://schemas.microsoft.com/office/powerpoint/2010/main" val="260046921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29" name="TextBox 28"/>
          <p:cNvSpPr txBox="1"/>
          <p:nvPr/>
        </p:nvSpPr>
        <p:spPr>
          <a:xfrm>
            <a:off x="671513" y="641350"/>
            <a:ext cx="8007350" cy="5078413"/>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tabLst>
                <a:tab pos="287338" algn="l"/>
                <a:tab pos="627063" algn="l"/>
                <a:tab pos="1084263" algn="l"/>
                <a:tab pos="1711325" algn="l"/>
                <a:tab pos="5538788" algn="l"/>
              </a:tabLst>
              <a:defRPr/>
            </a:pPr>
            <a:r>
              <a:rPr lang="en-US" dirty="0">
                <a:solidFill>
                  <a:prstClr val="black"/>
                </a:solidFill>
                <a:cs typeface="Arial" charset="0"/>
              </a:rPr>
              <a:t>	</a:t>
            </a:r>
            <a:r>
              <a:rPr lang="en-US" sz="2000" i="1" dirty="0" err="1">
                <a:solidFill>
                  <a:prstClr val="black"/>
                </a:solidFill>
                <a:cs typeface="Arial" charset="0"/>
              </a:rPr>
              <a:t>M</a:t>
            </a:r>
            <a:r>
              <a:rPr lang="en-US" sz="2000" i="1" baseline="-25000" dirty="0" err="1">
                <a:solidFill>
                  <a:prstClr val="black"/>
                </a:solidFill>
                <a:cs typeface="Arial" charset="0"/>
              </a:rPr>
              <a:t>p</a:t>
            </a:r>
            <a:r>
              <a:rPr lang="en-US" sz="2000" i="1" baseline="-25000" dirty="0">
                <a:solidFill>
                  <a:prstClr val="black"/>
                </a:solidFill>
                <a:cs typeface="Arial" charset="0"/>
              </a:rPr>
              <a:t>	</a:t>
            </a:r>
            <a:r>
              <a:rPr lang="en-US" sz="2000" dirty="0">
                <a:solidFill>
                  <a:prstClr val="black"/>
                </a:solidFill>
                <a:cs typeface="Arial" charset="0"/>
              </a:rPr>
              <a:t>=	</a:t>
            </a:r>
            <a:r>
              <a:rPr lang="en-US" sz="2000" i="1" dirty="0" err="1">
                <a:solidFill>
                  <a:prstClr val="black"/>
                </a:solidFill>
                <a:cs typeface="Arial" charset="0"/>
              </a:rPr>
              <a:t>F</a:t>
            </a:r>
            <a:r>
              <a:rPr lang="en-US" sz="2000" i="1" baseline="-25000" dirty="0" err="1">
                <a:solidFill>
                  <a:prstClr val="black"/>
                </a:solidFill>
                <a:cs typeface="Arial" charset="0"/>
              </a:rPr>
              <a:t>y</a:t>
            </a:r>
            <a:r>
              <a:rPr lang="en-US" sz="2000" i="1" dirty="0" err="1">
                <a:solidFill>
                  <a:prstClr val="black"/>
                </a:solidFill>
                <a:cs typeface="Arial" charset="0"/>
              </a:rPr>
              <a:t>Z</a:t>
            </a:r>
            <a:r>
              <a:rPr lang="en-US" sz="2000" i="1" baseline="-25000" dirty="0" err="1">
                <a:solidFill>
                  <a:prstClr val="black"/>
                </a:solidFill>
                <a:cs typeface="Arial" charset="0"/>
              </a:rPr>
              <a:t>x</a:t>
            </a:r>
            <a:r>
              <a:rPr lang="en-US" sz="2000" dirty="0">
                <a:solidFill>
                  <a:prstClr val="black"/>
                </a:solidFill>
                <a:cs typeface="Arial" charset="0"/>
              </a:rPr>
              <a:t>	Equation F2-1</a:t>
            </a:r>
          </a:p>
          <a:p>
            <a:pPr eaLnBrk="0" hangingPunct="0">
              <a:spcBef>
                <a:spcPct val="50000"/>
              </a:spcBef>
              <a:spcAft>
                <a:spcPct val="50000"/>
              </a:spcAft>
              <a:tabLst>
                <a:tab pos="287338" algn="l"/>
                <a:tab pos="627063" algn="l"/>
                <a:tab pos="1084263" algn="l"/>
                <a:tab pos="1711325" algn="l"/>
                <a:tab pos="5538788" algn="l"/>
              </a:tabLst>
              <a:defRPr/>
            </a:pPr>
            <a:r>
              <a:rPr lang="en-US" sz="2000" dirty="0">
                <a:solidFill>
                  <a:prstClr val="black"/>
                </a:solidFill>
                <a:cs typeface="Arial" charset="0"/>
              </a:rPr>
              <a:t>	</a:t>
            </a:r>
            <a:r>
              <a:rPr lang="en-US" sz="2000" i="1" dirty="0" err="1">
                <a:solidFill>
                  <a:prstClr val="black"/>
                </a:solidFill>
                <a:cs typeface="Arial" charset="0"/>
              </a:rPr>
              <a:t>M</a:t>
            </a:r>
            <a:r>
              <a:rPr lang="en-US" sz="2000" i="1" baseline="-25000" dirty="0" err="1">
                <a:solidFill>
                  <a:prstClr val="black"/>
                </a:solidFill>
                <a:cs typeface="Arial" charset="0"/>
              </a:rPr>
              <a:t>r</a:t>
            </a:r>
            <a:r>
              <a:rPr lang="en-US" sz="2000" i="1" baseline="-25000" dirty="0">
                <a:solidFill>
                  <a:prstClr val="black"/>
                </a:solidFill>
                <a:cs typeface="Arial" charset="0"/>
              </a:rPr>
              <a:t>	</a:t>
            </a:r>
            <a:r>
              <a:rPr lang="en-US" sz="2000" dirty="0">
                <a:solidFill>
                  <a:prstClr val="black"/>
                </a:solidFill>
                <a:cs typeface="Arial" charset="0"/>
              </a:rPr>
              <a:t>=	0.7</a:t>
            </a:r>
            <a:r>
              <a:rPr lang="en-US" sz="2000" i="1" dirty="0">
                <a:solidFill>
                  <a:prstClr val="black"/>
                </a:solidFill>
                <a:cs typeface="Arial" charset="0"/>
              </a:rPr>
              <a:t>F</a:t>
            </a:r>
            <a:r>
              <a:rPr lang="en-US" sz="2000" i="1" baseline="-25000" dirty="0">
                <a:solidFill>
                  <a:prstClr val="black"/>
                </a:solidFill>
                <a:cs typeface="Arial" charset="0"/>
              </a:rPr>
              <a:t>y</a:t>
            </a:r>
            <a:r>
              <a:rPr lang="en-US" sz="2000" i="1" dirty="0">
                <a:solidFill>
                  <a:prstClr val="black"/>
                </a:solidFill>
                <a:cs typeface="Arial" charset="0"/>
              </a:rPr>
              <a:t>S</a:t>
            </a:r>
            <a:r>
              <a:rPr lang="en-US" sz="2000" i="1" baseline="-25000" dirty="0">
                <a:solidFill>
                  <a:prstClr val="black"/>
                </a:solidFill>
                <a:cs typeface="Arial" charset="0"/>
              </a:rPr>
              <a:t>x</a:t>
            </a:r>
            <a:endParaRPr lang="en-US" sz="2000" i="1" dirty="0">
              <a:solidFill>
                <a:prstClr val="black"/>
              </a:solidFill>
              <a:cs typeface="Arial" charset="0"/>
            </a:endParaRPr>
          </a:p>
          <a:p>
            <a:pPr eaLnBrk="0" hangingPunct="0">
              <a:spcBef>
                <a:spcPct val="50000"/>
              </a:spcBef>
              <a:spcAft>
                <a:spcPct val="50000"/>
              </a:spcAft>
              <a:tabLst>
                <a:tab pos="287338" algn="l"/>
                <a:tab pos="627063" algn="l"/>
                <a:tab pos="1084263" algn="l"/>
                <a:tab pos="1711325" algn="l"/>
                <a:tab pos="5538788" algn="l"/>
              </a:tabLst>
              <a:defRPr/>
            </a:pPr>
            <a:r>
              <a:rPr lang="en-US" dirty="0">
                <a:solidFill>
                  <a:prstClr val="black"/>
                </a:solidFill>
                <a:cs typeface="Arial" charset="0"/>
              </a:rPr>
              <a:t>	</a:t>
            </a:r>
            <a:r>
              <a:rPr lang="en-US" sz="2000" i="1" dirty="0" err="1">
                <a:solidFill>
                  <a:prstClr val="black"/>
                </a:solidFill>
                <a:cs typeface="Arial" charset="0"/>
              </a:rPr>
              <a:t>L</a:t>
            </a:r>
            <a:r>
              <a:rPr lang="en-US" sz="2000" i="1" baseline="-25000" dirty="0" err="1">
                <a:solidFill>
                  <a:prstClr val="black"/>
                </a:solidFill>
                <a:cs typeface="Arial" charset="0"/>
              </a:rPr>
              <a:t>p</a:t>
            </a:r>
            <a:r>
              <a:rPr lang="en-US" sz="2000" i="1" baseline="-25000" dirty="0">
                <a:solidFill>
                  <a:prstClr val="black"/>
                </a:solidFill>
                <a:cs typeface="Arial" charset="0"/>
              </a:rPr>
              <a:t>	</a:t>
            </a:r>
            <a:r>
              <a:rPr lang="en-US" sz="2000" dirty="0">
                <a:solidFill>
                  <a:prstClr val="black"/>
                </a:solidFill>
                <a:cs typeface="Arial" charset="0"/>
              </a:rPr>
              <a:t>=</a:t>
            </a:r>
            <a:r>
              <a:rPr lang="en-US" dirty="0">
                <a:solidFill>
                  <a:prstClr val="black"/>
                </a:solidFill>
                <a:cs typeface="Arial" charset="0"/>
              </a:rPr>
              <a:t>			</a:t>
            </a:r>
            <a:r>
              <a:rPr lang="en-US" sz="2000" dirty="0">
                <a:solidFill>
                  <a:prstClr val="black"/>
                </a:solidFill>
                <a:cs typeface="Arial" charset="0"/>
              </a:rPr>
              <a:t>Equation </a:t>
            </a:r>
            <a:r>
              <a:rPr lang="en-US" sz="2000" dirty="0" smtClean="0">
                <a:solidFill>
                  <a:prstClr val="black"/>
                </a:solidFill>
                <a:cs typeface="Arial" charset="0"/>
              </a:rPr>
              <a:t>F2-5</a:t>
            </a:r>
            <a:endParaRPr lang="en-US" sz="2000" dirty="0">
              <a:solidFill>
                <a:prstClr val="black"/>
              </a:solidFill>
              <a:cs typeface="Arial" charset="0"/>
            </a:endParaRPr>
          </a:p>
          <a:p>
            <a:pPr eaLnBrk="0" hangingPunct="0">
              <a:spcBef>
                <a:spcPct val="50000"/>
              </a:spcBef>
              <a:spcAft>
                <a:spcPct val="50000"/>
              </a:spcAft>
              <a:tabLst>
                <a:tab pos="287338" algn="l"/>
                <a:tab pos="627063" algn="l"/>
                <a:tab pos="1084263" algn="l"/>
                <a:tab pos="1711325" algn="l"/>
                <a:tab pos="5538788" algn="l"/>
              </a:tabLst>
              <a:defRPr/>
            </a:pPr>
            <a:r>
              <a:rPr lang="en-US" i="1" dirty="0">
                <a:solidFill>
                  <a:prstClr val="black"/>
                </a:solidFill>
                <a:cs typeface="Arial" charset="0"/>
              </a:rPr>
              <a:t>	</a:t>
            </a:r>
            <a:r>
              <a:rPr lang="en-US" sz="2000" i="1" dirty="0" err="1">
                <a:solidFill>
                  <a:prstClr val="black"/>
                </a:solidFill>
                <a:cs typeface="Arial" charset="0"/>
              </a:rPr>
              <a:t>L</a:t>
            </a:r>
            <a:r>
              <a:rPr lang="en-US" sz="2000" i="1" baseline="-25000" dirty="0" err="1">
                <a:solidFill>
                  <a:prstClr val="black"/>
                </a:solidFill>
                <a:cs typeface="Arial" charset="0"/>
              </a:rPr>
              <a:t>r</a:t>
            </a:r>
            <a:r>
              <a:rPr lang="en-US" sz="2000" i="1" baseline="-25000" dirty="0">
                <a:solidFill>
                  <a:prstClr val="black"/>
                </a:solidFill>
                <a:cs typeface="Arial" charset="0"/>
              </a:rPr>
              <a:t>	</a:t>
            </a:r>
            <a:r>
              <a:rPr lang="en-US" sz="2000" dirty="0">
                <a:solidFill>
                  <a:prstClr val="black"/>
                </a:solidFill>
                <a:cs typeface="Arial" charset="0"/>
              </a:rPr>
              <a:t>=			Equation F2-6</a:t>
            </a:r>
          </a:p>
          <a:p>
            <a:pPr eaLnBrk="0" hangingPunct="0">
              <a:spcBef>
                <a:spcPct val="50000"/>
              </a:spcBef>
              <a:spcAft>
                <a:spcPct val="50000"/>
              </a:spcAft>
              <a:tabLst>
                <a:tab pos="287338" algn="l"/>
                <a:tab pos="627063" algn="l"/>
                <a:tab pos="1084263" algn="l"/>
                <a:tab pos="1711325" algn="l"/>
                <a:tab pos="5538788" algn="l"/>
              </a:tabLst>
              <a:defRPr/>
            </a:pPr>
            <a:r>
              <a:rPr lang="en-US" dirty="0">
                <a:solidFill>
                  <a:prstClr val="black"/>
                </a:solidFill>
                <a:cs typeface="Arial" charset="0"/>
              </a:rPr>
              <a:t>	</a:t>
            </a:r>
            <a:r>
              <a:rPr lang="en-US" sz="2000" i="1" dirty="0">
                <a:solidFill>
                  <a:prstClr val="black"/>
                </a:solidFill>
                <a:cs typeface="Arial" charset="0"/>
              </a:rPr>
              <a:t>r</a:t>
            </a:r>
            <a:r>
              <a:rPr lang="en-US" sz="2000" i="1" baseline="-25000" dirty="0">
                <a:solidFill>
                  <a:prstClr val="black"/>
                </a:solidFill>
                <a:cs typeface="Arial" charset="0"/>
              </a:rPr>
              <a:t>ts</a:t>
            </a:r>
            <a:r>
              <a:rPr lang="en-US" sz="2000" i="1" baseline="30000" dirty="0">
                <a:solidFill>
                  <a:prstClr val="black"/>
                </a:solidFill>
                <a:cs typeface="Arial" charset="0"/>
              </a:rPr>
              <a:t>2</a:t>
            </a:r>
            <a:r>
              <a:rPr lang="en-US" sz="2000" i="1" baseline="-25000" dirty="0">
                <a:solidFill>
                  <a:prstClr val="black"/>
                </a:solidFill>
                <a:cs typeface="Arial" charset="0"/>
              </a:rPr>
              <a:t>	</a:t>
            </a:r>
            <a:r>
              <a:rPr lang="en-US" sz="2000" dirty="0">
                <a:solidFill>
                  <a:prstClr val="black"/>
                </a:solidFill>
                <a:cs typeface="Arial" charset="0"/>
              </a:rPr>
              <a:t>=			Equation F2-7</a:t>
            </a:r>
          </a:p>
          <a:p>
            <a:pPr eaLnBrk="0" hangingPunct="0">
              <a:spcBef>
                <a:spcPct val="50000"/>
              </a:spcBef>
              <a:tabLst>
                <a:tab pos="287338" algn="l"/>
                <a:tab pos="627063" algn="l"/>
                <a:tab pos="1084263" algn="l"/>
                <a:tab pos="1711325" algn="l"/>
                <a:tab pos="5538788" algn="l"/>
              </a:tabLst>
              <a:defRPr/>
            </a:pPr>
            <a:r>
              <a:rPr lang="en-US" dirty="0">
                <a:solidFill>
                  <a:prstClr val="black"/>
                </a:solidFill>
                <a:cs typeface="Arial" charset="0"/>
              </a:rPr>
              <a:t>	</a:t>
            </a:r>
            <a:r>
              <a:rPr lang="en-US" sz="2000" i="1" dirty="0" err="1">
                <a:solidFill>
                  <a:prstClr val="black"/>
                </a:solidFill>
                <a:cs typeface="Arial" charset="0"/>
              </a:rPr>
              <a:t>r</a:t>
            </a:r>
            <a:r>
              <a:rPr lang="en-US" sz="2000" i="1" baseline="-25000" dirty="0" err="1">
                <a:solidFill>
                  <a:prstClr val="black"/>
                </a:solidFill>
                <a:cs typeface="Arial" charset="0"/>
              </a:rPr>
              <a:t>y</a:t>
            </a:r>
            <a:r>
              <a:rPr lang="en-US" sz="2000" i="1" baseline="-25000" dirty="0">
                <a:solidFill>
                  <a:prstClr val="black"/>
                </a:solidFill>
                <a:cs typeface="Arial" charset="0"/>
              </a:rPr>
              <a:t>	</a:t>
            </a:r>
            <a:r>
              <a:rPr lang="en-US" sz="2000" dirty="0">
                <a:solidFill>
                  <a:prstClr val="black"/>
                </a:solidFill>
                <a:cs typeface="Arial" charset="0"/>
              </a:rPr>
              <a:t>=   </a:t>
            </a:r>
          </a:p>
          <a:p>
            <a:pPr eaLnBrk="0" hangingPunct="0">
              <a:tabLst>
                <a:tab pos="287338" algn="l"/>
                <a:tab pos="627063" algn="l"/>
                <a:tab pos="1084263" algn="l"/>
                <a:tab pos="1711325" algn="l"/>
                <a:tab pos="5538788" algn="l"/>
              </a:tabLst>
              <a:defRPr/>
            </a:pPr>
            <a:endParaRPr lang="en-US" sz="2000" dirty="0">
              <a:solidFill>
                <a:prstClr val="black"/>
              </a:solidFill>
              <a:cs typeface="Arial" charset="0"/>
            </a:endParaRPr>
          </a:p>
          <a:p>
            <a:pPr eaLnBrk="0" hangingPunct="0">
              <a:tabLst>
                <a:tab pos="287338" algn="l"/>
                <a:tab pos="627063" algn="l"/>
                <a:tab pos="1084263" algn="l"/>
                <a:tab pos="1711325" algn="l"/>
                <a:tab pos="5538788" algn="l"/>
              </a:tabLst>
              <a:defRPr/>
            </a:pPr>
            <a:r>
              <a:rPr lang="en-US" sz="2000" dirty="0">
                <a:solidFill>
                  <a:prstClr val="black"/>
                </a:solidFill>
                <a:cs typeface="Arial" charset="0"/>
              </a:rPr>
              <a:t>For W shapes </a:t>
            </a:r>
          </a:p>
          <a:p>
            <a:pPr eaLnBrk="0" hangingPunct="0">
              <a:tabLst>
                <a:tab pos="287338" algn="l"/>
                <a:tab pos="627063" algn="l"/>
                <a:tab pos="1084263" algn="l"/>
                <a:tab pos="1711325" algn="l"/>
                <a:tab pos="5538788" algn="l"/>
              </a:tabLst>
              <a:defRPr/>
            </a:pPr>
            <a:r>
              <a:rPr lang="en-US" sz="2000" i="1" dirty="0">
                <a:solidFill>
                  <a:prstClr val="black"/>
                </a:solidFill>
                <a:cs typeface="Arial" charset="0"/>
              </a:rPr>
              <a:t>c	</a:t>
            </a:r>
            <a:r>
              <a:rPr lang="en-US" sz="2000" dirty="0">
                <a:solidFill>
                  <a:prstClr val="black"/>
                </a:solidFill>
                <a:cs typeface="Arial" charset="0"/>
              </a:rPr>
              <a:t>= 1 (Equation F2-8a)</a:t>
            </a:r>
          </a:p>
          <a:p>
            <a:pPr eaLnBrk="0" hangingPunct="0">
              <a:tabLst>
                <a:tab pos="287338" algn="l"/>
                <a:tab pos="627063" algn="l"/>
                <a:tab pos="1084263" algn="l"/>
                <a:tab pos="1711325" algn="l"/>
                <a:tab pos="5538788" algn="l"/>
              </a:tabLst>
              <a:defRPr/>
            </a:pPr>
            <a:r>
              <a:rPr lang="en-US" sz="2000" i="1" dirty="0">
                <a:solidFill>
                  <a:prstClr val="black"/>
                </a:solidFill>
                <a:cs typeface="Arial" charset="0"/>
              </a:rPr>
              <a:t>h</a:t>
            </a:r>
            <a:r>
              <a:rPr lang="en-US" sz="2000" i="1" baseline="-25000" dirty="0">
                <a:solidFill>
                  <a:prstClr val="black"/>
                </a:solidFill>
                <a:cs typeface="Arial" charset="0"/>
              </a:rPr>
              <a:t>o	</a:t>
            </a:r>
            <a:r>
              <a:rPr lang="en-US" sz="2000" dirty="0">
                <a:solidFill>
                  <a:prstClr val="black"/>
                </a:solidFill>
                <a:cs typeface="Arial" charset="0"/>
              </a:rPr>
              <a:t>= distance between flange centroids</a:t>
            </a:r>
            <a:endParaRPr lang="en-US" sz="2000" i="1" dirty="0">
              <a:solidFill>
                <a:prstClr val="black"/>
              </a:solidFill>
              <a:cs typeface="Arial" charset="0"/>
            </a:endParaRPr>
          </a:p>
        </p:txBody>
      </p:sp>
      <p:sp>
        <p:nvSpPr>
          <p:cNvPr id="4" name="TextBox 3"/>
          <p:cNvSpPr txBox="1"/>
          <p:nvPr/>
        </p:nvSpPr>
        <p:spPr>
          <a:xfrm>
            <a:off x="671513" y="157163"/>
            <a:ext cx="8029575" cy="4953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tabLst>
                <a:tab pos="1084263" algn="l"/>
                <a:tab pos="1371600" algn="l"/>
              </a:tabLst>
              <a:defRPr/>
            </a:pPr>
            <a:r>
              <a:rPr lang="en-US">
                <a:solidFill>
                  <a:prstClr val="black"/>
                </a:solidFill>
                <a:cs typeface="Arial" charset="0"/>
              </a:rPr>
              <a:t>When LTB is a possible failure mode:</a:t>
            </a:r>
          </a:p>
        </p:txBody>
      </p:sp>
      <p:sp>
        <p:nvSpPr>
          <p:cNvPr id="5" name="TextBox 4"/>
          <p:cNvSpPr txBox="1"/>
          <p:nvPr/>
        </p:nvSpPr>
        <p:spPr>
          <a:xfrm>
            <a:off x="1557338" y="5891213"/>
            <a:ext cx="6261100" cy="40005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2000" dirty="0">
                <a:solidFill>
                  <a:prstClr val="black"/>
                </a:solidFill>
                <a:cs typeface="Arial" charset="0"/>
              </a:rPr>
              <a:t>Values of </a:t>
            </a:r>
            <a:r>
              <a:rPr lang="en-US" sz="2000" dirty="0">
                <a:solidFill>
                  <a:prstClr val="black"/>
                </a:solidFill>
                <a:cs typeface="Arial" charset="0"/>
                <a:sym typeface="Symbol" pitchFamily="18" charset="2"/>
              </a:rPr>
              <a:t></a:t>
            </a:r>
            <a:r>
              <a:rPr lang="en-US" sz="2000" i="1" dirty="0" err="1">
                <a:solidFill>
                  <a:prstClr val="black"/>
                </a:solidFill>
                <a:cs typeface="Arial" charset="0"/>
              </a:rPr>
              <a:t>M</a:t>
            </a:r>
            <a:r>
              <a:rPr lang="en-US" sz="2000" i="1" baseline="-25000" dirty="0" err="1">
                <a:solidFill>
                  <a:prstClr val="black"/>
                </a:solidFill>
                <a:cs typeface="Arial" charset="0"/>
              </a:rPr>
              <a:t>p</a:t>
            </a:r>
            <a:r>
              <a:rPr lang="en-US" sz="2000" dirty="0">
                <a:solidFill>
                  <a:prstClr val="black"/>
                </a:solidFill>
                <a:cs typeface="Arial" charset="0"/>
              </a:rPr>
              <a:t>, </a:t>
            </a:r>
            <a:r>
              <a:rPr lang="en-US" sz="2000" dirty="0">
                <a:solidFill>
                  <a:prstClr val="black"/>
                </a:solidFill>
                <a:cs typeface="Arial" charset="0"/>
                <a:sym typeface="Symbol" pitchFamily="18" charset="2"/>
              </a:rPr>
              <a:t></a:t>
            </a:r>
            <a:r>
              <a:rPr lang="en-US" sz="2000" i="1" dirty="0" err="1">
                <a:solidFill>
                  <a:prstClr val="black"/>
                </a:solidFill>
                <a:cs typeface="Arial" charset="0"/>
              </a:rPr>
              <a:t>M</a:t>
            </a:r>
            <a:r>
              <a:rPr lang="en-US" sz="2000" i="1" baseline="-25000" dirty="0" err="1">
                <a:solidFill>
                  <a:prstClr val="black"/>
                </a:solidFill>
                <a:cs typeface="Arial" charset="0"/>
              </a:rPr>
              <a:t>r</a:t>
            </a:r>
            <a:r>
              <a:rPr lang="en-US" sz="2000" dirty="0">
                <a:solidFill>
                  <a:prstClr val="black"/>
                </a:solidFill>
                <a:cs typeface="Arial" charset="0"/>
              </a:rPr>
              <a:t>, </a:t>
            </a:r>
            <a:r>
              <a:rPr lang="en-US" sz="2000" i="1" dirty="0" err="1">
                <a:solidFill>
                  <a:prstClr val="black"/>
                </a:solidFill>
                <a:cs typeface="Arial" charset="0"/>
              </a:rPr>
              <a:t>L</a:t>
            </a:r>
            <a:r>
              <a:rPr lang="en-US" sz="2000" i="1" baseline="-25000" dirty="0" err="1">
                <a:solidFill>
                  <a:prstClr val="black"/>
                </a:solidFill>
                <a:cs typeface="Arial" charset="0"/>
              </a:rPr>
              <a:t>p</a:t>
            </a:r>
            <a:r>
              <a:rPr lang="en-US" sz="2000" dirty="0">
                <a:solidFill>
                  <a:prstClr val="black"/>
                </a:solidFill>
                <a:cs typeface="Arial" charset="0"/>
              </a:rPr>
              <a:t> and </a:t>
            </a:r>
            <a:r>
              <a:rPr lang="en-US" sz="2000" i="1" dirty="0" err="1">
                <a:solidFill>
                  <a:prstClr val="black"/>
                </a:solidFill>
                <a:cs typeface="Arial" charset="0"/>
              </a:rPr>
              <a:t>L</a:t>
            </a:r>
            <a:r>
              <a:rPr lang="en-US" sz="2000" i="1" baseline="-25000" dirty="0" err="1">
                <a:solidFill>
                  <a:prstClr val="black"/>
                </a:solidFill>
                <a:cs typeface="Arial" charset="0"/>
              </a:rPr>
              <a:t>r</a:t>
            </a:r>
            <a:r>
              <a:rPr lang="en-US" sz="2000" dirty="0">
                <a:solidFill>
                  <a:prstClr val="black"/>
                </a:solidFill>
                <a:cs typeface="Arial" charset="0"/>
              </a:rPr>
              <a:t> are tabulated in Table 3-2</a:t>
            </a:r>
          </a:p>
        </p:txBody>
      </p:sp>
      <p:sp>
        <p:nvSpPr>
          <p:cNvPr id="6" name="Slide Number Placeholder 5"/>
          <p:cNvSpPr>
            <a:spLocks noGrp="1"/>
          </p:cNvSpPr>
          <p:nvPr>
            <p:ph type="sldNum" sz="quarter" idx="11"/>
          </p:nvPr>
        </p:nvSpPr>
        <p:spPr/>
        <p:txBody>
          <a:bodyPr/>
          <a:lstStyle/>
          <a:p>
            <a:pPr>
              <a:defRPr/>
            </a:pPr>
            <a:fld id="{DCD8270D-948B-4F9C-B2C9-0A036F04B67D}" type="slidenum">
              <a:rPr lang="en-US" smtClean="0">
                <a:solidFill>
                  <a:prstClr val="white">
                    <a:shade val="50000"/>
                  </a:prstClr>
                </a:solidFill>
              </a:rPr>
              <a:pPr>
                <a:defRPr/>
              </a:pPr>
              <a:t>45</a:t>
            </a:fld>
            <a:endParaRPr lang="en-US" dirty="0">
              <a:solidFill>
                <a:prstClr val="white">
                  <a:shade val="50000"/>
                </a:prstClr>
              </a:solidFill>
            </a:endParaRPr>
          </a:p>
        </p:txBody>
      </p:sp>
      <p:graphicFrame>
        <p:nvGraphicFramePr>
          <p:cNvPr id="16391" name="Object 9"/>
          <p:cNvGraphicFramePr>
            <a:graphicFrameLocks noChangeAspect="1"/>
          </p:cNvGraphicFramePr>
          <p:nvPr/>
        </p:nvGraphicFramePr>
        <p:xfrm>
          <a:off x="2152650" y="1703388"/>
          <a:ext cx="1179513" cy="820737"/>
        </p:xfrm>
        <a:graphic>
          <a:graphicData uri="http://schemas.openxmlformats.org/presentationml/2006/ole">
            <mc:AlternateContent xmlns:mc="http://schemas.openxmlformats.org/markup-compatibility/2006">
              <mc:Choice xmlns:v="urn:schemas-microsoft-com:vml" Requires="v">
                <p:oleObj spid="_x0000_s72734" name="Equation" r:id="rId4" imgW="710891" imgH="495085" progId="Equation.DSMT4">
                  <p:embed/>
                </p:oleObj>
              </mc:Choice>
              <mc:Fallback>
                <p:oleObj name="Equation" r:id="rId4" imgW="710891" imgH="495085"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2650" y="1703388"/>
                        <a:ext cx="1179513" cy="820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 name="TextBox 11"/>
          <p:cNvSpPr txBox="1">
            <a:spLocks noRot="1" noChangeAspect="1" noMove="1" noResize="1" noEditPoints="1" noAdjustHandles="1" noChangeArrowheads="1" noChangeShapeType="1" noTextEdit="1"/>
          </p:cNvSpPr>
          <p:nvPr/>
        </p:nvSpPr>
        <p:spPr>
          <a:xfrm>
            <a:off x="1732233" y="3180557"/>
            <a:ext cx="1286241" cy="662233"/>
          </a:xfrm>
          <a:prstGeom prst="rect">
            <a:avLst/>
          </a:prstGeom>
          <a:blipFill rotWithShape="1">
            <a:blip r:embed="rId6"/>
            <a:stretch>
              <a:fillRect/>
            </a:stretch>
          </a:blipFill>
        </p:spPr>
        <p:txBody>
          <a:bodyPr/>
          <a:lstStyle/>
          <a:p>
            <a:r>
              <a:rPr lang="en-US">
                <a:noFill/>
                <a:cs typeface="Arial" charset="0"/>
              </a:rPr>
              <a:t> </a:t>
            </a:r>
          </a:p>
        </p:txBody>
      </p:sp>
      <p:sp>
        <p:nvSpPr>
          <p:cNvPr id="13" name="TextBox 12"/>
          <p:cNvSpPr txBox="1">
            <a:spLocks noRot="1" noChangeAspect="1" noMove="1" noResize="1" noEditPoints="1" noAdjustHandles="1" noChangeArrowheads="1" noChangeShapeType="1" noTextEdit="1"/>
          </p:cNvSpPr>
          <p:nvPr/>
        </p:nvSpPr>
        <p:spPr>
          <a:xfrm>
            <a:off x="1555249" y="3821072"/>
            <a:ext cx="1286241" cy="819840"/>
          </a:xfrm>
          <a:prstGeom prst="rect">
            <a:avLst/>
          </a:prstGeom>
          <a:blipFill rotWithShape="1">
            <a:blip r:embed="rId7"/>
            <a:stretch>
              <a:fillRect/>
            </a:stretch>
          </a:blipFill>
        </p:spPr>
        <p:txBody>
          <a:bodyPr/>
          <a:lstStyle/>
          <a:p>
            <a:r>
              <a:rPr lang="en-US">
                <a:noFill/>
                <a:cs typeface="Arial" charset="0"/>
              </a:rPr>
              <a:t> </a:t>
            </a:r>
          </a:p>
        </p:txBody>
      </p:sp>
      <p:sp>
        <p:nvSpPr>
          <p:cNvPr id="3" name="Rectangle 17"/>
          <p:cNvSpPr>
            <a:spLocks noChangeArrowheads="1"/>
          </p:cNvSpPr>
          <p:nvPr/>
        </p:nvSpPr>
        <p:spPr bwMode="auto">
          <a:xfrm>
            <a:off x="2924175" y="332844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ject 6"/>
          <p:cNvGraphicFramePr>
            <a:graphicFrameLocks noChangeAspect="1"/>
          </p:cNvGraphicFramePr>
          <p:nvPr>
            <p:extLst>
              <p:ext uri="{D42A27DB-BD31-4B8C-83A1-F6EECF244321}">
                <p14:modId xmlns:p14="http://schemas.microsoft.com/office/powerpoint/2010/main" val="2448991648"/>
              </p:ext>
            </p:extLst>
          </p:nvPr>
        </p:nvGraphicFramePr>
        <p:xfrm>
          <a:off x="1997930" y="2375527"/>
          <a:ext cx="4461364" cy="864818"/>
        </p:xfrm>
        <a:graphic>
          <a:graphicData uri="http://schemas.openxmlformats.org/presentationml/2006/ole">
            <mc:AlternateContent xmlns:mc="http://schemas.openxmlformats.org/markup-compatibility/2006">
              <mc:Choice xmlns:v="urn:schemas-microsoft-com:vml" Requires="v">
                <p:oleObj spid="_x0000_s72735" name="Equation" r:id="rId8" imgW="3098800" imgH="596900" progId="Equation.3">
                  <p:embed/>
                </p:oleObj>
              </mc:Choice>
              <mc:Fallback>
                <p:oleObj name="Equation" r:id="rId8" imgW="3098800" imgH="596900" progId="Equation.3">
                  <p:embed/>
                  <p:pic>
                    <p:nvPicPr>
                      <p:cNvPr id="0" name="Object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97930" y="2375527"/>
                        <a:ext cx="4461364" cy="864818"/>
                      </a:xfrm>
                      <a:prstGeom prst="rect">
                        <a:avLst/>
                      </a:prstGeom>
                      <a:noFill/>
                    </p:spPr>
                  </p:pic>
                </p:oleObj>
              </mc:Fallback>
            </mc:AlternateContent>
          </a:graphicData>
        </a:graphic>
      </p:graphicFrame>
    </p:spTree>
    <p:extLst>
      <p:ext uri="{BB962C8B-B14F-4D97-AF65-F5344CB8AC3E}">
        <p14:creationId xmlns:p14="http://schemas.microsoft.com/office/powerpoint/2010/main" val="209999425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reeform 75"/>
          <p:cNvSpPr>
            <a:spLocks/>
          </p:cNvSpPr>
          <p:nvPr/>
        </p:nvSpPr>
        <p:spPr bwMode="auto">
          <a:xfrm>
            <a:off x="842963" y="933450"/>
            <a:ext cx="2214562" cy="504825"/>
          </a:xfrm>
          <a:custGeom>
            <a:avLst/>
            <a:gdLst>
              <a:gd name="T0" fmla="*/ 2147483647 w 1395"/>
              <a:gd name="T1" fmla="*/ 0 h 318"/>
              <a:gd name="T2" fmla="*/ 2147483647 w 1395"/>
              <a:gd name="T3" fmla="*/ 0 h 318"/>
              <a:gd name="T4" fmla="*/ 2147483647 w 1395"/>
              <a:gd name="T5" fmla="*/ 2147483647 h 318"/>
              <a:gd name="T6" fmla="*/ 2147483647 w 1395"/>
              <a:gd name="T7" fmla="*/ 2147483647 h 318"/>
              <a:gd name="T8" fmla="*/ 2147483647 w 1395"/>
              <a:gd name="T9" fmla="*/ 2147483647 h 318"/>
              <a:gd name="T10" fmla="*/ 2147483647 w 1395"/>
              <a:gd name="T11" fmla="*/ 2147483647 h 318"/>
              <a:gd name="T12" fmla="*/ 2147483647 w 1395"/>
              <a:gd name="T13" fmla="*/ 2147483647 h 318"/>
              <a:gd name="T14" fmla="*/ 2147483647 w 1395"/>
              <a:gd name="T15" fmla="*/ 2147483647 h 318"/>
              <a:gd name="T16" fmla="*/ 2147483647 w 1395"/>
              <a:gd name="T17" fmla="*/ 2147483647 h 318"/>
              <a:gd name="T18" fmla="*/ 2147483647 w 1395"/>
              <a:gd name="T19" fmla="*/ 2147483647 h 318"/>
              <a:gd name="T20" fmla="*/ 2147483647 w 1395"/>
              <a:gd name="T21" fmla="*/ 2147483647 h 318"/>
              <a:gd name="T22" fmla="*/ 2147483647 w 1395"/>
              <a:gd name="T23" fmla="*/ 2147483647 h 318"/>
              <a:gd name="T24" fmla="*/ 2147483647 w 1395"/>
              <a:gd name="T25" fmla="*/ 2147483647 h 318"/>
              <a:gd name="T26" fmla="*/ 2147483647 w 1395"/>
              <a:gd name="T27" fmla="*/ 2147483647 h 318"/>
              <a:gd name="T28" fmla="*/ 2147483647 w 1395"/>
              <a:gd name="T29" fmla="*/ 2147483647 h 318"/>
              <a:gd name="T30" fmla="*/ 2147483647 w 1395"/>
              <a:gd name="T31" fmla="*/ 2147483647 h 318"/>
              <a:gd name="T32" fmla="*/ 2147483647 w 1395"/>
              <a:gd name="T33" fmla="*/ 2147483647 h 318"/>
              <a:gd name="T34" fmla="*/ 0 w 1395"/>
              <a:gd name="T35" fmla="*/ 2147483647 h 318"/>
              <a:gd name="T36" fmla="*/ 2147483647 w 1395"/>
              <a:gd name="T37" fmla="*/ 2147483647 h 318"/>
              <a:gd name="T38" fmla="*/ 2147483647 w 1395"/>
              <a:gd name="T39" fmla="*/ 2147483647 h 318"/>
              <a:gd name="T40" fmla="*/ 2147483647 w 1395"/>
              <a:gd name="T41" fmla="*/ 2147483647 h 318"/>
              <a:gd name="T42" fmla="*/ 2147483647 w 1395"/>
              <a:gd name="T43" fmla="*/ 2147483647 h 318"/>
              <a:gd name="T44" fmla="*/ 2147483647 w 1395"/>
              <a:gd name="T45" fmla="*/ 2147483647 h 318"/>
              <a:gd name="T46" fmla="*/ 2147483647 w 1395"/>
              <a:gd name="T47" fmla="*/ 2147483647 h 318"/>
              <a:gd name="T48" fmla="*/ 2147483647 w 1395"/>
              <a:gd name="T49" fmla="*/ 2147483647 h 318"/>
              <a:gd name="T50" fmla="*/ 2147483647 w 1395"/>
              <a:gd name="T51" fmla="*/ 0 h 31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395"/>
              <a:gd name="T79" fmla="*/ 0 h 318"/>
              <a:gd name="T80" fmla="*/ 1395 w 1395"/>
              <a:gd name="T81" fmla="*/ 318 h 31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395" h="318">
                <a:moveTo>
                  <a:pt x="78" y="0"/>
                </a:moveTo>
                <a:lnTo>
                  <a:pt x="1338" y="0"/>
                </a:lnTo>
                <a:lnTo>
                  <a:pt x="1338" y="126"/>
                </a:lnTo>
                <a:lnTo>
                  <a:pt x="1374" y="105"/>
                </a:lnTo>
                <a:lnTo>
                  <a:pt x="1395" y="102"/>
                </a:lnTo>
                <a:lnTo>
                  <a:pt x="1380" y="123"/>
                </a:lnTo>
                <a:lnTo>
                  <a:pt x="1347" y="153"/>
                </a:lnTo>
                <a:lnTo>
                  <a:pt x="1311" y="171"/>
                </a:lnTo>
                <a:lnTo>
                  <a:pt x="1269" y="192"/>
                </a:lnTo>
                <a:lnTo>
                  <a:pt x="1257" y="213"/>
                </a:lnTo>
                <a:lnTo>
                  <a:pt x="1290" y="219"/>
                </a:lnTo>
                <a:lnTo>
                  <a:pt x="1332" y="213"/>
                </a:lnTo>
                <a:lnTo>
                  <a:pt x="1332" y="318"/>
                </a:lnTo>
                <a:lnTo>
                  <a:pt x="81" y="318"/>
                </a:lnTo>
                <a:lnTo>
                  <a:pt x="81" y="216"/>
                </a:lnTo>
                <a:lnTo>
                  <a:pt x="42" y="222"/>
                </a:lnTo>
                <a:lnTo>
                  <a:pt x="18" y="222"/>
                </a:lnTo>
                <a:lnTo>
                  <a:pt x="0" y="213"/>
                </a:lnTo>
                <a:lnTo>
                  <a:pt x="45" y="189"/>
                </a:lnTo>
                <a:lnTo>
                  <a:pt x="72" y="171"/>
                </a:lnTo>
                <a:lnTo>
                  <a:pt x="120" y="144"/>
                </a:lnTo>
                <a:lnTo>
                  <a:pt x="132" y="126"/>
                </a:lnTo>
                <a:lnTo>
                  <a:pt x="138" y="105"/>
                </a:lnTo>
                <a:lnTo>
                  <a:pt x="102" y="114"/>
                </a:lnTo>
                <a:lnTo>
                  <a:pt x="81" y="135"/>
                </a:lnTo>
                <a:lnTo>
                  <a:pt x="78"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solidFill>
                <a:prstClr val="white"/>
              </a:solidFill>
              <a:cs typeface="Arial" charset="0"/>
            </a:endParaRPr>
          </a:p>
        </p:txBody>
      </p:sp>
      <p:sp>
        <p:nvSpPr>
          <p:cNvPr id="17411" name="TextBox 28"/>
          <p:cNvSpPr txBox="1">
            <a:spLocks noChangeArrowheads="1"/>
          </p:cNvSpPr>
          <p:nvPr/>
        </p:nvSpPr>
        <p:spPr bwMode="auto">
          <a:xfrm>
            <a:off x="1003300" y="2355850"/>
            <a:ext cx="8140700" cy="4032250"/>
          </a:xfrm>
          <a:prstGeom prst="rect">
            <a:avLst/>
          </a:prstGeom>
          <a:solidFill>
            <a:schemeClr val="tx1"/>
          </a:solidFill>
          <a:ln w="38100">
            <a:solidFill>
              <a:schemeClr val="bg1"/>
            </a:solidFill>
            <a:bevel/>
            <a:headEnd/>
            <a:tailEnd/>
          </a:ln>
        </p:spPr>
        <p:txBody>
          <a:bodyPr anchor="ctr" anchorCtr="1"/>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n-US" sz="3600">
              <a:solidFill>
                <a:prstClr val="black"/>
              </a:solidFill>
            </a:endParaRPr>
          </a:p>
        </p:txBody>
      </p:sp>
      <p:sp>
        <p:nvSpPr>
          <p:cNvPr id="17412" name="Text Box 3"/>
          <p:cNvSpPr txBox="1">
            <a:spLocks noChangeArrowheads="1"/>
          </p:cNvSpPr>
          <p:nvPr/>
        </p:nvSpPr>
        <p:spPr bwMode="auto">
          <a:xfrm>
            <a:off x="4116388" y="2730500"/>
            <a:ext cx="429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black"/>
                </a:solidFill>
              </a:rPr>
              <a:t>Equation F2-2</a:t>
            </a:r>
          </a:p>
        </p:txBody>
      </p:sp>
      <p:sp>
        <p:nvSpPr>
          <p:cNvPr id="17413" name="Line 7"/>
          <p:cNvSpPr>
            <a:spLocks noChangeShapeType="1"/>
          </p:cNvSpPr>
          <p:nvPr/>
        </p:nvSpPr>
        <p:spPr bwMode="auto">
          <a:xfrm>
            <a:off x="2241550" y="2743200"/>
            <a:ext cx="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14" name="Text Box 8"/>
          <p:cNvSpPr txBox="1">
            <a:spLocks noChangeArrowheads="1"/>
          </p:cNvSpPr>
          <p:nvPr/>
        </p:nvSpPr>
        <p:spPr bwMode="auto">
          <a:xfrm>
            <a:off x="1257300" y="3598863"/>
            <a:ext cx="517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i="1">
                <a:solidFill>
                  <a:prstClr val="black"/>
                </a:solidFill>
              </a:rPr>
              <a:t>M</a:t>
            </a:r>
            <a:r>
              <a:rPr lang="en-US" i="1" baseline="-25000">
                <a:solidFill>
                  <a:prstClr val="black"/>
                </a:solidFill>
              </a:rPr>
              <a:t>r</a:t>
            </a:r>
          </a:p>
        </p:txBody>
      </p:sp>
      <p:sp>
        <p:nvSpPr>
          <p:cNvPr id="17415" name="Text Box 9"/>
          <p:cNvSpPr txBox="1">
            <a:spLocks noChangeArrowheads="1"/>
          </p:cNvSpPr>
          <p:nvPr/>
        </p:nvSpPr>
        <p:spPr bwMode="auto">
          <a:xfrm>
            <a:off x="1223963" y="2684463"/>
            <a:ext cx="1370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i="1">
                <a:solidFill>
                  <a:prstClr val="black"/>
                </a:solidFill>
              </a:rPr>
              <a:t>M</a:t>
            </a:r>
            <a:r>
              <a:rPr lang="en-US" i="1" baseline="-25000">
                <a:solidFill>
                  <a:prstClr val="black"/>
                </a:solidFill>
              </a:rPr>
              <a:t>p</a:t>
            </a:r>
          </a:p>
        </p:txBody>
      </p:sp>
      <p:sp>
        <p:nvSpPr>
          <p:cNvPr id="17416" name="Text Box 10"/>
          <p:cNvSpPr txBox="1">
            <a:spLocks noChangeArrowheads="1"/>
          </p:cNvSpPr>
          <p:nvPr/>
        </p:nvSpPr>
        <p:spPr bwMode="auto">
          <a:xfrm>
            <a:off x="1066800" y="4418013"/>
            <a:ext cx="817563"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3200" b="1" i="1">
                <a:solidFill>
                  <a:prstClr val="black"/>
                </a:solidFill>
              </a:rPr>
              <a:t>M</a:t>
            </a:r>
            <a:r>
              <a:rPr lang="en-US" sz="3200" b="1" i="1" baseline="-25000">
                <a:solidFill>
                  <a:prstClr val="black"/>
                </a:solidFill>
              </a:rPr>
              <a:t>n</a:t>
            </a:r>
          </a:p>
        </p:txBody>
      </p:sp>
      <p:sp>
        <p:nvSpPr>
          <p:cNvPr id="17417" name="Line 11"/>
          <p:cNvSpPr>
            <a:spLocks noChangeShapeType="1"/>
          </p:cNvSpPr>
          <p:nvPr/>
        </p:nvSpPr>
        <p:spPr bwMode="auto">
          <a:xfrm>
            <a:off x="1736725" y="3832225"/>
            <a:ext cx="3244850" cy="1588"/>
          </a:xfrm>
          <a:prstGeom prst="line">
            <a:avLst/>
          </a:prstGeom>
          <a:noFill/>
          <a:ln w="9525">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18" name="Line 12"/>
          <p:cNvSpPr>
            <a:spLocks noChangeShapeType="1"/>
          </p:cNvSpPr>
          <p:nvPr/>
        </p:nvSpPr>
        <p:spPr bwMode="auto">
          <a:xfrm rot="-5400000">
            <a:off x="2206625" y="4175125"/>
            <a:ext cx="2667000" cy="0"/>
          </a:xfrm>
          <a:prstGeom prst="line">
            <a:avLst/>
          </a:prstGeom>
          <a:noFill/>
          <a:ln w="9525">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19" name="Line 14"/>
          <p:cNvSpPr>
            <a:spLocks noChangeShapeType="1"/>
          </p:cNvSpPr>
          <p:nvPr/>
        </p:nvSpPr>
        <p:spPr bwMode="auto">
          <a:xfrm rot="-5400000">
            <a:off x="4143375" y="4670425"/>
            <a:ext cx="1676400" cy="0"/>
          </a:xfrm>
          <a:prstGeom prst="line">
            <a:avLst/>
          </a:prstGeom>
          <a:noFill/>
          <a:ln w="9525">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20" name="Freeform 15"/>
          <p:cNvSpPr>
            <a:spLocks/>
          </p:cNvSpPr>
          <p:nvPr/>
        </p:nvSpPr>
        <p:spPr bwMode="auto">
          <a:xfrm>
            <a:off x="4981575" y="3822700"/>
            <a:ext cx="3609975" cy="1236663"/>
          </a:xfrm>
          <a:custGeom>
            <a:avLst/>
            <a:gdLst>
              <a:gd name="T0" fmla="*/ 0 w 2403"/>
              <a:gd name="T1" fmla="*/ 0 h 779"/>
              <a:gd name="T2" fmla="*/ 2147483647 w 2403"/>
              <a:gd name="T3" fmla="*/ 2147483647 h 779"/>
              <a:gd name="T4" fmla="*/ 2147483647 w 2403"/>
              <a:gd name="T5" fmla="*/ 2147483647 h 779"/>
              <a:gd name="T6" fmla="*/ 2147483647 w 2403"/>
              <a:gd name="T7" fmla="*/ 2147483647 h 779"/>
              <a:gd name="T8" fmla="*/ 2147483647 w 2403"/>
              <a:gd name="T9" fmla="*/ 2147483647 h 779"/>
              <a:gd name="T10" fmla="*/ 2147483647 w 2403"/>
              <a:gd name="T11" fmla="*/ 2147483647 h 779"/>
              <a:gd name="T12" fmla="*/ 0 60000 65536"/>
              <a:gd name="T13" fmla="*/ 0 60000 65536"/>
              <a:gd name="T14" fmla="*/ 0 60000 65536"/>
              <a:gd name="T15" fmla="*/ 0 60000 65536"/>
              <a:gd name="T16" fmla="*/ 0 60000 65536"/>
              <a:gd name="T17" fmla="*/ 0 60000 65536"/>
              <a:gd name="T18" fmla="*/ 0 w 2403"/>
              <a:gd name="T19" fmla="*/ 0 h 779"/>
              <a:gd name="T20" fmla="*/ 2403 w 2403"/>
              <a:gd name="T21" fmla="*/ 779 h 779"/>
            </a:gdLst>
            <a:ahLst/>
            <a:cxnLst>
              <a:cxn ang="T12">
                <a:pos x="T0" y="T1"/>
              </a:cxn>
              <a:cxn ang="T13">
                <a:pos x="T2" y="T3"/>
              </a:cxn>
              <a:cxn ang="T14">
                <a:pos x="T4" y="T5"/>
              </a:cxn>
              <a:cxn ang="T15">
                <a:pos x="T6" y="T7"/>
              </a:cxn>
              <a:cxn ang="T16">
                <a:pos x="T8" y="T9"/>
              </a:cxn>
              <a:cxn ang="T17">
                <a:pos x="T10" y="T11"/>
              </a:cxn>
            </a:cxnLst>
            <a:rect l="T18" t="T19" r="T20" b="T21"/>
            <a:pathLst>
              <a:path w="2403" h="779">
                <a:moveTo>
                  <a:pt x="0" y="0"/>
                </a:moveTo>
                <a:cubicBezTo>
                  <a:pt x="72" y="64"/>
                  <a:pt x="126" y="119"/>
                  <a:pt x="240" y="192"/>
                </a:cubicBezTo>
                <a:cubicBezTo>
                  <a:pt x="354" y="265"/>
                  <a:pt x="510" y="368"/>
                  <a:pt x="686" y="440"/>
                </a:cubicBezTo>
                <a:cubicBezTo>
                  <a:pt x="862" y="512"/>
                  <a:pt x="1100" y="575"/>
                  <a:pt x="1296" y="624"/>
                </a:cubicBezTo>
                <a:cubicBezTo>
                  <a:pt x="1492" y="673"/>
                  <a:pt x="1676" y="708"/>
                  <a:pt x="1861" y="734"/>
                </a:cubicBezTo>
                <a:cubicBezTo>
                  <a:pt x="2046" y="760"/>
                  <a:pt x="2290" y="770"/>
                  <a:pt x="2403" y="779"/>
                </a:cubicBezTo>
              </a:path>
            </a:pathLst>
          </a:custGeom>
          <a:noFill/>
          <a:ln w="31750">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17421" name="Line 16"/>
          <p:cNvSpPr>
            <a:spLocks noChangeShapeType="1"/>
          </p:cNvSpPr>
          <p:nvPr/>
        </p:nvSpPr>
        <p:spPr bwMode="auto">
          <a:xfrm flipH="1">
            <a:off x="3827463" y="2917825"/>
            <a:ext cx="360362" cy="152400"/>
          </a:xfrm>
          <a:prstGeom prst="line">
            <a:avLst/>
          </a:prstGeom>
          <a:noFill/>
          <a:ln w="19050">
            <a:solidFill>
              <a:schemeClr val="bg1"/>
            </a:solidFill>
            <a:round/>
            <a:headEnd/>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22" name="Line 17"/>
          <p:cNvSpPr>
            <a:spLocks noChangeShapeType="1"/>
          </p:cNvSpPr>
          <p:nvPr/>
        </p:nvSpPr>
        <p:spPr bwMode="auto">
          <a:xfrm flipV="1">
            <a:off x="5672138" y="3763963"/>
            <a:ext cx="327025" cy="574675"/>
          </a:xfrm>
          <a:prstGeom prst="line">
            <a:avLst/>
          </a:prstGeom>
          <a:noFill/>
          <a:ln w="19050">
            <a:solidFill>
              <a:schemeClr val="bg1"/>
            </a:solidFill>
            <a:round/>
            <a:headEnd type="arrow" w="lg" len="lg"/>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23" name="Text Box 18"/>
          <p:cNvSpPr txBox="1">
            <a:spLocks noChangeArrowheads="1"/>
          </p:cNvSpPr>
          <p:nvPr/>
        </p:nvSpPr>
        <p:spPr bwMode="auto">
          <a:xfrm>
            <a:off x="5943600" y="3554413"/>
            <a:ext cx="320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black"/>
                </a:solidFill>
              </a:rPr>
              <a:t>Equation F2-3 and F2-4</a:t>
            </a:r>
          </a:p>
        </p:txBody>
      </p:sp>
      <p:sp>
        <p:nvSpPr>
          <p:cNvPr id="17424" name="Text Box 21"/>
          <p:cNvSpPr txBox="1">
            <a:spLocks noChangeArrowheads="1"/>
          </p:cNvSpPr>
          <p:nvPr/>
        </p:nvSpPr>
        <p:spPr bwMode="auto">
          <a:xfrm>
            <a:off x="6637338" y="5607050"/>
            <a:ext cx="12033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sz="3200" b="1" i="1">
                <a:solidFill>
                  <a:prstClr val="black"/>
                </a:solidFill>
              </a:rPr>
              <a:t>L</a:t>
            </a:r>
            <a:r>
              <a:rPr lang="en-US" sz="3200" b="1" i="1" baseline="-25000">
                <a:solidFill>
                  <a:prstClr val="black"/>
                </a:solidFill>
              </a:rPr>
              <a:t>b</a:t>
            </a:r>
          </a:p>
        </p:txBody>
      </p:sp>
      <p:sp>
        <p:nvSpPr>
          <p:cNvPr id="17425" name="Text Box 22"/>
          <p:cNvSpPr txBox="1">
            <a:spLocks noChangeArrowheads="1"/>
          </p:cNvSpPr>
          <p:nvPr/>
        </p:nvSpPr>
        <p:spPr bwMode="auto">
          <a:xfrm>
            <a:off x="1784350" y="4975225"/>
            <a:ext cx="18335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a:solidFill>
                  <a:prstClr val="black"/>
                </a:solidFill>
              </a:rPr>
              <a:t>Plastic LTB</a:t>
            </a:r>
          </a:p>
        </p:txBody>
      </p:sp>
      <p:sp>
        <p:nvSpPr>
          <p:cNvPr id="17426" name="Text Box 23"/>
          <p:cNvSpPr txBox="1">
            <a:spLocks noChangeArrowheads="1"/>
          </p:cNvSpPr>
          <p:nvPr/>
        </p:nvSpPr>
        <p:spPr bwMode="auto">
          <a:xfrm>
            <a:off x="3506788" y="4616450"/>
            <a:ext cx="15097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spcBef>
                <a:spcPct val="50000"/>
              </a:spcBef>
            </a:pPr>
            <a:r>
              <a:rPr lang="en-US">
                <a:solidFill>
                  <a:prstClr val="black"/>
                </a:solidFill>
              </a:rPr>
              <a:t>Inelastic LTB</a:t>
            </a:r>
          </a:p>
        </p:txBody>
      </p:sp>
      <p:sp>
        <p:nvSpPr>
          <p:cNvPr id="17427" name="Text Box 24"/>
          <p:cNvSpPr txBox="1">
            <a:spLocks noChangeArrowheads="1"/>
          </p:cNvSpPr>
          <p:nvPr/>
        </p:nvSpPr>
        <p:spPr bwMode="auto">
          <a:xfrm>
            <a:off x="5037138" y="4954588"/>
            <a:ext cx="2419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a:solidFill>
                  <a:prstClr val="black"/>
                </a:solidFill>
              </a:rPr>
              <a:t>Elastic LTB</a:t>
            </a:r>
          </a:p>
        </p:txBody>
      </p:sp>
      <p:sp>
        <p:nvSpPr>
          <p:cNvPr id="17428" name="Text Box 28"/>
          <p:cNvSpPr txBox="1">
            <a:spLocks noChangeArrowheads="1"/>
          </p:cNvSpPr>
          <p:nvPr/>
        </p:nvSpPr>
        <p:spPr bwMode="auto">
          <a:xfrm>
            <a:off x="3352800" y="5614988"/>
            <a:ext cx="455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i="1">
                <a:solidFill>
                  <a:prstClr val="black"/>
                </a:solidFill>
              </a:rPr>
              <a:t>L</a:t>
            </a:r>
            <a:r>
              <a:rPr lang="en-US" i="1" baseline="-25000">
                <a:solidFill>
                  <a:prstClr val="black"/>
                </a:solidFill>
              </a:rPr>
              <a:t>p</a:t>
            </a:r>
          </a:p>
        </p:txBody>
      </p:sp>
      <p:sp>
        <p:nvSpPr>
          <p:cNvPr id="17429" name="Text Box 29"/>
          <p:cNvSpPr txBox="1">
            <a:spLocks noChangeArrowheads="1"/>
          </p:cNvSpPr>
          <p:nvPr/>
        </p:nvSpPr>
        <p:spPr bwMode="auto">
          <a:xfrm>
            <a:off x="4837113" y="5605463"/>
            <a:ext cx="4333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i="1">
                <a:solidFill>
                  <a:prstClr val="black"/>
                </a:solidFill>
              </a:rPr>
              <a:t>L</a:t>
            </a:r>
            <a:r>
              <a:rPr lang="en-US" i="1" baseline="-25000">
                <a:solidFill>
                  <a:prstClr val="black"/>
                </a:solidFill>
              </a:rPr>
              <a:t>r</a:t>
            </a:r>
          </a:p>
        </p:txBody>
      </p:sp>
      <p:sp>
        <p:nvSpPr>
          <p:cNvPr id="17430" name="Text Box 52"/>
          <p:cNvSpPr txBox="1">
            <a:spLocks noChangeArrowheads="1"/>
          </p:cNvSpPr>
          <p:nvPr/>
        </p:nvSpPr>
        <p:spPr bwMode="auto">
          <a:xfrm>
            <a:off x="1728788" y="190500"/>
            <a:ext cx="968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i="1">
                <a:solidFill>
                  <a:prstClr val="white"/>
                </a:solidFill>
              </a:rPr>
              <a:t>L</a:t>
            </a:r>
            <a:r>
              <a:rPr lang="en-US" i="1" baseline="-25000">
                <a:solidFill>
                  <a:prstClr val="white"/>
                </a:solidFill>
              </a:rPr>
              <a:t>b</a:t>
            </a:r>
          </a:p>
        </p:txBody>
      </p:sp>
      <p:sp>
        <p:nvSpPr>
          <p:cNvPr id="17431" name="Line 53"/>
          <p:cNvSpPr>
            <a:spLocks noChangeShapeType="1"/>
          </p:cNvSpPr>
          <p:nvPr/>
        </p:nvSpPr>
        <p:spPr bwMode="auto">
          <a:xfrm flipV="1">
            <a:off x="2662238" y="549275"/>
            <a:ext cx="412750" cy="28575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32" name="Text Box 54"/>
          <p:cNvSpPr txBox="1">
            <a:spLocks noChangeArrowheads="1"/>
          </p:cNvSpPr>
          <p:nvPr/>
        </p:nvSpPr>
        <p:spPr bwMode="auto">
          <a:xfrm>
            <a:off x="2976563" y="182563"/>
            <a:ext cx="2403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a:solidFill>
                  <a:prstClr val="white"/>
                </a:solidFill>
              </a:rPr>
              <a:t>Lateral Brace</a:t>
            </a:r>
          </a:p>
        </p:txBody>
      </p:sp>
      <p:sp>
        <p:nvSpPr>
          <p:cNvPr id="17433" name="Rectangle 56"/>
          <p:cNvSpPr>
            <a:spLocks noChangeArrowheads="1"/>
          </p:cNvSpPr>
          <p:nvPr/>
        </p:nvSpPr>
        <p:spPr bwMode="auto">
          <a:xfrm>
            <a:off x="993775" y="1644650"/>
            <a:ext cx="1935163" cy="501650"/>
          </a:xfrm>
          <a:prstGeom prst="rect">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cs typeface="Arial" charset="0"/>
            </a:endParaRPr>
          </a:p>
        </p:txBody>
      </p:sp>
      <p:sp>
        <p:nvSpPr>
          <p:cNvPr id="17434" name="Text Box 57"/>
          <p:cNvSpPr txBox="1">
            <a:spLocks noChangeArrowheads="1"/>
          </p:cNvSpPr>
          <p:nvPr/>
        </p:nvSpPr>
        <p:spPr bwMode="auto">
          <a:xfrm>
            <a:off x="2921000" y="1670050"/>
            <a:ext cx="3036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i="1">
                <a:solidFill>
                  <a:prstClr val="white"/>
                </a:solidFill>
              </a:rPr>
              <a:t>M </a:t>
            </a:r>
            <a:r>
              <a:rPr lang="en-US">
                <a:solidFill>
                  <a:prstClr val="white"/>
                </a:solidFill>
              </a:rPr>
              <a:t>= Constant (</a:t>
            </a:r>
            <a:r>
              <a:rPr lang="en-US" i="1">
                <a:solidFill>
                  <a:prstClr val="white"/>
                </a:solidFill>
              </a:rPr>
              <a:t>C</a:t>
            </a:r>
            <a:r>
              <a:rPr lang="en-US" i="1" baseline="-25000">
                <a:solidFill>
                  <a:prstClr val="white"/>
                </a:solidFill>
              </a:rPr>
              <a:t>b</a:t>
            </a:r>
            <a:r>
              <a:rPr lang="en-US">
                <a:solidFill>
                  <a:prstClr val="white"/>
                </a:solidFill>
              </a:rPr>
              <a:t>=1)</a:t>
            </a:r>
            <a:endParaRPr lang="en-US" baseline="-25000">
              <a:solidFill>
                <a:prstClr val="white"/>
              </a:solidFill>
            </a:endParaRPr>
          </a:p>
        </p:txBody>
      </p:sp>
      <p:sp>
        <p:nvSpPr>
          <p:cNvPr id="42" name="TextBox 41"/>
          <p:cNvSpPr txBox="1"/>
          <p:nvPr/>
        </p:nvSpPr>
        <p:spPr>
          <a:xfrm>
            <a:off x="5221288" y="257175"/>
            <a:ext cx="3884612" cy="122555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a:solidFill>
                  <a:prstClr val="black"/>
                </a:solidFill>
                <a:cs typeface="Arial" charset="0"/>
              </a:rPr>
              <a:t>Lateral Torsional Buckling </a:t>
            </a:r>
          </a:p>
          <a:p>
            <a:pPr eaLnBrk="0" hangingPunct="0">
              <a:defRPr/>
            </a:pPr>
            <a:r>
              <a:rPr lang="en-US">
                <a:solidFill>
                  <a:prstClr val="black"/>
                </a:solidFill>
                <a:cs typeface="Arial" charset="0"/>
              </a:rPr>
              <a:t>Strength for Compact </a:t>
            </a:r>
          </a:p>
          <a:p>
            <a:pPr eaLnBrk="0" hangingPunct="0">
              <a:defRPr/>
            </a:pPr>
            <a:r>
              <a:rPr lang="en-US">
                <a:solidFill>
                  <a:prstClr val="black"/>
                </a:solidFill>
                <a:cs typeface="Arial" charset="0"/>
              </a:rPr>
              <a:t>W-Shape Sections</a:t>
            </a:r>
          </a:p>
        </p:txBody>
      </p:sp>
      <p:sp>
        <p:nvSpPr>
          <p:cNvPr id="50" name="Slide Number Placeholder 49"/>
          <p:cNvSpPr>
            <a:spLocks noGrp="1"/>
          </p:cNvSpPr>
          <p:nvPr>
            <p:ph type="sldNum" sz="quarter" idx="11"/>
          </p:nvPr>
        </p:nvSpPr>
        <p:spPr>
          <a:xfrm>
            <a:off x="7924800" y="6288088"/>
            <a:ext cx="762000" cy="365125"/>
          </a:xfrm>
        </p:spPr>
        <p:txBody>
          <a:bodyPr/>
          <a:lstStyle/>
          <a:p>
            <a:pPr>
              <a:defRPr/>
            </a:pPr>
            <a:fld id="{D29682A8-7E26-4861-9DFD-9AC9435F0BBD}" type="slidenum">
              <a:rPr lang="en-US" smtClean="0">
                <a:solidFill>
                  <a:prstClr val="white">
                    <a:shade val="50000"/>
                  </a:prstClr>
                </a:solidFill>
              </a:rPr>
              <a:pPr>
                <a:defRPr/>
              </a:pPr>
              <a:t>46</a:t>
            </a:fld>
            <a:endParaRPr lang="en-US" dirty="0">
              <a:solidFill>
                <a:prstClr val="white">
                  <a:shade val="50000"/>
                </a:prstClr>
              </a:solidFill>
            </a:endParaRPr>
          </a:p>
        </p:txBody>
      </p:sp>
      <p:sp>
        <p:nvSpPr>
          <p:cNvPr id="17437" name="Freeform 57"/>
          <p:cNvSpPr>
            <a:spLocks/>
          </p:cNvSpPr>
          <p:nvPr/>
        </p:nvSpPr>
        <p:spPr bwMode="auto">
          <a:xfrm>
            <a:off x="1698625" y="2638425"/>
            <a:ext cx="7158038" cy="2913063"/>
          </a:xfrm>
          <a:custGeom>
            <a:avLst/>
            <a:gdLst>
              <a:gd name="T0" fmla="*/ 0 w 4509"/>
              <a:gd name="T1" fmla="*/ 0 h 1835"/>
              <a:gd name="T2" fmla="*/ 0 w 4509"/>
              <a:gd name="T3" fmla="*/ 2147483647 h 1835"/>
              <a:gd name="T4" fmla="*/ 2147483647 w 4509"/>
              <a:gd name="T5" fmla="*/ 2147483647 h 1835"/>
              <a:gd name="T6" fmla="*/ 0 60000 65536"/>
              <a:gd name="T7" fmla="*/ 0 60000 65536"/>
              <a:gd name="T8" fmla="*/ 0 60000 65536"/>
              <a:gd name="T9" fmla="*/ 0 w 4509"/>
              <a:gd name="T10" fmla="*/ 0 h 1835"/>
              <a:gd name="T11" fmla="*/ 4509 w 4509"/>
              <a:gd name="T12" fmla="*/ 1835 h 1835"/>
            </a:gdLst>
            <a:ahLst/>
            <a:cxnLst>
              <a:cxn ang="T6">
                <a:pos x="T0" y="T1"/>
              </a:cxn>
              <a:cxn ang="T7">
                <a:pos x="T2" y="T3"/>
              </a:cxn>
              <a:cxn ang="T8">
                <a:pos x="T4" y="T5"/>
              </a:cxn>
            </a:cxnLst>
            <a:rect l="T9" t="T10" r="T11" b="T12"/>
            <a:pathLst>
              <a:path w="4509" h="1835">
                <a:moveTo>
                  <a:pt x="0" y="0"/>
                </a:moveTo>
                <a:lnTo>
                  <a:pt x="0" y="1835"/>
                </a:lnTo>
                <a:lnTo>
                  <a:pt x="4509" y="1835"/>
                </a:ln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17438" name="Line 58"/>
          <p:cNvSpPr>
            <a:spLocks noChangeShapeType="1"/>
          </p:cNvSpPr>
          <p:nvPr/>
        </p:nvSpPr>
        <p:spPr bwMode="auto">
          <a:xfrm flipV="1">
            <a:off x="1257300" y="419100"/>
            <a:ext cx="0" cy="38576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39" name="Line 59"/>
          <p:cNvSpPr>
            <a:spLocks noChangeShapeType="1"/>
          </p:cNvSpPr>
          <p:nvPr/>
        </p:nvSpPr>
        <p:spPr bwMode="auto">
          <a:xfrm flipV="1">
            <a:off x="2562225" y="400050"/>
            <a:ext cx="0" cy="38576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40" name="Line 60"/>
          <p:cNvSpPr>
            <a:spLocks noChangeShapeType="1"/>
          </p:cNvSpPr>
          <p:nvPr/>
        </p:nvSpPr>
        <p:spPr bwMode="auto">
          <a:xfrm>
            <a:off x="1252538" y="638175"/>
            <a:ext cx="1309687" cy="0"/>
          </a:xfrm>
          <a:prstGeom prst="line">
            <a:avLst/>
          </a:prstGeom>
          <a:noFill/>
          <a:ln w="19050">
            <a:solidFill>
              <a:schemeClr val="tx1"/>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41" name="Line 63"/>
          <p:cNvSpPr>
            <a:spLocks noChangeShapeType="1"/>
          </p:cNvSpPr>
          <p:nvPr/>
        </p:nvSpPr>
        <p:spPr bwMode="auto">
          <a:xfrm>
            <a:off x="976313" y="1023938"/>
            <a:ext cx="1985962"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42" name="Line 64"/>
          <p:cNvSpPr>
            <a:spLocks noChangeShapeType="1"/>
          </p:cNvSpPr>
          <p:nvPr/>
        </p:nvSpPr>
        <p:spPr bwMode="auto">
          <a:xfrm>
            <a:off x="971550" y="1347788"/>
            <a:ext cx="1995488"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43" name="Line 66"/>
          <p:cNvSpPr>
            <a:spLocks noChangeShapeType="1"/>
          </p:cNvSpPr>
          <p:nvPr/>
        </p:nvSpPr>
        <p:spPr bwMode="auto">
          <a:xfrm>
            <a:off x="971550" y="938213"/>
            <a:ext cx="1995488"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44" name="Line 67"/>
          <p:cNvSpPr>
            <a:spLocks noChangeShapeType="1"/>
          </p:cNvSpPr>
          <p:nvPr/>
        </p:nvSpPr>
        <p:spPr bwMode="auto">
          <a:xfrm>
            <a:off x="971550" y="1443038"/>
            <a:ext cx="1995488"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45" name="Line 69"/>
          <p:cNvSpPr>
            <a:spLocks noChangeShapeType="1"/>
          </p:cNvSpPr>
          <p:nvPr/>
        </p:nvSpPr>
        <p:spPr bwMode="auto">
          <a:xfrm>
            <a:off x="971550" y="838200"/>
            <a:ext cx="0" cy="319088"/>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46" name="Line 70"/>
          <p:cNvSpPr>
            <a:spLocks noChangeShapeType="1"/>
          </p:cNvSpPr>
          <p:nvPr/>
        </p:nvSpPr>
        <p:spPr bwMode="auto">
          <a:xfrm>
            <a:off x="966788" y="1271588"/>
            <a:ext cx="0" cy="238125"/>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47" name="Freeform 71"/>
          <p:cNvSpPr>
            <a:spLocks/>
          </p:cNvSpPr>
          <p:nvPr/>
        </p:nvSpPr>
        <p:spPr bwMode="auto">
          <a:xfrm>
            <a:off x="835025" y="1096963"/>
            <a:ext cx="234950" cy="196850"/>
          </a:xfrm>
          <a:custGeom>
            <a:avLst/>
            <a:gdLst>
              <a:gd name="T0" fmla="*/ 2147483647 w 148"/>
              <a:gd name="T1" fmla="*/ 2147483647 h 124"/>
              <a:gd name="T2" fmla="*/ 2147483647 w 148"/>
              <a:gd name="T3" fmla="*/ 2147483647 h 124"/>
              <a:gd name="T4" fmla="*/ 2147483647 w 148"/>
              <a:gd name="T5" fmla="*/ 2147483647 h 124"/>
              <a:gd name="T6" fmla="*/ 2147483647 w 148"/>
              <a:gd name="T7" fmla="*/ 2147483647 h 124"/>
              <a:gd name="T8" fmla="*/ 2147483647 w 148"/>
              <a:gd name="T9" fmla="*/ 2147483647 h 124"/>
              <a:gd name="T10" fmla="*/ 0 60000 65536"/>
              <a:gd name="T11" fmla="*/ 0 60000 65536"/>
              <a:gd name="T12" fmla="*/ 0 60000 65536"/>
              <a:gd name="T13" fmla="*/ 0 60000 65536"/>
              <a:gd name="T14" fmla="*/ 0 60000 65536"/>
              <a:gd name="T15" fmla="*/ 0 w 148"/>
              <a:gd name="T16" fmla="*/ 0 h 124"/>
              <a:gd name="T17" fmla="*/ 148 w 148"/>
              <a:gd name="T18" fmla="*/ 124 h 124"/>
            </a:gdLst>
            <a:ahLst/>
            <a:cxnLst>
              <a:cxn ang="T10">
                <a:pos x="T0" y="T1"/>
              </a:cxn>
              <a:cxn ang="T11">
                <a:pos x="T2" y="T3"/>
              </a:cxn>
              <a:cxn ang="T12">
                <a:pos x="T4" y="T5"/>
              </a:cxn>
              <a:cxn ang="T13">
                <a:pos x="T6" y="T7"/>
              </a:cxn>
              <a:cxn ang="T14">
                <a:pos x="T8" y="T9"/>
              </a:cxn>
            </a:cxnLst>
            <a:rect l="T15" t="T16" r="T17" b="T18"/>
            <a:pathLst>
              <a:path w="148" h="124">
                <a:moveTo>
                  <a:pt x="83" y="35"/>
                </a:moveTo>
                <a:cubicBezTo>
                  <a:pt x="110" y="17"/>
                  <a:pt x="138" y="0"/>
                  <a:pt x="143" y="2"/>
                </a:cubicBezTo>
                <a:cubicBezTo>
                  <a:pt x="148" y="4"/>
                  <a:pt x="139" y="28"/>
                  <a:pt x="116" y="47"/>
                </a:cubicBezTo>
                <a:cubicBezTo>
                  <a:pt x="93" y="66"/>
                  <a:pt x="10" y="102"/>
                  <a:pt x="5" y="113"/>
                </a:cubicBezTo>
                <a:cubicBezTo>
                  <a:pt x="0" y="124"/>
                  <a:pt x="41" y="120"/>
                  <a:pt x="83" y="116"/>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17448" name="Line 72"/>
          <p:cNvSpPr>
            <a:spLocks noChangeShapeType="1"/>
          </p:cNvSpPr>
          <p:nvPr/>
        </p:nvSpPr>
        <p:spPr bwMode="auto">
          <a:xfrm>
            <a:off x="2967038" y="828675"/>
            <a:ext cx="0" cy="319088"/>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49" name="Line 73"/>
          <p:cNvSpPr>
            <a:spLocks noChangeShapeType="1"/>
          </p:cNvSpPr>
          <p:nvPr/>
        </p:nvSpPr>
        <p:spPr bwMode="auto">
          <a:xfrm>
            <a:off x="2962275" y="1262063"/>
            <a:ext cx="0" cy="238125"/>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50" name="Freeform 74"/>
          <p:cNvSpPr>
            <a:spLocks/>
          </p:cNvSpPr>
          <p:nvPr/>
        </p:nvSpPr>
        <p:spPr bwMode="auto">
          <a:xfrm>
            <a:off x="2830513" y="1087438"/>
            <a:ext cx="234950" cy="196850"/>
          </a:xfrm>
          <a:custGeom>
            <a:avLst/>
            <a:gdLst>
              <a:gd name="T0" fmla="*/ 2147483647 w 148"/>
              <a:gd name="T1" fmla="*/ 2147483647 h 124"/>
              <a:gd name="T2" fmla="*/ 2147483647 w 148"/>
              <a:gd name="T3" fmla="*/ 2147483647 h 124"/>
              <a:gd name="T4" fmla="*/ 2147483647 w 148"/>
              <a:gd name="T5" fmla="*/ 2147483647 h 124"/>
              <a:gd name="T6" fmla="*/ 2147483647 w 148"/>
              <a:gd name="T7" fmla="*/ 2147483647 h 124"/>
              <a:gd name="T8" fmla="*/ 2147483647 w 148"/>
              <a:gd name="T9" fmla="*/ 2147483647 h 124"/>
              <a:gd name="T10" fmla="*/ 0 60000 65536"/>
              <a:gd name="T11" fmla="*/ 0 60000 65536"/>
              <a:gd name="T12" fmla="*/ 0 60000 65536"/>
              <a:gd name="T13" fmla="*/ 0 60000 65536"/>
              <a:gd name="T14" fmla="*/ 0 60000 65536"/>
              <a:gd name="T15" fmla="*/ 0 w 148"/>
              <a:gd name="T16" fmla="*/ 0 h 124"/>
              <a:gd name="T17" fmla="*/ 148 w 148"/>
              <a:gd name="T18" fmla="*/ 124 h 124"/>
            </a:gdLst>
            <a:ahLst/>
            <a:cxnLst>
              <a:cxn ang="T10">
                <a:pos x="T0" y="T1"/>
              </a:cxn>
              <a:cxn ang="T11">
                <a:pos x="T2" y="T3"/>
              </a:cxn>
              <a:cxn ang="T12">
                <a:pos x="T4" y="T5"/>
              </a:cxn>
              <a:cxn ang="T13">
                <a:pos x="T6" y="T7"/>
              </a:cxn>
              <a:cxn ang="T14">
                <a:pos x="T8" y="T9"/>
              </a:cxn>
            </a:cxnLst>
            <a:rect l="T15" t="T16" r="T17" b="T18"/>
            <a:pathLst>
              <a:path w="148" h="124">
                <a:moveTo>
                  <a:pt x="83" y="35"/>
                </a:moveTo>
                <a:cubicBezTo>
                  <a:pt x="110" y="17"/>
                  <a:pt x="138" y="0"/>
                  <a:pt x="143" y="2"/>
                </a:cubicBezTo>
                <a:cubicBezTo>
                  <a:pt x="148" y="4"/>
                  <a:pt x="139" y="28"/>
                  <a:pt x="116" y="47"/>
                </a:cubicBezTo>
                <a:cubicBezTo>
                  <a:pt x="93" y="66"/>
                  <a:pt x="10" y="102"/>
                  <a:pt x="5" y="113"/>
                </a:cubicBezTo>
                <a:cubicBezTo>
                  <a:pt x="0" y="124"/>
                  <a:pt x="41" y="120"/>
                  <a:pt x="83" y="116"/>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17451" name="Freeform 76"/>
          <p:cNvSpPr>
            <a:spLocks/>
          </p:cNvSpPr>
          <p:nvPr/>
        </p:nvSpPr>
        <p:spPr bwMode="auto">
          <a:xfrm>
            <a:off x="1685925" y="2867025"/>
            <a:ext cx="3305175" cy="962025"/>
          </a:xfrm>
          <a:custGeom>
            <a:avLst/>
            <a:gdLst>
              <a:gd name="T0" fmla="*/ 2147483647 w 2082"/>
              <a:gd name="T1" fmla="*/ 2147483647 h 606"/>
              <a:gd name="T2" fmla="*/ 2147483647 w 2082"/>
              <a:gd name="T3" fmla="*/ 0 h 606"/>
              <a:gd name="T4" fmla="*/ 0 w 2082"/>
              <a:gd name="T5" fmla="*/ 0 h 606"/>
              <a:gd name="T6" fmla="*/ 0 60000 65536"/>
              <a:gd name="T7" fmla="*/ 0 60000 65536"/>
              <a:gd name="T8" fmla="*/ 0 60000 65536"/>
              <a:gd name="T9" fmla="*/ 0 w 2082"/>
              <a:gd name="T10" fmla="*/ 0 h 606"/>
              <a:gd name="T11" fmla="*/ 2082 w 2082"/>
              <a:gd name="T12" fmla="*/ 606 h 606"/>
            </a:gdLst>
            <a:ahLst/>
            <a:cxnLst>
              <a:cxn ang="T6">
                <a:pos x="T0" y="T1"/>
              </a:cxn>
              <a:cxn ang="T7">
                <a:pos x="T2" y="T3"/>
              </a:cxn>
              <a:cxn ang="T8">
                <a:pos x="T4" y="T5"/>
              </a:cxn>
            </a:cxnLst>
            <a:rect l="T9" t="T10" r="T11" b="T12"/>
            <a:pathLst>
              <a:path w="2082" h="606">
                <a:moveTo>
                  <a:pt x="2082" y="606"/>
                </a:moveTo>
                <a:lnTo>
                  <a:pt x="1164" y="0"/>
                </a:lnTo>
                <a:lnTo>
                  <a:pt x="0" y="0"/>
                </a:ln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17452" name="Line 80"/>
          <p:cNvSpPr>
            <a:spLocks noChangeShapeType="1"/>
          </p:cNvSpPr>
          <p:nvPr/>
        </p:nvSpPr>
        <p:spPr bwMode="auto">
          <a:xfrm>
            <a:off x="1695450" y="5405438"/>
            <a:ext cx="1843088" cy="0"/>
          </a:xfrm>
          <a:prstGeom prst="line">
            <a:avLst/>
          </a:prstGeom>
          <a:noFill/>
          <a:ln w="19050">
            <a:solidFill>
              <a:schemeClr val="bg1"/>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53" name="Line 82"/>
          <p:cNvSpPr>
            <a:spLocks noChangeShapeType="1"/>
          </p:cNvSpPr>
          <p:nvPr/>
        </p:nvSpPr>
        <p:spPr bwMode="auto">
          <a:xfrm>
            <a:off x="3533775" y="5405438"/>
            <a:ext cx="1447800" cy="0"/>
          </a:xfrm>
          <a:prstGeom prst="line">
            <a:avLst/>
          </a:prstGeom>
          <a:noFill/>
          <a:ln w="19050">
            <a:solidFill>
              <a:schemeClr val="bg1"/>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54" name="Line 83"/>
          <p:cNvSpPr>
            <a:spLocks noChangeShapeType="1"/>
          </p:cNvSpPr>
          <p:nvPr/>
        </p:nvSpPr>
        <p:spPr bwMode="auto">
          <a:xfrm>
            <a:off x="4981575" y="5405438"/>
            <a:ext cx="3357563" cy="0"/>
          </a:xfrm>
          <a:prstGeom prst="line">
            <a:avLst/>
          </a:prstGeom>
          <a:noFill/>
          <a:ln w="19050">
            <a:solidFill>
              <a:schemeClr val="bg1"/>
            </a:solidFill>
            <a:round/>
            <a:headEnd/>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17455" name="Oval 84"/>
          <p:cNvSpPr>
            <a:spLocks noChangeArrowheads="1"/>
          </p:cNvSpPr>
          <p:nvPr/>
        </p:nvSpPr>
        <p:spPr bwMode="auto">
          <a:xfrm>
            <a:off x="4938713" y="5362575"/>
            <a:ext cx="88900" cy="88900"/>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solidFill>
                <a:prstClr val="white"/>
              </a:solidFill>
              <a:cs typeface="Arial" charset="0"/>
            </a:endParaRPr>
          </a:p>
        </p:txBody>
      </p:sp>
      <p:sp>
        <p:nvSpPr>
          <p:cNvPr id="17456" name="Text Box 45"/>
          <p:cNvSpPr txBox="1">
            <a:spLocks noChangeArrowheads="1"/>
          </p:cNvSpPr>
          <p:nvPr/>
        </p:nvSpPr>
        <p:spPr bwMode="auto">
          <a:xfrm>
            <a:off x="2349500" y="692150"/>
            <a:ext cx="50323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sz="2800" b="1">
                <a:solidFill>
                  <a:prstClr val="white"/>
                </a:solidFill>
              </a:rPr>
              <a:t>X</a:t>
            </a:r>
          </a:p>
        </p:txBody>
      </p:sp>
      <p:sp>
        <p:nvSpPr>
          <p:cNvPr id="17457" name="Text Box 46"/>
          <p:cNvSpPr txBox="1">
            <a:spLocks noChangeArrowheads="1"/>
          </p:cNvSpPr>
          <p:nvPr/>
        </p:nvSpPr>
        <p:spPr bwMode="auto">
          <a:xfrm>
            <a:off x="1039813" y="706438"/>
            <a:ext cx="5032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sz="2800" b="1">
                <a:solidFill>
                  <a:prstClr val="white"/>
                </a:solidFill>
              </a:rPr>
              <a:t>X</a:t>
            </a:r>
          </a:p>
        </p:txBody>
      </p:sp>
      <p:sp>
        <p:nvSpPr>
          <p:cNvPr id="17458" name="Footer Placeholder 2"/>
          <p:cNvSpPr txBox="1">
            <a:spLocks noGrp="1"/>
          </p:cNvSpPr>
          <p:nvPr/>
        </p:nvSpPr>
        <p:spPr bwMode="auto">
          <a:xfrm>
            <a:off x="3124200" y="641667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eaLnBrk="1" hangingPunct="1"/>
            <a:r>
              <a:rPr lang="en-US" sz="1200" dirty="0">
                <a:solidFill>
                  <a:srgbClr val="BCBCBC"/>
                </a:solidFill>
              </a:rPr>
              <a:t>Beam – AISC </a:t>
            </a:r>
            <a:r>
              <a:rPr lang="en-US" sz="1200" i="1" dirty="0">
                <a:solidFill>
                  <a:srgbClr val="BCBCBC"/>
                </a:solidFill>
              </a:rPr>
              <a:t>Manual</a:t>
            </a:r>
            <a:r>
              <a:rPr lang="en-US" sz="1200" dirty="0">
                <a:solidFill>
                  <a:srgbClr val="BCBCBC"/>
                </a:solidFill>
              </a:rPr>
              <a:t> </a:t>
            </a:r>
            <a:r>
              <a:rPr lang="en-US" sz="1200" dirty="0" smtClean="0">
                <a:solidFill>
                  <a:srgbClr val="BCBCBC"/>
                </a:solidFill>
              </a:rPr>
              <a:t>15th </a:t>
            </a:r>
            <a:r>
              <a:rPr lang="en-US" sz="1200" dirty="0">
                <a:solidFill>
                  <a:srgbClr val="BCBCBC"/>
                </a:solidFill>
              </a:rPr>
              <a:t>Ed</a:t>
            </a:r>
          </a:p>
        </p:txBody>
      </p:sp>
    </p:spTree>
    <p:extLst>
      <p:ext uri="{BB962C8B-B14F-4D97-AF65-F5344CB8AC3E}">
        <p14:creationId xmlns:p14="http://schemas.microsoft.com/office/powerpoint/2010/main" val="403496777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29" name="TextBox 28"/>
          <p:cNvSpPr txBox="1"/>
          <p:nvPr/>
        </p:nvSpPr>
        <p:spPr>
          <a:xfrm>
            <a:off x="504825" y="2933700"/>
            <a:ext cx="8639175" cy="2859088"/>
          </a:xfrm>
          <a:prstGeom prst="rect">
            <a:avLst/>
          </a:prstGeom>
          <a:solidFill>
            <a:schemeClr val="tx1">
              <a:lumMod val="95000"/>
              <a:alpha val="62000"/>
            </a:schemeClr>
          </a:solidFill>
          <a:ln w="38100" cap="flat">
            <a:solidFill>
              <a:schemeClr val="bg1"/>
            </a:solidFill>
            <a:bevel/>
          </a:ln>
        </p:spPr>
        <p:txBody>
          <a:bodyPr/>
          <a:lstStyle/>
          <a:p>
            <a:pPr eaLnBrk="0" hangingPunct="0">
              <a:tabLst>
                <a:tab pos="1143000" algn="l"/>
                <a:tab pos="6400800" algn="l"/>
              </a:tabLst>
              <a:defRPr/>
            </a:pPr>
            <a:r>
              <a:rPr lang="en-US">
                <a:solidFill>
                  <a:prstClr val="black"/>
                </a:solidFill>
                <a:cs typeface="Arial" charset="0"/>
              </a:rPr>
              <a:t>If </a:t>
            </a:r>
            <a:r>
              <a:rPr lang="en-US" i="1">
                <a:solidFill>
                  <a:prstClr val="black"/>
                </a:solidFill>
                <a:cs typeface="Arial" charset="0"/>
              </a:rPr>
              <a:t>L</a:t>
            </a:r>
            <a:r>
              <a:rPr lang="en-US" i="1" baseline="-25000">
                <a:solidFill>
                  <a:prstClr val="black"/>
                </a:solidFill>
                <a:cs typeface="Arial" charset="0"/>
              </a:rPr>
              <a:t>b </a:t>
            </a:r>
            <a:r>
              <a:rPr lang="en-US">
                <a:solidFill>
                  <a:prstClr val="black"/>
                </a:solidFill>
                <a:cs typeface="Arial" charset="0"/>
              </a:rPr>
              <a:t>&gt; </a:t>
            </a:r>
            <a:r>
              <a:rPr lang="en-US" i="1">
                <a:solidFill>
                  <a:prstClr val="black"/>
                </a:solidFill>
                <a:cs typeface="Arial" charset="0"/>
              </a:rPr>
              <a:t>L</a:t>
            </a:r>
            <a:r>
              <a:rPr lang="en-US" i="1" baseline="-25000">
                <a:solidFill>
                  <a:prstClr val="black"/>
                </a:solidFill>
                <a:cs typeface="Arial" charset="0"/>
              </a:rPr>
              <a:t>r</a:t>
            </a:r>
            <a:r>
              <a:rPr lang="en-US">
                <a:solidFill>
                  <a:prstClr val="black"/>
                </a:solidFill>
                <a:cs typeface="Arial" charset="0"/>
              </a:rPr>
              <a:t>,</a:t>
            </a:r>
            <a:endParaRPr lang="en-US" i="1">
              <a:solidFill>
                <a:prstClr val="black"/>
              </a:solidFill>
              <a:cs typeface="Arial" charset="0"/>
            </a:endParaRPr>
          </a:p>
          <a:p>
            <a:pPr eaLnBrk="0" hangingPunct="0">
              <a:spcBef>
                <a:spcPct val="20000"/>
              </a:spcBef>
              <a:tabLst>
                <a:tab pos="1143000" algn="l"/>
                <a:tab pos="6400800" algn="l"/>
              </a:tabLst>
              <a:defRPr/>
            </a:pPr>
            <a:r>
              <a:rPr lang="en-US">
                <a:solidFill>
                  <a:prstClr val="black"/>
                </a:solidFill>
                <a:cs typeface="Arial" charset="0"/>
              </a:rPr>
              <a:t>	</a:t>
            </a:r>
            <a:r>
              <a:rPr lang="en-US" i="1">
                <a:solidFill>
                  <a:prstClr val="black"/>
                </a:solidFill>
                <a:cs typeface="Arial" charset="0"/>
              </a:rPr>
              <a:t>M</a:t>
            </a:r>
            <a:r>
              <a:rPr lang="en-US" i="1" baseline="-25000">
                <a:solidFill>
                  <a:prstClr val="black"/>
                </a:solidFill>
                <a:cs typeface="Arial" charset="0"/>
              </a:rPr>
              <a:t>n </a:t>
            </a:r>
            <a:r>
              <a:rPr lang="en-US">
                <a:solidFill>
                  <a:prstClr val="black"/>
                </a:solidFill>
                <a:cs typeface="Arial" charset="0"/>
              </a:rPr>
              <a:t>= </a:t>
            </a:r>
            <a:r>
              <a:rPr lang="en-US" i="1">
                <a:solidFill>
                  <a:prstClr val="black"/>
                </a:solidFill>
                <a:cs typeface="Arial" charset="0"/>
              </a:rPr>
              <a:t>F</a:t>
            </a:r>
            <a:r>
              <a:rPr lang="en-US" i="1" baseline="-25000">
                <a:solidFill>
                  <a:prstClr val="black"/>
                </a:solidFill>
                <a:cs typeface="Arial" charset="0"/>
              </a:rPr>
              <a:t>cr</a:t>
            </a:r>
            <a:r>
              <a:rPr lang="en-US" i="1">
                <a:solidFill>
                  <a:prstClr val="black"/>
                </a:solidFill>
                <a:cs typeface="Arial" charset="0"/>
              </a:rPr>
              <a:t>S</a:t>
            </a:r>
            <a:r>
              <a:rPr lang="en-US" i="1" baseline="-25000">
                <a:solidFill>
                  <a:prstClr val="black"/>
                </a:solidFill>
                <a:cs typeface="Arial" charset="0"/>
              </a:rPr>
              <a:t>x</a:t>
            </a:r>
            <a:r>
              <a:rPr lang="en-US">
                <a:solidFill>
                  <a:prstClr val="black"/>
                </a:solidFill>
                <a:cs typeface="Arial" charset="0"/>
              </a:rPr>
              <a:t>  ≤  </a:t>
            </a:r>
            <a:r>
              <a:rPr lang="en-US" i="1">
                <a:solidFill>
                  <a:prstClr val="black"/>
                </a:solidFill>
                <a:cs typeface="Arial" charset="0"/>
              </a:rPr>
              <a:t>M</a:t>
            </a:r>
            <a:r>
              <a:rPr lang="en-US" i="1" baseline="-25000">
                <a:solidFill>
                  <a:prstClr val="black"/>
                </a:solidFill>
                <a:cs typeface="Arial" charset="0"/>
              </a:rPr>
              <a:t>p</a:t>
            </a:r>
            <a:r>
              <a:rPr lang="en-US">
                <a:solidFill>
                  <a:prstClr val="black"/>
                </a:solidFill>
                <a:cs typeface="Arial" charset="0"/>
              </a:rPr>
              <a:t>  	Equation F2-3</a:t>
            </a:r>
          </a:p>
          <a:p>
            <a:pPr eaLnBrk="0" hangingPunct="0">
              <a:tabLst>
                <a:tab pos="1143000" algn="l"/>
                <a:tab pos="6400800" algn="l"/>
              </a:tabLst>
              <a:defRPr/>
            </a:pPr>
            <a:r>
              <a:rPr lang="en-US">
                <a:solidFill>
                  <a:prstClr val="black"/>
                </a:solidFill>
                <a:cs typeface="Arial" charset="0"/>
              </a:rPr>
              <a:t> 	</a:t>
            </a:r>
          </a:p>
          <a:p>
            <a:pPr eaLnBrk="0" hangingPunct="0">
              <a:tabLst>
                <a:tab pos="1143000" algn="l"/>
                <a:tab pos="6400800" algn="l"/>
              </a:tabLst>
              <a:defRPr/>
            </a:pPr>
            <a:r>
              <a:rPr lang="en-US">
                <a:solidFill>
                  <a:prstClr val="black"/>
                </a:solidFill>
                <a:cs typeface="Arial" charset="0"/>
              </a:rPr>
              <a:t>	</a:t>
            </a:r>
          </a:p>
          <a:p>
            <a:pPr eaLnBrk="0" hangingPunct="0">
              <a:tabLst>
                <a:tab pos="1143000" algn="l"/>
                <a:tab pos="6400800" algn="l"/>
              </a:tabLst>
              <a:defRPr/>
            </a:pPr>
            <a:r>
              <a:rPr lang="en-US">
                <a:solidFill>
                  <a:prstClr val="black"/>
                </a:solidFill>
                <a:cs typeface="Arial" charset="0"/>
              </a:rPr>
              <a:t>Where		Equation F2-4</a:t>
            </a:r>
          </a:p>
        </p:txBody>
      </p:sp>
      <p:graphicFrame>
        <p:nvGraphicFramePr>
          <p:cNvPr id="18436" name="Object 3"/>
          <p:cNvGraphicFramePr>
            <a:graphicFrameLocks noChangeAspect="1"/>
          </p:cNvGraphicFramePr>
          <p:nvPr>
            <p:extLst>
              <p:ext uri="{D42A27DB-BD31-4B8C-83A1-F6EECF244321}">
                <p14:modId xmlns:p14="http://schemas.microsoft.com/office/powerpoint/2010/main" val="2828551919"/>
              </p:ext>
            </p:extLst>
          </p:nvPr>
        </p:nvGraphicFramePr>
        <p:xfrm>
          <a:off x="1643063" y="4211638"/>
          <a:ext cx="4289425" cy="1581150"/>
        </p:xfrm>
        <a:graphic>
          <a:graphicData uri="http://schemas.openxmlformats.org/presentationml/2006/ole">
            <mc:AlternateContent xmlns:mc="http://schemas.openxmlformats.org/markup-compatibility/2006">
              <mc:Choice xmlns:v="urn:schemas-microsoft-com:vml" Requires="v">
                <p:oleObj spid="_x0000_s73770" name="Equation" r:id="rId4" imgW="2171520" imgH="799920" progId="Equation.3">
                  <p:embed/>
                </p:oleObj>
              </mc:Choice>
              <mc:Fallback>
                <p:oleObj name="Equation" r:id="rId4" imgW="2171520" imgH="799920" progId="Equation.3">
                  <p:embed/>
                  <p:pic>
                    <p:nvPicPr>
                      <p:cNvPr id="0" name=""/>
                      <p:cNvPicPr>
                        <a:picLocks noChangeAspect="1" noChangeArrowheads="1"/>
                      </p:cNvPicPr>
                      <p:nvPr/>
                    </p:nvPicPr>
                    <p:blipFill>
                      <a:blip r:embed="rId5"/>
                      <a:srcRect/>
                      <a:stretch>
                        <a:fillRect/>
                      </a:stretch>
                    </p:blipFill>
                    <p:spPr bwMode="auto">
                      <a:xfrm>
                        <a:off x="1643063" y="4211638"/>
                        <a:ext cx="4289425"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TextBox 3"/>
          <p:cNvSpPr txBox="1"/>
          <p:nvPr/>
        </p:nvSpPr>
        <p:spPr>
          <a:xfrm>
            <a:off x="504825" y="1196975"/>
            <a:ext cx="8639175" cy="1735138"/>
          </a:xfrm>
          <a:prstGeom prst="rect">
            <a:avLst/>
          </a:prstGeom>
          <a:solidFill>
            <a:schemeClr val="tx1">
              <a:lumMod val="95000"/>
              <a:alpha val="62000"/>
            </a:schemeClr>
          </a:solidFill>
          <a:ln w="38100" cap="flat">
            <a:solidFill>
              <a:schemeClr val="bg1"/>
            </a:solidFill>
            <a:bevel/>
          </a:ln>
        </p:spPr>
        <p:txBody>
          <a:bodyPr/>
          <a:lstStyle/>
          <a:p>
            <a:pPr eaLnBrk="0" hangingPunct="0">
              <a:tabLst>
                <a:tab pos="1200150" algn="l"/>
                <a:tab pos="6400800" algn="l"/>
              </a:tabLst>
              <a:defRPr/>
            </a:pPr>
            <a:r>
              <a:rPr lang="en-US">
                <a:solidFill>
                  <a:prstClr val="black"/>
                </a:solidFill>
                <a:cs typeface="Arial" charset="0"/>
              </a:rPr>
              <a:t>If </a:t>
            </a:r>
            <a:r>
              <a:rPr lang="en-US" i="1">
                <a:solidFill>
                  <a:prstClr val="black"/>
                </a:solidFill>
                <a:cs typeface="Arial" charset="0"/>
              </a:rPr>
              <a:t>L</a:t>
            </a:r>
            <a:r>
              <a:rPr lang="en-US" i="1" baseline="-25000">
                <a:solidFill>
                  <a:prstClr val="black"/>
                </a:solidFill>
                <a:cs typeface="Arial" charset="0"/>
              </a:rPr>
              <a:t>p </a:t>
            </a:r>
            <a:r>
              <a:rPr lang="en-US">
                <a:solidFill>
                  <a:prstClr val="black"/>
                </a:solidFill>
                <a:cs typeface="Arial" charset="0"/>
              </a:rPr>
              <a:t>&lt; </a:t>
            </a:r>
            <a:r>
              <a:rPr lang="en-US" i="1">
                <a:solidFill>
                  <a:prstClr val="black"/>
                </a:solidFill>
                <a:cs typeface="Arial" charset="0"/>
              </a:rPr>
              <a:t>L</a:t>
            </a:r>
            <a:r>
              <a:rPr lang="en-US" i="1" baseline="-25000">
                <a:solidFill>
                  <a:prstClr val="black"/>
                </a:solidFill>
                <a:cs typeface="Arial" charset="0"/>
              </a:rPr>
              <a:t>b </a:t>
            </a:r>
            <a:r>
              <a:rPr lang="en-US">
                <a:solidFill>
                  <a:prstClr val="black"/>
                </a:solidFill>
                <a:cs typeface="Arial" charset="0"/>
                <a:sym typeface="Symbol" pitchFamily="18" charset="2"/>
              </a:rPr>
              <a:t> </a:t>
            </a:r>
            <a:r>
              <a:rPr lang="en-US" i="1">
                <a:solidFill>
                  <a:prstClr val="black"/>
                </a:solidFill>
                <a:cs typeface="Arial" charset="0"/>
              </a:rPr>
              <a:t>L</a:t>
            </a:r>
            <a:r>
              <a:rPr lang="en-US" i="1" baseline="-25000">
                <a:solidFill>
                  <a:prstClr val="black"/>
                </a:solidFill>
                <a:cs typeface="Arial" charset="0"/>
              </a:rPr>
              <a:t>r</a:t>
            </a:r>
            <a:r>
              <a:rPr lang="en-US">
                <a:solidFill>
                  <a:prstClr val="black"/>
                </a:solidFill>
                <a:cs typeface="Arial" charset="0"/>
              </a:rPr>
              <a:t>,</a:t>
            </a:r>
          </a:p>
          <a:p>
            <a:pPr eaLnBrk="0" hangingPunct="0">
              <a:spcBef>
                <a:spcPct val="60000"/>
              </a:spcBef>
              <a:tabLst>
                <a:tab pos="1200150" algn="l"/>
                <a:tab pos="6400800" algn="l"/>
              </a:tabLst>
              <a:defRPr/>
            </a:pPr>
            <a:r>
              <a:rPr lang="en-US">
                <a:solidFill>
                  <a:prstClr val="black"/>
                </a:solidFill>
                <a:cs typeface="Arial" charset="0"/>
              </a:rPr>
              <a:t>		Equation F2-2 </a:t>
            </a:r>
          </a:p>
          <a:p>
            <a:pPr eaLnBrk="0" hangingPunct="0">
              <a:tabLst>
                <a:tab pos="1200150" algn="l"/>
                <a:tab pos="6400800" algn="l"/>
              </a:tabLst>
              <a:defRPr/>
            </a:pPr>
            <a:endParaRPr lang="en-US">
              <a:solidFill>
                <a:prstClr val="black"/>
              </a:solidFill>
              <a:cs typeface="Arial" charset="0"/>
            </a:endParaRPr>
          </a:p>
          <a:p>
            <a:pPr eaLnBrk="0" hangingPunct="0">
              <a:tabLst>
                <a:tab pos="1200150" algn="l"/>
                <a:tab pos="6400800" algn="l"/>
              </a:tabLst>
              <a:defRPr/>
            </a:pPr>
            <a:r>
              <a:rPr lang="en-US">
                <a:solidFill>
                  <a:prstClr val="black"/>
                </a:solidFill>
                <a:cs typeface="Arial" charset="0"/>
              </a:rPr>
              <a:t>	Note that this is a straight line.</a:t>
            </a:r>
          </a:p>
        </p:txBody>
      </p:sp>
      <p:sp>
        <p:nvSpPr>
          <p:cNvPr id="5" name="TextBox 4"/>
          <p:cNvSpPr txBox="1"/>
          <p:nvPr/>
        </p:nvSpPr>
        <p:spPr>
          <a:xfrm>
            <a:off x="504825" y="255588"/>
            <a:ext cx="8639175" cy="927100"/>
          </a:xfrm>
          <a:prstGeom prst="rect">
            <a:avLst/>
          </a:prstGeom>
          <a:solidFill>
            <a:schemeClr val="tx1">
              <a:lumMod val="95000"/>
              <a:alpha val="62000"/>
            </a:schemeClr>
          </a:solidFill>
          <a:ln w="38100" cap="flat">
            <a:solidFill>
              <a:schemeClr val="bg1"/>
            </a:solidFill>
            <a:bevel/>
          </a:ln>
        </p:spPr>
        <p:txBody>
          <a:bodyPr/>
          <a:lstStyle/>
          <a:p>
            <a:pPr eaLnBrk="0" hangingPunct="0">
              <a:tabLst>
                <a:tab pos="1200150" algn="l"/>
              </a:tabLst>
              <a:defRPr/>
            </a:pPr>
            <a:r>
              <a:rPr lang="en-US">
                <a:solidFill>
                  <a:prstClr val="black"/>
                </a:solidFill>
                <a:cs typeface="Arial" charset="0"/>
              </a:rPr>
              <a:t>If </a:t>
            </a:r>
            <a:r>
              <a:rPr lang="en-US" i="1">
                <a:solidFill>
                  <a:prstClr val="black"/>
                </a:solidFill>
                <a:cs typeface="Arial" charset="0"/>
              </a:rPr>
              <a:t>L</a:t>
            </a:r>
            <a:r>
              <a:rPr lang="en-US" i="1" baseline="-25000">
                <a:solidFill>
                  <a:prstClr val="black"/>
                </a:solidFill>
                <a:cs typeface="Arial" charset="0"/>
              </a:rPr>
              <a:t>b </a:t>
            </a:r>
            <a:r>
              <a:rPr lang="en-US">
                <a:solidFill>
                  <a:prstClr val="black"/>
                </a:solidFill>
                <a:cs typeface="Arial" charset="0"/>
                <a:sym typeface="Symbol" pitchFamily="18" charset="2"/>
              </a:rPr>
              <a:t> </a:t>
            </a:r>
            <a:r>
              <a:rPr lang="en-US" i="1">
                <a:solidFill>
                  <a:prstClr val="black"/>
                </a:solidFill>
                <a:cs typeface="Arial" charset="0"/>
              </a:rPr>
              <a:t>L</a:t>
            </a:r>
            <a:r>
              <a:rPr lang="en-US" i="1" baseline="-25000">
                <a:solidFill>
                  <a:prstClr val="black"/>
                </a:solidFill>
                <a:cs typeface="Arial" charset="0"/>
              </a:rPr>
              <a:t>p</a:t>
            </a:r>
            <a:r>
              <a:rPr lang="en-US">
                <a:solidFill>
                  <a:prstClr val="black"/>
                </a:solidFill>
                <a:cs typeface="Arial" charset="0"/>
              </a:rPr>
              <a:t>, </a:t>
            </a:r>
          </a:p>
          <a:p>
            <a:pPr eaLnBrk="0" hangingPunct="0">
              <a:tabLst>
                <a:tab pos="1200150" algn="l"/>
              </a:tabLst>
              <a:defRPr/>
            </a:pPr>
            <a:r>
              <a:rPr lang="en-US">
                <a:solidFill>
                  <a:prstClr val="black"/>
                </a:solidFill>
                <a:cs typeface="Arial" charset="0"/>
              </a:rPr>
              <a:t>	</a:t>
            </a:r>
            <a:r>
              <a:rPr lang="en-US" i="1">
                <a:solidFill>
                  <a:prstClr val="black"/>
                </a:solidFill>
                <a:cs typeface="Arial" charset="0"/>
              </a:rPr>
              <a:t>M</a:t>
            </a:r>
            <a:r>
              <a:rPr lang="en-US" i="1" baseline="-25000">
                <a:solidFill>
                  <a:prstClr val="black"/>
                </a:solidFill>
                <a:cs typeface="Arial" charset="0"/>
              </a:rPr>
              <a:t>n </a:t>
            </a:r>
            <a:r>
              <a:rPr lang="en-US">
                <a:solidFill>
                  <a:prstClr val="black"/>
                </a:solidFill>
                <a:cs typeface="Arial" charset="0"/>
              </a:rPr>
              <a:t>= </a:t>
            </a:r>
            <a:r>
              <a:rPr lang="en-US" i="1">
                <a:solidFill>
                  <a:prstClr val="black"/>
                </a:solidFill>
                <a:cs typeface="Arial" charset="0"/>
              </a:rPr>
              <a:t>M</a:t>
            </a:r>
            <a:r>
              <a:rPr lang="en-US" i="1" baseline="-25000">
                <a:solidFill>
                  <a:prstClr val="black"/>
                </a:solidFill>
                <a:cs typeface="Arial" charset="0"/>
              </a:rPr>
              <a:t>p</a:t>
            </a:r>
            <a:endParaRPr lang="en-US" i="1">
              <a:solidFill>
                <a:prstClr val="black"/>
              </a:solidFill>
              <a:cs typeface="Arial" charset="0"/>
            </a:endParaRPr>
          </a:p>
        </p:txBody>
      </p:sp>
      <p:sp>
        <p:nvSpPr>
          <p:cNvPr id="6" name="TextBox 5"/>
          <p:cNvSpPr txBox="1"/>
          <p:nvPr/>
        </p:nvSpPr>
        <p:spPr>
          <a:xfrm>
            <a:off x="3111500" y="5995988"/>
            <a:ext cx="3027363" cy="461962"/>
          </a:xfrm>
          <a:prstGeom prst="rect">
            <a:avLst/>
          </a:prstGeom>
          <a:solidFill>
            <a:schemeClr val="tx1">
              <a:lumMod val="95000"/>
              <a:alpha val="62000"/>
            </a:schemeClr>
          </a:solidFill>
          <a:ln w="38100" cap="flat">
            <a:solidFill>
              <a:schemeClr val="bg1"/>
            </a:solidFill>
            <a:bevel/>
          </a:ln>
        </p:spPr>
        <p:txBody>
          <a:bodyPr>
            <a:spAutoFit/>
          </a:bodyPr>
          <a:lstStyle/>
          <a:p>
            <a:pPr eaLnBrk="0" hangingPunct="0">
              <a:defRPr/>
            </a:pPr>
            <a:r>
              <a:rPr lang="en-US" dirty="0">
                <a:solidFill>
                  <a:prstClr val="black"/>
                </a:solidFill>
                <a:cs typeface="Arial" charset="0"/>
              </a:rPr>
              <a:t>Assume </a:t>
            </a:r>
            <a:r>
              <a:rPr lang="en-US" i="1" dirty="0" err="1">
                <a:solidFill>
                  <a:prstClr val="black"/>
                </a:solidFill>
                <a:cs typeface="Arial" charset="0"/>
              </a:rPr>
              <a:t>C</a:t>
            </a:r>
            <a:r>
              <a:rPr lang="en-US" i="1" baseline="-25000" dirty="0" err="1">
                <a:solidFill>
                  <a:prstClr val="black"/>
                </a:solidFill>
                <a:cs typeface="Arial" charset="0"/>
              </a:rPr>
              <a:t>b</a:t>
            </a:r>
            <a:r>
              <a:rPr lang="en-US" dirty="0">
                <a:solidFill>
                  <a:prstClr val="black"/>
                </a:solidFill>
                <a:cs typeface="Arial" charset="0"/>
              </a:rPr>
              <a:t>=1 for now</a:t>
            </a:r>
          </a:p>
        </p:txBody>
      </p:sp>
      <p:sp>
        <p:nvSpPr>
          <p:cNvPr id="7" name="Slide Number Placeholder 6"/>
          <p:cNvSpPr>
            <a:spLocks noGrp="1"/>
          </p:cNvSpPr>
          <p:nvPr>
            <p:ph type="sldNum" sz="quarter" idx="11"/>
          </p:nvPr>
        </p:nvSpPr>
        <p:spPr/>
        <p:txBody>
          <a:bodyPr/>
          <a:lstStyle/>
          <a:p>
            <a:pPr>
              <a:defRPr/>
            </a:pPr>
            <a:fld id="{C78315E5-5042-45CC-86EE-F5BE1EB2ACF4}" type="slidenum">
              <a:rPr lang="en-US" smtClean="0">
                <a:solidFill>
                  <a:prstClr val="white">
                    <a:shade val="50000"/>
                  </a:prstClr>
                </a:solidFill>
              </a:rPr>
              <a:pPr>
                <a:defRPr/>
              </a:pPr>
              <a:t>47</a:t>
            </a:fld>
            <a:endParaRPr lang="en-US" dirty="0">
              <a:solidFill>
                <a:prstClr val="white">
                  <a:shade val="50000"/>
                </a:prstClr>
              </a:solidFill>
            </a:endParaRPr>
          </a:p>
        </p:txBody>
      </p:sp>
      <p:graphicFrame>
        <p:nvGraphicFramePr>
          <p:cNvPr id="18441" name="Object 10"/>
          <p:cNvGraphicFramePr>
            <a:graphicFrameLocks noChangeAspect="1"/>
          </p:cNvGraphicFramePr>
          <p:nvPr/>
        </p:nvGraphicFramePr>
        <p:xfrm>
          <a:off x="1746250" y="1630363"/>
          <a:ext cx="5008563" cy="914400"/>
        </p:xfrm>
        <a:graphic>
          <a:graphicData uri="http://schemas.openxmlformats.org/presentationml/2006/ole">
            <mc:AlternateContent xmlns:mc="http://schemas.openxmlformats.org/markup-compatibility/2006">
              <mc:Choice xmlns:v="urn:schemas-microsoft-com:vml" Requires="v">
                <p:oleObj spid="_x0000_s73771" name="Equation" r:id="rId6" imgW="2921000" imgH="533400" progId="Equation.DSMT4">
                  <p:embed/>
                </p:oleObj>
              </mc:Choice>
              <mc:Fallback>
                <p:oleObj name="Equation" r:id="rId6" imgW="2921000" imgH="5334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46250" y="1630363"/>
                        <a:ext cx="5008563"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83487454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19459" name="TextBox 28"/>
          <p:cNvSpPr txBox="1">
            <a:spLocks noChangeArrowheads="1"/>
          </p:cNvSpPr>
          <p:nvPr/>
        </p:nvSpPr>
        <p:spPr bwMode="auto">
          <a:xfrm>
            <a:off x="2401888" y="3171825"/>
            <a:ext cx="5183187" cy="1590675"/>
          </a:xfrm>
          <a:prstGeom prst="rect">
            <a:avLst/>
          </a:prstGeom>
          <a:solidFill>
            <a:srgbClr val="F2F2F2">
              <a:alpha val="61960"/>
            </a:srgbClr>
          </a:solidFill>
          <a:ln w="38100">
            <a:solidFill>
              <a:schemeClr val="bg1"/>
            </a:solidFill>
            <a:bevel/>
            <a:headEnd/>
            <a:tailEnd/>
          </a:ln>
        </p:spPr>
        <p:txBody>
          <a:bodyPr>
            <a:spAutoFit/>
          </a:bodyPr>
          <a:lstStyle>
            <a:lvl1pPr marL="685800" indent="-406400"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black"/>
                </a:solidFill>
              </a:rPr>
              <a:t>Results are included only</a:t>
            </a:r>
            <a:r>
              <a:rPr lang="en-US">
                <a:solidFill>
                  <a:prstClr val="white"/>
                </a:solidFill>
              </a:rPr>
              <a:t> </a:t>
            </a:r>
            <a:r>
              <a:rPr lang="en-US">
                <a:solidFill>
                  <a:prstClr val="black"/>
                </a:solidFill>
              </a:rPr>
              <a:t>for: </a:t>
            </a:r>
          </a:p>
          <a:p>
            <a:pPr>
              <a:buFontTx/>
              <a:buChar char="•"/>
            </a:pPr>
            <a:r>
              <a:rPr lang="en-US">
                <a:solidFill>
                  <a:prstClr val="black"/>
                </a:solidFill>
              </a:rPr>
              <a:t>W sections typical for beams</a:t>
            </a:r>
          </a:p>
          <a:p>
            <a:pPr>
              <a:buFontTx/>
              <a:buChar char="•"/>
            </a:pPr>
            <a:r>
              <a:rPr lang="en-US" i="1">
                <a:solidFill>
                  <a:prstClr val="black"/>
                </a:solidFill>
              </a:rPr>
              <a:t>F</a:t>
            </a:r>
            <a:r>
              <a:rPr lang="en-US" i="1" baseline="-25000">
                <a:solidFill>
                  <a:prstClr val="black"/>
                </a:solidFill>
              </a:rPr>
              <a:t>y </a:t>
            </a:r>
            <a:r>
              <a:rPr lang="en-US">
                <a:solidFill>
                  <a:prstClr val="black"/>
                </a:solidFill>
              </a:rPr>
              <a:t>= 50 ksi</a:t>
            </a:r>
          </a:p>
          <a:p>
            <a:pPr>
              <a:buFontTx/>
              <a:buChar char="•"/>
            </a:pPr>
            <a:r>
              <a:rPr lang="en-US" i="1">
                <a:solidFill>
                  <a:prstClr val="black"/>
                </a:solidFill>
              </a:rPr>
              <a:t>C</a:t>
            </a:r>
            <a:r>
              <a:rPr lang="en-US" i="1" baseline="-25000">
                <a:solidFill>
                  <a:prstClr val="black"/>
                </a:solidFill>
              </a:rPr>
              <a:t>b </a:t>
            </a:r>
            <a:r>
              <a:rPr lang="en-US">
                <a:solidFill>
                  <a:prstClr val="black"/>
                </a:solidFill>
              </a:rPr>
              <a:t>= 1</a:t>
            </a:r>
          </a:p>
        </p:txBody>
      </p:sp>
      <p:sp>
        <p:nvSpPr>
          <p:cNvPr id="3" name="TextBox 2"/>
          <p:cNvSpPr txBox="1"/>
          <p:nvPr/>
        </p:nvSpPr>
        <p:spPr>
          <a:xfrm>
            <a:off x="588963" y="1941513"/>
            <a:ext cx="8140700" cy="860425"/>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dirty="0">
                <a:solidFill>
                  <a:prstClr val="black"/>
                </a:solidFill>
                <a:cs typeface="Arial" charset="0"/>
              </a:rPr>
              <a:t>Plots of </a:t>
            </a:r>
            <a:r>
              <a:rPr lang="en-US" dirty="0">
                <a:solidFill>
                  <a:prstClr val="black"/>
                </a:solidFill>
                <a:cs typeface="Arial" charset="0"/>
                <a:sym typeface="Symbol" pitchFamily="18" charset="2"/>
              </a:rPr>
              <a:t></a:t>
            </a:r>
            <a:r>
              <a:rPr lang="en-US" i="1" dirty="0" err="1">
                <a:solidFill>
                  <a:prstClr val="black"/>
                </a:solidFill>
                <a:cs typeface="Arial" charset="0"/>
              </a:rPr>
              <a:t>M</a:t>
            </a:r>
            <a:r>
              <a:rPr lang="en-US" i="1" baseline="-25000" dirty="0" err="1">
                <a:solidFill>
                  <a:prstClr val="black"/>
                </a:solidFill>
                <a:cs typeface="Arial" charset="0"/>
              </a:rPr>
              <a:t>n</a:t>
            </a:r>
            <a:r>
              <a:rPr lang="en-US" dirty="0">
                <a:solidFill>
                  <a:prstClr val="black"/>
                </a:solidFill>
                <a:cs typeface="Arial" charset="0"/>
              </a:rPr>
              <a:t> versus </a:t>
            </a:r>
            <a:r>
              <a:rPr lang="en-US" i="1" dirty="0" err="1">
                <a:solidFill>
                  <a:prstClr val="black"/>
                </a:solidFill>
                <a:cs typeface="Arial" charset="0"/>
              </a:rPr>
              <a:t>L</a:t>
            </a:r>
            <a:r>
              <a:rPr lang="en-US" i="1" baseline="-25000" dirty="0" err="1">
                <a:solidFill>
                  <a:prstClr val="black"/>
                </a:solidFill>
                <a:cs typeface="Arial" charset="0"/>
              </a:rPr>
              <a:t>b</a:t>
            </a:r>
            <a:r>
              <a:rPr lang="en-US" dirty="0">
                <a:solidFill>
                  <a:prstClr val="black"/>
                </a:solidFill>
                <a:cs typeface="Arial" charset="0"/>
              </a:rPr>
              <a:t> for </a:t>
            </a:r>
            <a:r>
              <a:rPr lang="en-US" i="1" dirty="0" err="1">
                <a:solidFill>
                  <a:prstClr val="black"/>
                </a:solidFill>
                <a:cs typeface="Arial" charset="0"/>
              </a:rPr>
              <a:t>C</a:t>
            </a:r>
            <a:r>
              <a:rPr lang="en-US" i="1" baseline="-25000" dirty="0" err="1">
                <a:solidFill>
                  <a:prstClr val="black"/>
                </a:solidFill>
                <a:cs typeface="Arial" charset="0"/>
              </a:rPr>
              <a:t>b</a:t>
            </a:r>
            <a:r>
              <a:rPr lang="en-US" i="1" baseline="-25000" dirty="0">
                <a:solidFill>
                  <a:prstClr val="black"/>
                </a:solidFill>
                <a:cs typeface="Arial" charset="0"/>
              </a:rPr>
              <a:t> </a:t>
            </a:r>
            <a:r>
              <a:rPr lang="en-US" dirty="0">
                <a:solidFill>
                  <a:prstClr val="black"/>
                </a:solidFill>
                <a:cs typeface="Arial" charset="0"/>
              </a:rPr>
              <a:t>= 1.0 are tabulated,</a:t>
            </a:r>
          </a:p>
          <a:p>
            <a:pPr eaLnBrk="0" hangingPunct="0">
              <a:defRPr/>
            </a:pPr>
            <a:r>
              <a:rPr lang="en-US" dirty="0">
                <a:solidFill>
                  <a:prstClr val="black"/>
                </a:solidFill>
                <a:cs typeface="Arial" charset="0"/>
              </a:rPr>
              <a:t>Table 3-10</a:t>
            </a:r>
          </a:p>
        </p:txBody>
      </p:sp>
      <p:sp>
        <p:nvSpPr>
          <p:cNvPr id="4" name="Slide Number Placeholder 3"/>
          <p:cNvSpPr>
            <a:spLocks noGrp="1"/>
          </p:cNvSpPr>
          <p:nvPr>
            <p:ph type="sldNum" sz="quarter" idx="11"/>
          </p:nvPr>
        </p:nvSpPr>
        <p:spPr/>
        <p:txBody>
          <a:bodyPr/>
          <a:lstStyle/>
          <a:p>
            <a:pPr>
              <a:defRPr/>
            </a:pPr>
            <a:fld id="{627A2A2B-AFB0-4470-BBFC-E12C7D4F774B}" type="slidenum">
              <a:rPr lang="en-US" smtClean="0">
                <a:solidFill>
                  <a:prstClr val="white">
                    <a:shade val="50000"/>
                  </a:prstClr>
                </a:solidFill>
              </a:rPr>
              <a:pPr>
                <a:defRPr/>
              </a:pPr>
              <a:t>48</a:t>
            </a:fld>
            <a:endParaRPr lang="en-US" dirty="0">
              <a:solidFill>
                <a:prstClr val="white">
                  <a:shade val="50000"/>
                </a:prstClr>
              </a:solidFill>
            </a:endParaRPr>
          </a:p>
        </p:txBody>
      </p:sp>
      <p:sp>
        <p:nvSpPr>
          <p:cNvPr id="2" name="TextBox 2"/>
          <p:cNvSpPr txBox="1"/>
          <p:nvPr/>
        </p:nvSpPr>
        <p:spPr>
          <a:xfrm>
            <a:off x="606425" y="301625"/>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Flexural Strength</a:t>
            </a:r>
          </a:p>
        </p:txBody>
      </p:sp>
    </p:spTree>
    <p:extLst>
      <p:ext uri="{BB962C8B-B14F-4D97-AF65-F5344CB8AC3E}">
        <p14:creationId xmlns:p14="http://schemas.microsoft.com/office/powerpoint/2010/main" val="263094512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20483" name="TextBox 28"/>
          <p:cNvSpPr txBox="1">
            <a:spLocks noChangeArrowheads="1"/>
          </p:cNvSpPr>
          <p:nvPr/>
        </p:nvSpPr>
        <p:spPr bwMode="auto">
          <a:xfrm>
            <a:off x="628650" y="1190625"/>
            <a:ext cx="8016875" cy="2101850"/>
          </a:xfrm>
          <a:prstGeom prst="rect">
            <a:avLst/>
          </a:prstGeom>
          <a:solidFill>
            <a:srgbClr val="F2F2F2">
              <a:alpha val="61960"/>
            </a:srgbClr>
          </a:solidFill>
          <a:ln w="38100">
            <a:solidFill>
              <a:schemeClr val="bg1"/>
            </a:solidFill>
            <a:bevel/>
            <a:headEnd/>
            <a:tailEnd/>
          </a:ln>
        </p:spPr>
        <p:txBody>
          <a:bodyPr anchor="ctr" anchorCtr="1"/>
          <a:lstStyle>
            <a:lvl1pPr eaLnBrk="0" hangingPunct="0">
              <a:tabLst>
                <a:tab pos="977900" algn="l"/>
                <a:tab pos="1092200" algn="l"/>
                <a:tab pos="1549400" algn="l"/>
                <a:tab pos="1828800" algn="l"/>
                <a:tab pos="3429000" algn="l"/>
                <a:tab pos="3721100" algn="l"/>
                <a:tab pos="3835400" algn="l"/>
              </a:tabLst>
              <a:defRPr sz="2400">
                <a:solidFill>
                  <a:schemeClr val="tx1"/>
                </a:solidFill>
                <a:latin typeface="Times New Roman" pitchFamily="18" charset="0"/>
                <a:cs typeface="Arial" charset="0"/>
              </a:defRPr>
            </a:lvl1pPr>
            <a:lvl2pPr marL="742950" indent="-285750" eaLnBrk="0" hangingPunct="0">
              <a:tabLst>
                <a:tab pos="977900" algn="l"/>
                <a:tab pos="1092200" algn="l"/>
                <a:tab pos="1549400" algn="l"/>
                <a:tab pos="1828800" algn="l"/>
                <a:tab pos="3429000" algn="l"/>
                <a:tab pos="3721100" algn="l"/>
                <a:tab pos="3835400" algn="l"/>
              </a:tabLst>
              <a:defRPr sz="2400">
                <a:solidFill>
                  <a:schemeClr val="tx1"/>
                </a:solidFill>
                <a:latin typeface="Times New Roman" pitchFamily="18" charset="0"/>
                <a:cs typeface="Arial" charset="0"/>
              </a:defRPr>
            </a:lvl2pPr>
            <a:lvl3pPr marL="1143000" indent="-228600" eaLnBrk="0" hangingPunct="0">
              <a:tabLst>
                <a:tab pos="977900" algn="l"/>
                <a:tab pos="1092200" algn="l"/>
                <a:tab pos="1549400" algn="l"/>
                <a:tab pos="1828800" algn="l"/>
                <a:tab pos="3429000" algn="l"/>
                <a:tab pos="3721100" algn="l"/>
                <a:tab pos="3835400" algn="l"/>
              </a:tabLst>
              <a:defRPr sz="2400">
                <a:solidFill>
                  <a:schemeClr val="tx1"/>
                </a:solidFill>
                <a:latin typeface="Times New Roman" pitchFamily="18" charset="0"/>
                <a:cs typeface="Arial" charset="0"/>
              </a:defRPr>
            </a:lvl3pPr>
            <a:lvl4pPr marL="1600200" indent="-228600" eaLnBrk="0" hangingPunct="0">
              <a:tabLst>
                <a:tab pos="977900" algn="l"/>
                <a:tab pos="1092200" algn="l"/>
                <a:tab pos="1549400" algn="l"/>
                <a:tab pos="1828800" algn="l"/>
                <a:tab pos="3429000" algn="l"/>
                <a:tab pos="3721100" algn="l"/>
                <a:tab pos="3835400" algn="l"/>
              </a:tabLst>
              <a:defRPr sz="2400">
                <a:solidFill>
                  <a:schemeClr val="tx1"/>
                </a:solidFill>
                <a:latin typeface="Times New Roman" pitchFamily="18" charset="0"/>
                <a:cs typeface="Arial" charset="0"/>
              </a:defRPr>
            </a:lvl4pPr>
            <a:lvl5pPr marL="2057400" indent="-228600" eaLnBrk="0" hangingPunct="0">
              <a:tabLst>
                <a:tab pos="977900" algn="l"/>
                <a:tab pos="1092200" algn="l"/>
                <a:tab pos="1549400" algn="l"/>
                <a:tab pos="1828800" algn="l"/>
                <a:tab pos="3429000" algn="l"/>
                <a:tab pos="3721100" algn="l"/>
                <a:tab pos="3835400" algn="l"/>
              </a:tabLst>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977900" algn="l"/>
                <a:tab pos="1092200" algn="l"/>
                <a:tab pos="1549400" algn="l"/>
                <a:tab pos="1828800" algn="l"/>
                <a:tab pos="3429000" algn="l"/>
                <a:tab pos="3721100" algn="l"/>
                <a:tab pos="3835400" algn="l"/>
              </a:tabLs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977900" algn="l"/>
                <a:tab pos="1092200" algn="l"/>
                <a:tab pos="1549400" algn="l"/>
                <a:tab pos="1828800" algn="l"/>
                <a:tab pos="3429000" algn="l"/>
                <a:tab pos="3721100" algn="l"/>
                <a:tab pos="3835400" algn="l"/>
              </a:tabLs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977900" algn="l"/>
                <a:tab pos="1092200" algn="l"/>
                <a:tab pos="1549400" algn="l"/>
                <a:tab pos="1828800" algn="l"/>
                <a:tab pos="3429000" algn="l"/>
                <a:tab pos="3721100" algn="l"/>
                <a:tab pos="3835400" algn="l"/>
              </a:tabLs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977900" algn="l"/>
                <a:tab pos="1092200" algn="l"/>
                <a:tab pos="1549400" algn="l"/>
                <a:tab pos="1828800" algn="l"/>
                <a:tab pos="3429000" algn="l"/>
                <a:tab pos="3721100" algn="l"/>
                <a:tab pos="3835400" algn="l"/>
              </a:tabLst>
              <a:defRPr sz="2400">
                <a:solidFill>
                  <a:schemeClr val="tx1"/>
                </a:solidFill>
                <a:latin typeface="Times New Roman" pitchFamily="18" charset="0"/>
                <a:cs typeface="Arial" charset="0"/>
              </a:defRPr>
            </a:lvl9pPr>
          </a:lstStyle>
          <a:p>
            <a:r>
              <a:rPr lang="en-US">
                <a:solidFill>
                  <a:prstClr val="black"/>
                </a:solidFill>
              </a:rPr>
              <a:t>To compute </a:t>
            </a:r>
            <a:r>
              <a:rPr lang="en-US" i="1">
                <a:solidFill>
                  <a:prstClr val="black"/>
                </a:solidFill>
              </a:rPr>
              <a:t>M</a:t>
            </a:r>
            <a:r>
              <a:rPr lang="en-US" i="1" baseline="-25000">
                <a:solidFill>
                  <a:prstClr val="black"/>
                </a:solidFill>
              </a:rPr>
              <a:t>n</a:t>
            </a:r>
            <a:r>
              <a:rPr lang="en-US">
                <a:solidFill>
                  <a:prstClr val="black"/>
                </a:solidFill>
              </a:rPr>
              <a:t> for any moment diagram,</a:t>
            </a:r>
          </a:p>
          <a:p>
            <a:pPr>
              <a:spcBef>
                <a:spcPct val="50000"/>
              </a:spcBef>
            </a:pPr>
            <a:r>
              <a:rPr lang="en-US">
                <a:solidFill>
                  <a:prstClr val="black"/>
                </a:solidFill>
              </a:rPr>
              <a:t>		</a:t>
            </a:r>
            <a:r>
              <a:rPr lang="en-US" i="1">
                <a:solidFill>
                  <a:prstClr val="black"/>
                </a:solidFill>
              </a:rPr>
              <a:t>M</a:t>
            </a:r>
            <a:r>
              <a:rPr lang="en-US" i="1" baseline="-25000">
                <a:solidFill>
                  <a:prstClr val="black"/>
                </a:solidFill>
              </a:rPr>
              <a:t>n	</a:t>
            </a:r>
            <a:r>
              <a:rPr lang="en-US">
                <a:solidFill>
                  <a:prstClr val="black"/>
                </a:solidFill>
              </a:rPr>
              <a:t>=	</a:t>
            </a:r>
            <a:r>
              <a:rPr lang="en-US" i="1">
                <a:solidFill>
                  <a:prstClr val="black"/>
                </a:solidFill>
              </a:rPr>
              <a:t>C</a:t>
            </a:r>
            <a:r>
              <a:rPr lang="en-US" i="1" baseline="-25000">
                <a:solidFill>
                  <a:prstClr val="black"/>
                </a:solidFill>
              </a:rPr>
              <a:t>b</a:t>
            </a:r>
            <a:r>
              <a:rPr lang="en-US">
                <a:solidFill>
                  <a:prstClr val="black"/>
                </a:solidFill>
              </a:rPr>
              <a:t>(</a:t>
            </a:r>
            <a:r>
              <a:rPr lang="en-US" i="1">
                <a:solidFill>
                  <a:prstClr val="black"/>
                </a:solidFill>
              </a:rPr>
              <a:t>M</a:t>
            </a:r>
            <a:r>
              <a:rPr lang="en-US" i="1" baseline="-25000">
                <a:solidFill>
                  <a:prstClr val="black"/>
                </a:solidFill>
              </a:rPr>
              <a:t>n</a:t>
            </a:r>
            <a:r>
              <a:rPr lang="en-US" baseline="-25000">
                <a:solidFill>
                  <a:prstClr val="black"/>
                </a:solidFill>
              </a:rPr>
              <a:t>(</a:t>
            </a:r>
            <a:r>
              <a:rPr lang="en-US" i="1" baseline="-25000">
                <a:solidFill>
                  <a:prstClr val="black"/>
                </a:solidFill>
              </a:rPr>
              <a:t>Cb1</a:t>
            </a:r>
            <a:r>
              <a:rPr lang="en-US" baseline="-25000">
                <a:solidFill>
                  <a:prstClr val="black"/>
                </a:solidFill>
              </a:rPr>
              <a:t>)</a:t>
            </a:r>
            <a:r>
              <a:rPr lang="en-US">
                <a:solidFill>
                  <a:prstClr val="black"/>
                </a:solidFill>
              </a:rPr>
              <a:t>)	</a:t>
            </a:r>
            <a:r>
              <a:rPr lang="en-US">
                <a:solidFill>
                  <a:prstClr val="black"/>
                </a:solidFill>
                <a:sym typeface="Symbol" pitchFamily="18" charset="2"/>
              </a:rPr>
              <a:t>		</a:t>
            </a:r>
            <a:r>
              <a:rPr lang="en-US" i="1">
                <a:solidFill>
                  <a:prstClr val="black"/>
                </a:solidFill>
              </a:rPr>
              <a:t>M</a:t>
            </a:r>
            <a:r>
              <a:rPr lang="en-US" i="1" baseline="-25000">
                <a:solidFill>
                  <a:prstClr val="black"/>
                </a:solidFill>
              </a:rPr>
              <a:t>p</a:t>
            </a:r>
            <a:endParaRPr lang="en-US" i="1">
              <a:solidFill>
                <a:prstClr val="black"/>
              </a:solidFill>
            </a:endParaRPr>
          </a:p>
          <a:p>
            <a:r>
              <a:rPr lang="en-US">
                <a:solidFill>
                  <a:prstClr val="black"/>
                </a:solidFill>
                <a:sym typeface="Symbol" pitchFamily="18" charset="2"/>
              </a:rPr>
              <a:t>	</a:t>
            </a:r>
            <a:r>
              <a:rPr lang="en-US" i="1">
                <a:solidFill>
                  <a:prstClr val="black"/>
                </a:solidFill>
              </a:rPr>
              <a:t>M</a:t>
            </a:r>
            <a:r>
              <a:rPr lang="en-US" i="1" baseline="-25000">
                <a:solidFill>
                  <a:prstClr val="black"/>
                </a:solidFill>
              </a:rPr>
              <a:t>n	</a:t>
            </a:r>
            <a:r>
              <a:rPr lang="en-US">
                <a:solidFill>
                  <a:prstClr val="black"/>
                </a:solidFill>
              </a:rPr>
              <a:t>=	</a:t>
            </a:r>
            <a:r>
              <a:rPr lang="en-US" i="1">
                <a:solidFill>
                  <a:prstClr val="black"/>
                </a:solidFill>
              </a:rPr>
              <a:t>C</a:t>
            </a:r>
            <a:r>
              <a:rPr lang="en-US" i="1" baseline="-25000">
                <a:solidFill>
                  <a:prstClr val="black"/>
                </a:solidFill>
              </a:rPr>
              <a:t>b</a:t>
            </a:r>
            <a:r>
              <a:rPr lang="en-US">
                <a:solidFill>
                  <a:prstClr val="black"/>
                </a:solidFill>
              </a:rPr>
              <a:t>(</a:t>
            </a:r>
            <a:r>
              <a:rPr lang="en-US">
                <a:solidFill>
                  <a:prstClr val="black"/>
                </a:solidFill>
                <a:sym typeface="Symbol" pitchFamily="18" charset="2"/>
              </a:rPr>
              <a:t></a:t>
            </a:r>
            <a:r>
              <a:rPr lang="en-US" i="1">
                <a:solidFill>
                  <a:prstClr val="black"/>
                </a:solidFill>
              </a:rPr>
              <a:t>M</a:t>
            </a:r>
            <a:r>
              <a:rPr lang="en-US" i="1" baseline="-25000">
                <a:solidFill>
                  <a:prstClr val="black"/>
                </a:solidFill>
              </a:rPr>
              <a:t>n</a:t>
            </a:r>
            <a:r>
              <a:rPr lang="en-US" baseline="-25000">
                <a:solidFill>
                  <a:prstClr val="black"/>
                </a:solidFill>
              </a:rPr>
              <a:t>(</a:t>
            </a:r>
            <a:r>
              <a:rPr lang="en-US" i="1" baseline="-25000">
                <a:solidFill>
                  <a:prstClr val="black"/>
                </a:solidFill>
              </a:rPr>
              <a:t>Cb1</a:t>
            </a:r>
            <a:r>
              <a:rPr lang="en-US" baseline="-25000">
                <a:solidFill>
                  <a:prstClr val="black"/>
                </a:solidFill>
              </a:rPr>
              <a:t>)</a:t>
            </a:r>
            <a:r>
              <a:rPr lang="en-US">
                <a:solidFill>
                  <a:prstClr val="black"/>
                </a:solidFill>
              </a:rPr>
              <a:t>)	</a:t>
            </a:r>
            <a:r>
              <a:rPr lang="en-US">
                <a:solidFill>
                  <a:prstClr val="black"/>
                </a:solidFill>
                <a:sym typeface="Symbol" pitchFamily="18" charset="2"/>
              </a:rPr>
              <a:t> </a:t>
            </a:r>
            <a:r>
              <a:rPr lang="en-US" i="1">
                <a:solidFill>
                  <a:prstClr val="black"/>
                </a:solidFill>
              </a:rPr>
              <a:t>M</a:t>
            </a:r>
            <a:r>
              <a:rPr lang="en-US" i="1" baseline="-25000">
                <a:solidFill>
                  <a:prstClr val="black"/>
                </a:solidFill>
              </a:rPr>
              <a:t>p</a:t>
            </a:r>
            <a:endParaRPr lang="en-US">
              <a:solidFill>
                <a:prstClr val="black"/>
              </a:solidFill>
            </a:endParaRPr>
          </a:p>
          <a:p>
            <a:pPr>
              <a:spcBef>
                <a:spcPct val="50000"/>
              </a:spcBef>
            </a:pPr>
            <a:r>
              <a:rPr lang="en-US">
                <a:solidFill>
                  <a:prstClr val="black"/>
                </a:solidFill>
              </a:rPr>
              <a:t>(</a:t>
            </a:r>
            <a:r>
              <a:rPr lang="en-US" i="1">
                <a:solidFill>
                  <a:prstClr val="black"/>
                </a:solidFill>
              </a:rPr>
              <a:t>M</a:t>
            </a:r>
            <a:r>
              <a:rPr lang="en-US" i="1" baseline="-25000">
                <a:solidFill>
                  <a:prstClr val="black"/>
                </a:solidFill>
              </a:rPr>
              <a:t>n</a:t>
            </a:r>
            <a:r>
              <a:rPr lang="en-US" baseline="-25000">
                <a:solidFill>
                  <a:prstClr val="black"/>
                </a:solidFill>
              </a:rPr>
              <a:t>(</a:t>
            </a:r>
            <a:r>
              <a:rPr lang="en-US" i="1" baseline="-25000">
                <a:solidFill>
                  <a:prstClr val="black"/>
                </a:solidFill>
              </a:rPr>
              <a:t>Cb1</a:t>
            </a:r>
            <a:r>
              <a:rPr lang="en-US" baseline="-25000">
                <a:solidFill>
                  <a:prstClr val="black"/>
                </a:solidFill>
              </a:rPr>
              <a:t>)</a:t>
            </a:r>
            <a:r>
              <a:rPr lang="en-US">
                <a:solidFill>
                  <a:prstClr val="black"/>
                </a:solidFill>
              </a:rPr>
              <a:t>) = </a:t>
            </a:r>
            <a:r>
              <a:rPr lang="en-US" i="1">
                <a:solidFill>
                  <a:prstClr val="black"/>
                </a:solidFill>
              </a:rPr>
              <a:t>M</a:t>
            </a:r>
            <a:r>
              <a:rPr lang="en-US" i="1" baseline="-25000">
                <a:solidFill>
                  <a:prstClr val="black"/>
                </a:solidFill>
              </a:rPr>
              <a:t>n</a:t>
            </a:r>
            <a:r>
              <a:rPr lang="en-US">
                <a:solidFill>
                  <a:prstClr val="black"/>
                </a:solidFill>
              </a:rPr>
              <a:t>, assuming </a:t>
            </a:r>
            <a:r>
              <a:rPr lang="en-US" i="1">
                <a:solidFill>
                  <a:prstClr val="black"/>
                </a:solidFill>
              </a:rPr>
              <a:t>C</a:t>
            </a:r>
            <a:r>
              <a:rPr lang="en-US" i="1" baseline="-25000">
                <a:solidFill>
                  <a:prstClr val="black"/>
                </a:solidFill>
              </a:rPr>
              <a:t>b </a:t>
            </a:r>
            <a:r>
              <a:rPr lang="en-US">
                <a:solidFill>
                  <a:prstClr val="black"/>
                </a:solidFill>
              </a:rPr>
              <a:t>= 1</a:t>
            </a:r>
          </a:p>
        </p:txBody>
      </p:sp>
      <p:sp>
        <p:nvSpPr>
          <p:cNvPr id="4" name="TextBox 3"/>
          <p:cNvSpPr txBox="1"/>
          <p:nvPr/>
        </p:nvSpPr>
        <p:spPr>
          <a:xfrm>
            <a:off x="614363" y="3392488"/>
            <a:ext cx="8045450" cy="2078037"/>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i="1">
                <a:solidFill>
                  <a:prstClr val="black"/>
                </a:solidFill>
                <a:cs typeface="Arial" charset="0"/>
              </a:rPr>
              <a:t>C</a:t>
            </a:r>
            <a:r>
              <a:rPr lang="en-US" i="1" baseline="-25000">
                <a:solidFill>
                  <a:prstClr val="black"/>
                </a:solidFill>
                <a:cs typeface="Arial" charset="0"/>
              </a:rPr>
              <a:t>b</a:t>
            </a:r>
            <a:r>
              <a:rPr lang="en-US">
                <a:solidFill>
                  <a:prstClr val="black"/>
                </a:solidFill>
                <a:cs typeface="Arial" charset="0"/>
              </a:rPr>
              <a:t>, Equation F1-1</a:t>
            </a:r>
          </a:p>
          <a:p>
            <a:pPr eaLnBrk="0" hangingPunct="0">
              <a:defRPr/>
            </a:pPr>
            <a:endParaRPr lang="en-US">
              <a:solidFill>
                <a:prstClr val="black"/>
              </a:solidFill>
              <a:cs typeface="Arial" charset="0"/>
            </a:endParaRPr>
          </a:p>
          <a:p>
            <a:pPr eaLnBrk="0" hangingPunct="0">
              <a:defRPr/>
            </a:pPr>
            <a:endParaRPr lang="en-US">
              <a:solidFill>
                <a:prstClr val="black"/>
              </a:solidFill>
              <a:cs typeface="Arial" charset="0"/>
            </a:endParaRPr>
          </a:p>
          <a:p>
            <a:pPr eaLnBrk="0" hangingPunct="0">
              <a:defRPr/>
            </a:pPr>
            <a:r>
              <a:rPr lang="en-US">
                <a:solidFill>
                  <a:prstClr val="black"/>
                </a:solidFill>
                <a:cs typeface="Arial" charset="0"/>
              </a:rPr>
              <a:t> </a:t>
            </a:r>
          </a:p>
          <a:p>
            <a:pPr eaLnBrk="0" hangingPunct="0">
              <a:defRPr/>
            </a:pPr>
            <a:r>
              <a:rPr lang="en-US" sz="3200">
                <a:solidFill>
                  <a:prstClr val="black"/>
                </a:solidFill>
                <a:cs typeface="Arial" charset="0"/>
              </a:rPr>
              <a:t>	</a:t>
            </a:r>
          </a:p>
        </p:txBody>
      </p:sp>
      <p:graphicFrame>
        <p:nvGraphicFramePr>
          <p:cNvPr id="20485" name="Object 40"/>
          <p:cNvGraphicFramePr>
            <a:graphicFrameLocks noChangeAspect="1"/>
          </p:cNvGraphicFramePr>
          <p:nvPr/>
        </p:nvGraphicFramePr>
        <p:xfrm>
          <a:off x="2592388" y="4235450"/>
          <a:ext cx="4491037" cy="889000"/>
        </p:xfrm>
        <a:graphic>
          <a:graphicData uri="http://schemas.openxmlformats.org/presentationml/2006/ole">
            <mc:AlternateContent xmlns:mc="http://schemas.openxmlformats.org/markup-compatibility/2006">
              <mc:Choice xmlns:v="urn:schemas-microsoft-com:vml" Requires="v">
                <p:oleObj spid="_x0000_s74773" name="Equation" r:id="rId4" imgW="2184120" imgH="431640" progId="Equation.3">
                  <p:embed/>
                </p:oleObj>
              </mc:Choice>
              <mc:Fallback>
                <p:oleObj name="Equation" r:id="rId4" imgW="2184120" imgH="4316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2388" y="4235450"/>
                        <a:ext cx="44910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Slide Number Placeholder 4"/>
          <p:cNvSpPr>
            <a:spLocks noGrp="1"/>
          </p:cNvSpPr>
          <p:nvPr>
            <p:ph type="sldNum" sz="quarter" idx="11"/>
          </p:nvPr>
        </p:nvSpPr>
        <p:spPr/>
        <p:txBody>
          <a:bodyPr/>
          <a:lstStyle/>
          <a:p>
            <a:pPr>
              <a:defRPr/>
            </a:pPr>
            <a:fld id="{8982A836-783F-425E-88EB-FA5A4BDCD415}" type="slidenum">
              <a:rPr lang="en-US" smtClean="0">
                <a:solidFill>
                  <a:prstClr val="white">
                    <a:shade val="50000"/>
                  </a:prstClr>
                </a:solidFill>
              </a:rPr>
              <a:pPr>
                <a:defRPr/>
              </a:pPr>
              <a:t>49</a:t>
            </a:fld>
            <a:endParaRPr lang="en-US" dirty="0">
              <a:solidFill>
                <a:prstClr val="white">
                  <a:shade val="50000"/>
                </a:prstClr>
              </a:solidFill>
            </a:endParaRPr>
          </a:p>
        </p:txBody>
      </p:sp>
      <p:sp>
        <p:nvSpPr>
          <p:cNvPr id="2" name="TextBox 2"/>
          <p:cNvSpPr txBox="1"/>
          <p:nvPr/>
        </p:nvSpPr>
        <p:spPr>
          <a:xfrm>
            <a:off x="606425" y="301625"/>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Flexural Strength</a:t>
            </a:r>
          </a:p>
        </p:txBody>
      </p:sp>
    </p:spTree>
    <p:extLst>
      <p:ext uri="{BB962C8B-B14F-4D97-AF65-F5344CB8AC3E}">
        <p14:creationId xmlns:p14="http://schemas.microsoft.com/office/powerpoint/2010/main" val="4102076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1427163" y="1497013"/>
            <a:ext cx="6386512" cy="617537"/>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3200" b="1">
                <a:solidFill>
                  <a:schemeClr val="bg1"/>
                </a:solidFill>
                <a:cs typeface="Arial" charset="0"/>
              </a:rPr>
              <a:t>Flexural Strength	</a:t>
            </a:r>
          </a:p>
        </p:txBody>
      </p:sp>
      <p:sp>
        <p:nvSpPr>
          <p:cNvPr id="15" name="TextBox 14"/>
          <p:cNvSpPr txBox="1"/>
          <p:nvPr/>
        </p:nvSpPr>
        <p:spPr>
          <a:xfrm>
            <a:off x="1176338" y="2652713"/>
            <a:ext cx="6873875" cy="2079625"/>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3200" b="1" u="sng">
                <a:solidFill>
                  <a:schemeClr val="bg1"/>
                </a:solidFill>
                <a:cs typeface="Arial" charset="0"/>
              </a:rPr>
              <a:t>Strength Limit States:</a:t>
            </a:r>
          </a:p>
          <a:p>
            <a:pPr eaLnBrk="0" hangingPunct="0">
              <a:defRPr/>
            </a:pPr>
            <a:r>
              <a:rPr lang="en-US" sz="3200">
                <a:solidFill>
                  <a:schemeClr val="bg1"/>
                </a:solidFill>
                <a:cs typeface="Arial" charset="0"/>
              </a:rPr>
              <a:t>Plastic Moment Strength</a:t>
            </a:r>
          </a:p>
          <a:p>
            <a:pPr eaLnBrk="0" hangingPunct="0">
              <a:defRPr/>
            </a:pPr>
            <a:r>
              <a:rPr lang="en-US" sz="3200">
                <a:solidFill>
                  <a:schemeClr val="bg1"/>
                </a:solidFill>
                <a:cs typeface="Arial" charset="0"/>
              </a:rPr>
              <a:t>Lateral Torsional Buckling</a:t>
            </a:r>
          </a:p>
          <a:p>
            <a:pPr eaLnBrk="0" hangingPunct="0">
              <a:defRPr/>
            </a:pPr>
            <a:r>
              <a:rPr lang="en-US" sz="3200">
                <a:solidFill>
                  <a:schemeClr val="bg1"/>
                </a:solidFill>
                <a:cs typeface="Arial" charset="0"/>
              </a:rPr>
              <a:t>Local Buckling (Flange or web)</a:t>
            </a:r>
          </a:p>
        </p:txBody>
      </p:sp>
      <p:sp>
        <p:nvSpPr>
          <p:cNvPr id="4" name="Slide Number Placeholder 3"/>
          <p:cNvSpPr>
            <a:spLocks noGrp="1"/>
          </p:cNvSpPr>
          <p:nvPr>
            <p:ph type="sldNum" sz="quarter" idx="11"/>
          </p:nvPr>
        </p:nvSpPr>
        <p:spPr/>
        <p:txBody>
          <a:bodyPr/>
          <a:lstStyle/>
          <a:p>
            <a:pPr>
              <a:defRPr/>
            </a:pPr>
            <a:fld id="{15121AB1-4D14-426E-BE83-0646953FF376}" type="slidenum">
              <a:rPr lang="en-US" smtClean="0"/>
              <a:pPr>
                <a:defRPr/>
              </a:pPr>
              <a:t>5</a:t>
            </a:fld>
            <a:endParaRPr lang="en-US" dirty="0"/>
          </a:p>
        </p:txBody>
      </p:sp>
      <p:sp>
        <p:nvSpPr>
          <p:cNvPr id="5" name="Footer Placeholder 4"/>
          <p:cNvSpPr>
            <a:spLocks noGrp="1"/>
          </p:cNvSpPr>
          <p:nvPr>
            <p:ph type="ftr" sz="quarter" idx="10"/>
          </p:nvPr>
        </p:nvSpPr>
        <p:spPr/>
        <p:txBody>
          <a:bodyPr/>
          <a:lstStyle/>
          <a:p>
            <a:pPr>
              <a:defRPr/>
            </a:pPr>
            <a:r>
              <a:rPr lang="en-US"/>
              <a:t>Beam Module</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43" name="Rectangle 42"/>
          <p:cNvSpPr/>
          <p:nvPr/>
        </p:nvSpPr>
        <p:spPr>
          <a:xfrm>
            <a:off x="622300" y="1049338"/>
            <a:ext cx="7119938" cy="2201862"/>
          </a:xfrm>
          <a:prstGeom prst="rect">
            <a:avLst/>
          </a:prstGeom>
          <a:solidFill>
            <a:schemeClr val="tx1"/>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29" name="TextBox 28"/>
          <p:cNvSpPr txBox="1"/>
          <p:nvPr/>
        </p:nvSpPr>
        <p:spPr>
          <a:xfrm>
            <a:off x="177800" y="3603625"/>
            <a:ext cx="8813800" cy="1939925"/>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tabLst>
                <a:tab pos="685800" algn="l"/>
                <a:tab pos="971550" algn="l"/>
              </a:tabLst>
              <a:defRPr/>
            </a:pPr>
            <a:r>
              <a:rPr lang="en-US" i="1" dirty="0" err="1">
                <a:solidFill>
                  <a:prstClr val="black"/>
                </a:solidFill>
                <a:cs typeface="Arial" charset="0"/>
              </a:rPr>
              <a:t>M</a:t>
            </a:r>
            <a:r>
              <a:rPr lang="en-US" i="1" baseline="-25000" dirty="0" err="1">
                <a:solidFill>
                  <a:prstClr val="black"/>
                </a:solidFill>
                <a:cs typeface="Arial" charset="0"/>
              </a:rPr>
              <a:t>max</a:t>
            </a:r>
            <a:r>
              <a:rPr lang="en-US" i="1" baseline="-25000" dirty="0">
                <a:solidFill>
                  <a:prstClr val="black"/>
                </a:solidFill>
                <a:cs typeface="Arial" charset="0"/>
              </a:rPr>
              <a:t>	</a:t>
            </a:r>
            <a:r>
              <a:rPr lang="en-US" dirty="0">
                <a:solidFill>
                  <a:prstClr val="black"/>
                </a:solidFill>
                <a:cs typeface="Arial" charset="0"/>
              </a:rPr>
              <a:t>=	absolute value of maximum moment in </a:t>
            </a:r>
            <a:r>
              <a:rPr lang="en-US" dirty="0" err="1">
                <a:solidFill>
                  <a:prstClr val="black"/>
                </a:solidFill>
                <a:cs typeface="Arial" charset="0"/>
              </a:rPr>
              <a:t>unbraced</a:t>
            </a:r>
            <a:r>
              <a:rPr lang="en-US" dirty="0">
                <a:solidFill>
                  <a:prstClr val="black"/>
                </a:solidFill>
                <a:cs typeface="Arial" charset="0"/>
              </a:rPr>
              <a:t> section</a:t>
            </a:r>
          </a:p>
          <a:p>
            <a:pPr eaLnBrk="0" hangingPunct="0">
              <a:tabLst>
                <a:tab pos="685800" algn="l"/>
                <a:tab pos="971550" algn="l"/>
              </a:tabLst>
              <a:defRPr/>
            </a:pPr>
            <a:r>
              <a:rPr lang="en-US" i="1" dirty="0">
                <a:solidFill>
                  <a:prstClr val="black"/>
                </a:solidFill>
                <a:cs typeface="Arial" charset="0"/>
              </a:rPr>
              <a:t>M</a:t>
            </a:r>
            <a:r>
              <a:rPr lang="en-US" i="1" baseline="-25000" dirty="0">
                <a:solidFill>
                  <a:prstClr val="black"/>
                </a:solidFill>
                <a:cs typeface="Arial" charset="0"/>
              </a:rPr>
              <a:t>A	</a:t>
            </a:r>
            <a:r>
              <a:rPr lang="en-US" dirty="0">
                <a:solidFill>
                  <a:prstClr val="black"/>
                </a:solidFill>
                <a:cs typeface="Arial" charset="0"/>
              </a:rPr>
              <a:t>=	absolute value of moment at quarter point of </a:t>
            </a:r>
            <a:r>
              <a:rPr lang="en-US" dirty="0" err="1">
                <a:solidFill>
                  <a:prstClr val="black"/>
                </a:solidFill>
                <a:cs typeface="Arial" charset="0"/>
              </a:rPr>
              <a:t>unbraced</a:t>
            </a:r>
            <a:r>
              <a:rPr lang="en-US" dirty="0">
                <a:solidFill>
                  <a:prstClr val="black"/>
                </a:solidFill>
                <a:cs typeface="Arial" charset="0"/>
              </a:rPr>
              <a:t> section</a:t>
            </a:r>
          </a:p>
          <a:p>
            <a:pPr eaLnBrk="0" hangingPunct="0">
              <a:tabLst>
                <a:tab pos="685800" algn="l"/>
                <a:tab pos="971550" algn="l"/>
              </a:tabLst>
              <a:defRPr/>
            </a:pPr>
            <a:r>
              <a:rPr lang="en-US" i="1" dirty="0">
                <a:solidFill>
                  <a:prstClr val="black"/>
                </a:solidFill>
                <a:cs typeface="Arial" charset="0"/>
              </a:rPr>
              <a:t>M</a:t>
            </a:r>
            <a:r>
              <a:rPr lang="en-US" i="1" baseline="-25000" dirty="0">
                <a:solidFill>
                  <a:prstClr val="black"/>
                </a:solidFill>
                <a:cs typeface="Arial" charset="0"/>
              </a:rPr>
              <a:t>B	</a:t>
            </a:r>
            <a:r>
              <a:rPr lang="en-US" dirty="0">
                <a:solidFill>
                  <a:prstClr val="black"/>
                </a:solidFill>
                <a:cs typeface="Arial" charset="0"/>
              </a:rPr>
              <a:t>=	absolute value of moment at centerline of </a:t>
            </a:r>
            <a:r>
              <a:rPr lang="en-US" dirty="0" err="1">
                <a:solidFill>
                  <a:prstClr val="black"/>
                </a:solidFill>
                <a:cs typeface="Arial" charset="0"/>
              </a:rPr>
              <a:t>unbraced</a:t>
            </a:r>
            <a:r>
              <a:rPr lang="en-US" dirty="0">
                <a:solidFill>
                  <a:prstClr val="black"/>
                </a:solidFill>
                <a:cs typeface="Arial" charset="0"/>
              </a:rPr>
              <a:t> section</a:t>
            </a:r>
          </a:p>
          <a:p>
            <a:pPr eaLnBrk="0" hangingPunct="0">
              <a:tabLst>
                <a:tab pos="685800" algn="l"/>
                <a:tab pos="971550" algn="l"/>
              </a:tabLst>
              <a:defRPr/>
            </a:pPr>
            <a:r>
              <a:rPr lang="en-US" i="1" dirty="0">
                <a:solidFill>
                  <a:prstClr val="black"/>
                </a:solidFill>
                <a:cs typeface="Arial" charset="0"/>
              </a:rPr>
              <a:t>M</a:t>
            </a:r>
            <a:r>
              <a:rPr lang="en-US" i="1" baseline="-25000" dirty="0">
                <a:solidFill>
                  <a:prstClr val="black"/>
                </a:solidFill>
                <a:cs typeface="Arial" charset="0"/>
              </a:rPr>
              <a:t>C	</a:t>
            </a:r>
            <a:r>
              <a:rPr lang="en-US" dirty="0">
                <a:solidFill>
                  <a:prstClr val="black"/>
                </a:solidFill>
                <a:cs typeface="Arial" charset="0"/>
              </a:rPr>
              <a:t>= absolute value of moment at three-quarter point of </a:t>
            </a:r>
            <a:r>
              <a:rPr lang="en-US" dirty="0" err="1">
                <a:solidFill>
                  <a:prstClr val="black"/>
                </a:solidFill>
                <a:cs typeface="Arial" charset="0"/>
              </a:rPr>
              <a:t>unbraced</a:t>
            </a:r>
            <a:r>
              <a:rPr lang="en-US" dirty="0">
                <a:solidFill>
                  <a:prstClr val="black"/>
                </a:solidFill>
                <a:cs typeface="Arial" charset="0"/>
              </a:rPr>
              <a:t> 		section</a:t>
            </a:r>
          </a:p>
        </p:txBody>
      </p:sp>
      <p:sp>
        <p:nvSpPr>
          <p:cNvPr id="21509" name="Text Box 22"/>
          <p:cNvSpPr txBox="1">
            <a:spLocks noChangeArrowheads="1"/>
          </p:cNvSpPr>
          <p:nvPr/>
        </p:nvSpPr>
        <p:spPr bwMode="auto">
          <a:xfrm>
            <a:off x="3748088" y="1508125"/>
            <a:ext cx="412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b="1">
                <a:solidFill>
                  <a:prstClr val="black"/>
                </a:solidFill>
              </a:rPr>
              <a:t>X</a:t>
            </a:r>
          </a:p>
        </p:txBody>
      </p:sp>
      <p:sp>
        <p:nvSpPr>
          <p:cNvPr id="21510" name="Text Box 23"/>
          <p:cNvSpPr txBox="1">
            <a:spLocks noChangeArrowheads="1"/>
          </p:cNvSpPr>
          <p:nvPr/>
        </p:nvSpPr>
        <p:spPr bwMode="auto">
          <a:xfrm>
            <a:off x="909638" y="1517650"/>
            <a:ext cx="412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b="1">
                <a:solidFill>
                  <a:prstClr val="black"/>
                </a:solidFill>
              </a:rPr>
              <a:t>X</a:t>
            </a:r>
          </a:p>
        </p:txBody>
      </p:sp>
      <p:sp>
        <p:nvSpPr>
          <p:cNvPr id="21511" name="Text Box 35"/>
          <p:cNvSpPr txBox="1">
            <a:spLocks noChangeArrowheads="1"/>
          </p:cNvSpPr>
          <p:nvPr/>
        </p:nvSpPr>
        <p:spPr bwMode="auto">
          <a:xfrm>
            <a:off x="1158875" y="1787525"/>
            <a:ext cx="6191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sz="2000" i="1">
                <a:solidFill>
                  <a:prstClr val="black"/>
                </a:solidFill>
              </a:rPr>
              <a:t>M</a:t>
            </a:r>
            <a:r>
              <a:rPr lang="en-US" sz="2000" i="1" baseline="-25000">
                <a:solidFill>
                  <a:prstClr val="black"/>
                </a:solidFill>
              </a:rPr>
              <a:t>A</a:t>
            </a:r>
            <a:endParaRPr lang="en-US" sz="2000" i="1">
              <a:solidFill>
                <a:prstClr val="black"/>
              </a:solidFill>
            </a:endParaRPr>
          </a:p>
        </p:txBody>
      </p:sp>
      <p:sp>
        <p:nvSpPr>
          <p:cNvPr id="21512" name="Text Box 36"/>
          <p:cNvSpPr txBox="1">
            <a:spLocks noChangeArrowheads="1"/>
          </p:cNvSpPr>
          <p:nvPr/>
        </p:nvSpPr>
        <p:spPr bwMode="auto">
          <a:xfrm>
            <a:off x="2740025" y="2206625"/>
            <a:ext cx="7381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sz="2000" i="1">
                <a:solidFill>
                  <a:prstClr val="black"/>
                </a:solidFill>
              </a:rPr>
              <a:t>M</a:t>
            </a:r>
            <a:r>
              <a:rPr lang="en-US" sz="2000" i="1" baseline="-25000">
                <a:solidFill>
                  <a:prstClr val="black"/>
                </a:solidFill>
              </a:rPr>
              <a:t>B</a:t>
            </a:r>
            <a:endParaRPr lang="en-US" sz="2000" i="1">
              <a:solidFill>
                <a:prstClr val="black"/>
              </a:solidFill>
            </a:endParaRPr>
          </a:p>
        </p:txBody>
      </p:sp>
      <p:sp>
        <p:nvSpPr>
          <p:cNvPr id="21513" name="Text Box 37"/>
          <p:cNvSpPr txBox="1">
            <a:spLocks noChangeArrowheads="1"/>
          </p:cNvSpPr>
          <p:nvPr/>
        </p:nvSpPr>
        <p:spPr bwMode="auto">
          <a:xfrm>
            <a:off x="3459163" y="1808163"/>
            <a:ext cx="5984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sz="2000" i="1">
                <a:solidFill>
                  <a:prstClr val="black"/>
                </a:solidFill>
              </a:rPr>
              <a:t>M</a:t>
            </a:r>
            <a:r>
              <a:rPr lang="en-US" sz="2000" i="1" baseline="-25000">
                <a:solidFill>
                  <a:prstClr val="black"/>
                </a:solidFill>
              </a:rPr>
              <a:t>C</a:t>
            </a:r>
            <a:endParaRPr lang="en-US" sz="2000" i="1">
              <a:solidFill>
                <a:prstClr val="black"/>
              </a:solidFill>
            </a:endParaRPr>
          </a:p>
        </p:txBody>
      </p:sp>
      <p:sp>
        <p:nvSpPr>
          <p:cNvPr id="21514" name="Text Box 38"/>
          <p:cNvSpPr txBox="1">
            <a:spLocks noChangeArrowheads="1"/>
          </p:cNvSpPr>
          <p:nvPr/>
        </p:nvSpPr>
        <p:spPr bwMode="auto">
          <a:xfrm>
            <a:off x="1979613" y="1811338"/>
            <a:ext cx="7016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sz="2000" i="1">
                <a:solidFill>
                  <a:prstClr val="black"/>
                </a:solidFill>
              </a:rPr>
              <a:t>M</a:t>
            </a:r>
            <a:r>
              <a:rPr lang="en-US" sz="2000" i="1" baseline="-25000">
                <a:solidFill>
                  <a:prstClr val="black"/>
                </a:solidFill>
              </a:rPr>
              <a:t>max</a:t>
            </a:r>
            <a:endParaRPr lang="en-US" sz="2000" i="1">
              <a:solidFill>
                <a:prstClr val="black"/>
              </a:solidFill>
            </a:endParaRPr>
          </a:p>
        </p:txBody>
      </p:sp>
      <p:sp>
        <p:nvSpPr>
          <p:cNvPr id="21515" name="Text Box 34"/>
          <p:cNvSpPr txBox="1">
            <a:spLocks noChangeArrowheads="1"/>
          </p:cNvSpPr>
          <p:nvPr/>
        </p:nvSpPr>
        <p:spPr bwMode="auto">
          <a:xfrm>
            <a:off x="4670425" y="1522413"/>
            <a:ext cx="31273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a:solidFill>
                  <a:prstClr val="black"/>
                </a:solidFill>
              </a:rPr>
              <a:t>Shown is the section of the moment diagram between lateral braces.</a:t>
            </a:r>
          </a:p>
        </p:txBody>
      </p:sp>
      <p:sp>
        <p:nvSpPr>
          <p:cNvPr id="31" name="Slide Number Placeholder 30"/>
          <p:cNvSpPr>
            <a:spLocks noGrp="1"/>
          </p:cNvSpPr>
          <p:nvPr>
            <p:ph type="sldNum" sz="quarter" idx="11"/>
          </p:nvPr>
        </p:nvSpPr>
        <p:spPr/>
        <p:txBody>
          <a:bodyPr/>
          <a:lstStyle/>
          <a:p>
            <a:pPr>
              <a:defRPr/>
            </a:pPr>
            <a:fld id="{F9F736AC-EEE4-45D9-8C68-3152898C6CEA}" type="slidenum">
              <a:rPr lang="en-US" smtClean="0">
                <a:solidFill>
                  <a:prstClr val="white">
                    <a:shade val="50000"/>
                  </a:prstClr>
                </a:solidFill>
              </a:rPr>
              <a:pPr>
                <a:defRPr/>
              </a:pPr>
              <a:t>50</a:t>
            </a:fld>
            <a:endParaRPr lang="en-US" dirty="0">
              <a:solidFill>
                <a:prstClr val="white">
                  <a:shade val="50000"/>
                </a:prstClr>
              </a:solidFill>
            </a:endParaRPr>
          </a:p>
        </p:txBody>
      </p:sp>
      <p:sp>
        <p:nvSpPr>
          <p:cNvPr id="21517" name="Line 35"/>
          <p:cNvSpPr>
            <a:spLocks noChangeShapeType="1"/>
          </p:cNvSpPr>
          <p:nvPr/>
        </p:nvSpPr>
        <p:spPr bwMode="auto">
          <a:xfrm>
            <a:off x="709613" y="1744663"/>
            <a:ext cx="375285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1518" name="Line 38"/>
          <p:cNvSpPr>
            <a:spLocks noChangeShapeType="1"/>
          </p:cNvSpPr>
          <p:nvPr/>
        </p:nvSpPr>
        <p:spPr bwMode="auto">
          <a:xfrm>
            <a:off x="1095375" y="1949450"/>
            <a:ext cx="0" cy="9144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1519" name="Line 41"/>
          <p:cNvSpPr>
            <a:spLocks noChangeShapeType="1"/>
          </p:cNvSpPr>
          <p:nvPr/>
        </p:nvSpPr>
        <p:spPr bwMode="auto">
          <a:xfrm>
            <a:off x="3948113" y="1949450"/>
            <a:ext cx="0" cy="9144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1520" name="Line 42"/>
          <p:cNvSpPr>
            <a:spLocks noChangeShapeType="1"/>
          </p:cNvSpPr>
          <p:nvPr/>
        </p:nvSpPr>
        <p:spPr bwMode="auto">
          <a:xfrm>
            <a:off x="1814513" y="2192338"/>
            <a:ext cx="0" cy="66675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1521" name="Line 44"/>
          <p:cNvSpPr>
            <a:spLocks noChangeShapeType="1"/>
          </p:cNvSpPr>
          <p:nvPr/>
        </p:nvSpPr>
        <p:spPr bwMode="auto">
          <a:xfrm>
            <a:off x="2538413" y="2192338"/>
            <a:ext cx="0" cy="676275"/>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1522" name="Line 45"/>
          <p:cNvSpPr>
            <a:spLocks noChangeShapeType="1"/>
          </p:cNvSpPr>
          <p:nvPr/>
        </p:nvSpPr>
        <p:spPr bwMode="auto">
          <a:xfrm>
            <a:off x="3276600" y="1887538"/>
            <a:ext cx="0" cy="976312"/>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1523" name="Line 47"/>
          <p:cNvSpPr>
            <a:spLocks noChangeShapeType="1"/>
          </p:cNvSpPr>
          <p:nvPr/>
        </p:nvSpPr>
        <p:spPr bwMode="auto">
          <a:xfrm>
            <a:off x="1095375" y="2601913"/>
            <a:ext cx="714375" cy="0"/>
          </a:xfrm>
          <a:prstGeom prst="line">
            <a:avLst/>
          </a:prstGeom>
          <a:noFill/>
          <a:ln w="19050">
            <a:solidFill>
              <a:schemeClr val="bg1"/>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1524" name="Line 49"/>
          <p:cNvSpPr>
            <a:spLocks noChangeShapeType="1"/>
          </p:cNvSpPr>
          <p:nvPr/>
        </p:nvSpPr>
        <p:spPr bwMode="auto">
          <a:xfrm>
            <a:off x="1809750" y="2601913"/>
            <a:ext cx="723900" cy="0"/>
          </a:xfrm>
          <a:prstGeom prst="line">
            <a:avLst/>
          </a:prstGeom>
          <a:noFill/>
          <a:ln w="19050">
            <a:solidFill>
              <a:schemeClr val="bg1"/>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1525" name="Line 50"/>
          <p:cNvSpPr>
            <a:spLocks noChangeShapeType="1"/>
          </p:cNvSpPr>
          <p:nvPr/>
        </p:nvSpPr>
        <p:spPr bwMode="auto">
          <a:xfrm>
            <a:off x="2533650" y="2601913"/>
            <a:ext cx="742950" cy="0"/>
          </a:xfrm>
          <a:prstGeom prst="line">
            <a:avLst/>
          </a:prstGeom>
          <a:noFill/>
          <a:ln w="19050">
            <a:solidFill>
              <a:schemeClr val="bg1"/>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1526" name="Line 51"/>
          <p:cNvSpPr>
            <a:spLocks noChangeShapeType="1"/>
          </p:cNvSpPr>
          <p:nvPr/>
        </p:nvSpPr>
        <p:spPr bwMode="auto">
          <a:xfrm>
            <a:off x="3276600" y="2601913"/>
            <a:ext cx="666750" cy="0"/>
          </a:xfrm>
          <a:prstGeom prst="line">
            <a:avLst/>
          </a:prstGeom>
          <a:noFill/>
          <a:ln w="19050">
            <a:solidFill>
              <a:schemeClr val="bg1"/>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graphicFrame>
        <p:nvGraphicFramePr>
          <p:cNvPr id="21527" name="Object 52"/>
          <p:cNvGraphicFramePr>
            <a:graphicFrameLocks noChangeAspect="1"/>
          </p:cNvGraphicFramePr>
          <p:nvPr/>
        </p:nvGraphicFramePr>
        <p:xfrm>
          <a:off x="1328738" y="2611438"/>
          <a:ext cx="300037" cy="544512"/>
        </p:xfrm>
        <a:graphic>
          <a:graphicData uri="http://schemas.openxmlformats.org/presentationml/2006/ole">
            <mc:AlternateContent xmlns:mc="http://schemas.openxmlformats.org/markup-compatibility/2006">
              <mc:Choice xmlns:v="urn:schemas-microsoft-com:vml" Requires="v">
                <p:oleObj spid="_x0000_s75854" name="Equation" r:id="rId4" imgW="215713" imgH="393359" progId="Equation.DSMT4">
                  <p:embed/>
                </p:oleObj>
              </mc:Choice>
              <mc:Fallback>
                <p:oleObj name="Equation" r:id="rId4" imgW="215713" imgH="393359"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28738" y="2611438"/>
                        <a:ext cx="300037" cy="544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28" name="Object 53"/>
          <p:cNvGraphicFramePr>
            <a:graphicFrameLocks noChangeAspect="1"/>
          </p:cNvGraphicFramePr>
          <p:nvPr/>
        </p:nvGraphicFramePr>
        <p:xfrm>
          <a:off x="2043113" y="2616200"/>
          <a:ext cx="300037" cy="544513"/>
        </p:xfrm>
        <a:graphic>
          <a:graphicData uri="http://schemas.openxmlformats.org/presentationml/2006/ole">
            <mc:AlternateContent xmlns:mc="http://schemas.openxmlformats.org/markup-compatibility/2006">
              <mc:Choice xmlns:v="urn:schemas-microsoft-com:vml" Requires="v">
                <p:oleObj spid="_x0000_s75855" name="Equation" r:id="rId6" imgW="215713" imgH="393359" progId="Equation.DSMT4">
                  <p:embed/>
                </p:oleObj>
              </mc:Choice>
              <mc:Fallback>
                <p:oleObj name="Equation" r:id="rId6" imgW="215713" imgH="393359"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43113" y="2616200"/>
                        <a:ext cx="300037" cy="544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29" name="Object 54"/>
          <p:cNvGraphicFramePr>
            <a:graphicFrameLocks noChangeAspect="1"/>
          </p:cNvGraphicFramePr>
          <p:nvPr/>
        </p:nvGraphicFramePr>
        <p:xfrm>
          <a:off x="2771775" y="2616200"/>
          <a:ext cx="300038" cy="544513"/>
        </p:xfrm>
        <a:graphic>
          <a:graphicData uri="http://schemas.openxmlformats.org/presentationml/2006/ole">
            <mc:AlternateContent xmlns:mc="http://schemas.openxmlformats.org/markup-compatibility/2006">
              <mc:Choice xmlns:v="urn:schemas-microsoft-com:vml" Requires="v">
                <p:oleObj spid="_x0000_s75856" name="Equation" r:id="rId8" imgW="215713" imgH="393359" progId="Equation.DSMT4">
                  <p:embed/>
                </p:oleObj>
              </mc:Choice>
              <mc:Fallback>
                <p:oleObj name="Equation" r:id="rId8" imgW="215713" imgH="393359"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71775" y="2616200"/>
                        <a:ext cx="300038" cy="544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30" name="Object 55"/>
          <p:cNvGraphicFramePr>
            <a:graphicFrameLocks noChangeAspect="1"/>
          </p:cNvGraphicFramePr>
          <p:nvPr/>
        </p:nvGraphicFramePr>
        <p:xfrm>
          <a:off x="3462338" y="2616200"/>
          <a:ext cx="300037" cy="544513"/>
        </p:xfrm>
        <a:graphic>
          <a:graphicData uri="http://schemas.openxmlformats.org/presentationml/2006/ole">
            <mc:AlternateContent xmlns:mc="http://schemas.openxmlformats.org/markup-compatibility/2006">
              <mc:Choice xmlns:v="urn:schemas-microsoft-com:vml" Requires="v">
                <p:oleObj spid="_x0000_s75857" name="Equation" r:id="rId9" imgW="215713" imgH="393359" progId="Equation.DSMT4">
                  <p:embed/>
                </p:oleObj>
              </mc:Choice>
              <mc:Fallback>
                <p:oleObj name="Equation" r:id="rId9" imgW="215713" imgH="393359"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62338" y="2616200"/>
                        <a:ext cx="300037" cy="544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31" name="Oval 56"/>
          <p:cNvSpPr>
            <a:spLocks noChangeArrowheads="1"/>
          </p:cNvSpPr>
          <p:nvPr/>
        </p:nvSpPr>
        <p:spPr bwMode="auto">
          <a:xfrm>
            <a:off x="1766888" y="2368550"/>
            <a:ext cx="88900" cy="88900"/>
          </a:xfrm>
          <a:prstGeom prst="ellipse">
            <a:avLst/>
          </a:prstGeom>
          <a:solidFill>
            <a:schemeClr val="bg1"/>
          </a:solidFill>
          <a:ln w="9525">
            <a:solidFill>
              <a:schemeClr val="bg1"/>
            </a:solidFill>
            <a:round/>
            <a:headEnd/>
            <a:tailEnd/>
          </a:ln>
        </p:spPr>
        <p:txBody>
          <a:bodyPr wrap="none" anchor="ctr"/>
          <a:lstStyle/>
          <a:p>
            <a:endParaRPr lang="en-US">
              <a:solidFill>
                <a:prstClr val="white"/>
              </a:solidFill>
              <a:cs typeface="Arial" charset="0"/>
            </a:endParaRPr>
          </a:p>
        </p:txBody>
      </p:sp>
      <p:sp>
        <p:nvSpPr>
          <p:cNvPr id="21532" name="Oval 57"/>
          <p:cNvSpPr>
            <a:spLocks noChangeArrowheads="1"/>
          </p:cNvSpPr>
          <p:nvPr/>
        </p:nvSpPr>
        <p:spPr bwMode="auto">
          <a:xfrm>
            <a:off x="2495550" y="2354263"/>
            <a:ext cx="88900" cy="88900"/>
          </a:xfrm>
          <a:prstGeom prst="ellipse">
            <a:avLst/>
          </a:prstGeom>
          <a:solidFill>
            <a:schemeClr val="bg1"/>
          </a:solidFill>
          <a:ln w="9525">
            <a:solidFill>
              <a:schemeClr val="bg1"/>
            </a:solidFill>
            <a:round/>
            <a:headEnd/>
            <a:tailEnd/>
          </a:ln>
        </p:spPr>
        <p:txBody>
          <a:bodyPr wrap="none" anchor="ctr"/>
          <a:lstStyle/>
          <a:p>
            <a:endParaRPr lang="en-US">
              <a:solidFill>
                <a:prstClr val="white"/>
              </a:solidFill>
              <a:cs typeface="Arial" charset="0"/>
            </a:endParaRPr>
          </a:p>
        </p:txBody>
      </p:sp>
      <p:sp>
        <p:nvSpPr>
          <p:cNvPr id="21533" name="Oval 58"/>
          <p:cNvSpPr>
            <a:spLocks noChangeArrowheads="1"/>
          </p:cNvSpPr>
          <p:nvPr/>
        </p:nvSpPr>
        <p:spPr bwMode="auto">
          <a:xfrm>
            <a:off x="3228975" y="1978025"/>
            <a:ext cx="88900" cy="88900"/>
          </a:xfrm>
          <a:prstGeom prst="ellipse">
            <a:avLst/>
          </a:prstGeom>
          <a:solidFill>
            <a:schemeClr val="bg1"/>
          </a:solidFill>
          <a:ln w="9525">
            <a:solidFill>
              <a:schemeClr val="bg1"/>
            </a:solidFill>
            <a:round/>
            <a:headEnd/>
            <a:tailEnd/>
          </a:ln>
        </p:spPr>
        <p:txBody>
          <a:bodyPr wrap="none" anchor="ctr"/>
          <a:lstStyle/>
          <a:p>
            <a:endParaRPr lang="en-US">
              <a:solidFill>
                <a:prstClr val="white"/>
              </a:solidFill>
              <a:cs typeface="Arial" charset="0"/>
            </a:endParaRPr>
          </a:p>
        </p:txBody>
      </p:sp>
      <p:sp>
        <p:nvSpPr>
          <p:cNvPr id="21534" name="Oval 59"/>
          <p:cNvSpPr>
            <a:spLocks noChangeArrowheads="1"/>
          </p:cNvSpPr>
          <p:nvPr/>
        </p:nvSpPr>
        <p:spPr bwMode="auto">
          <a:xfrm>
            <a:off x="2138363" y="2411413"/>
            <a:ext cx="88900" cy="88900"/>
          </a:xfrm>
          <a:prstGeom prst="ellipse">
            <a:avLst/>
          </a:prstGeom>
          <a:solidFill>
            <a:schemeClr val="bg1"/>
          </a:solidFill>
          <a:ln w="9525">
            <a:solidFill>
              <a:schemeClr val="bg1"/>
            </a:solidFill>
            <a:round/>
            <a:headEnd/>
            <a:tailEnd/>
          </a:ln>
        </p:spPr>
        <p:txBody>
          <a:bodyPr wrap="none" anchor="ctr"/>
          <a:lstStyle/>
          <a:p>
            <a:endParaRPr lang="en-US">
              <a:solidFill>
                <a:prstClr val="white"/>
              </a:solidFill>
              <a:cs typeface="Arial" charset="0"/>
            </a:endParaRPr>
          </a:p>
        </p:txBody>
      </p:sp>
      <p:sp>
        <p:nvSpPr>
          <p:cNvPr id="21535" name="Freeform 60"/>
          <p:cNvSpPr>
            <a:spLocks/>
          </p:cNvSpPr>
          <p:nvPr/>
        </p:nvSpPr>
        <p:spPr bwMode="auto">
          <a:xfrm>
            <a:off x="1590675" y="1952625"/>
            <a:ext cx="209550" cy="430213"/>
          </a:xfrm>
          <a:custGeom>
            <a:avLst/>
            <a:gdLst>
              <a:gd name="T0" fmla="*/ 0 w 132"/>
              <a:gd name="T1" fmla="*/ 2147483647 h 271"/>
              <a:gd name="T2" fmla="*/ 2147483647 w 132"/>
              <a:gd name="T3" fmla="*/ 2147483647 h 271"/>
              <a:gd name="T4" fmla="*/ 2147483647 w 132"/>
              <a:gd name="T5" fmla="*/ 2147483647 h 271"/>
              <a:gd name="T6" fmla="*/ 2147483647 w 132"/>
              <a:gd name="T7" fmla="*/ 2147483647 h 271"/>
              <a:gd name="T8" fmla="*/ 0 60000 65536"/>
              <a:gd name="T9" fmla="*/ 0 60000 65536"/>
              <a:gd name="T10" fmla="*/ 0 60000 65536"/>
              <a:gd name="T11" fmla="*/ 0 60000 65536"/>
              <a:gd name="T12" fmla="*/ 0 w 132"/>
              <a:gd name="T13" fmla="*/ 0 h 271"/>
              <a:gd name="T14" fmla="*/ 132 w 132"/>
              <a:gd name="T15" fmla="*/ 271 h 271"/>
            </a:gdLst>
            <a:ahLst/>
            <a:cxnLst>
              <a:cxn ang="T8">
                <a:pos x="T0" y="T1"/>
              </a:cxn>
              <a:cxn ang="T9">
                <a:pos x="T2" y="T3"/>
              </a:cxn>
              <a:cxn ang="T10">
                <a:pos x="T4" y="T5"/>
              </a:cxn>
              <a:cxn ang="T11">
                <a:pos x="T6" y="T7"/>
              </a:cxn>
            </a:cxnLst>
            <a:rect l="T12" t="T13" r="T14" b="T15"/>
            <a:pathLst>
              <a:path w="132" h="271">
                <a:moveTo>
                  <a:pt x="0" y="40"/>
                </a:moveTo>
                <a:cubicBezTo>
                  <a:pt x="33" y="20"/>
                  <a:pt x="67" y="0"/>
                  <a:pt x="81" y="28"/>
                </a:cubicBezTo>
                <a:cubicBezTo>
                  <a:pt x="95" y="56"/>
                  <a:pt x="73" y="165"/>
                  <a:pt x="81" y="205"/>
                </a:cubicBezTo>
                <a:cubicBezTo>
                  <a:pt x="89" y="245"/>
                  <a:pt x="110" y="258"/>
                  <a:pt x="132" y="271"/>
                </a:cubicBezTo>
              </a:path>
            </a:pathLst>
          </a:custGeom>
          <a:noFill/>
          <a:ln w="19050" cmpd="sng">
            <a:solidFill>
              <a:schemeClr val="bg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21536" name="Freeform 61"/>
          <p:cNvSpPr>
            <a:spLocks/>
          </p:cNvSpPr>
          <p:nvPr/>
        </p:nvSpPr>
        <p:spPr bwMode="auto">
          <a:xfrm>
            <a:off x="1946275" y="1900238"/>
            <a:ext cx="225425" cy="549275"/>
          </a:xfrm>
          <a:custGeom>
            <a:avLst/>
            <a:gdLst>
              <a:gd name="T0" fmla="*/ 2147483647 w 142"/>
              <a:gd name="T1" fmla="*/ 2147483647 h 346"/>
              <a:gd name="T2" fmla="*/ 2147483647 w 142"/>
              <a:gd name="T3" fmla="*/ 2147483647 h 346"/>
              <a:gd name="T4" fmla="*/ 2147483647 w 142"/>
              <a:gd name="T5" fmla="*/ 2147483647 h 346"/>
              <a:gd name="T6" fmla="*/ 0 60000 65536"/>
              <a:gd name="T7" fmla="*/ 0 60000 65536"/>
              <a:gd name="T8" fmla="*/ 0 60000 65536"/>
              <a:gd name="T9" fmla="*/ 0 w 142"/>
              <a:gd name="T10" fmla="*/ 0 h 346"/>
              <a:gd name="T11" fmla="*/ 142 w 142"/>
              <a:gd name="T12" fmla="*/ 346 h 346"/>
            </a:gdLst>
            <a:ahLst/>
            <a:cxnLst>
              <a:cxn ang="T6">
                <a:pos x="T0" y="T1"/>
              </a:cxn>
              <a:cxn ang="T7">
                <a:pos x="T2" y="T3"/>
              </a:cxn>
              <a:cxn ang="T8">
                <a:pos x="T4" y="T5"/>
              </a:cxn>
            </a:cxnLst>
            <a:rect l="T9" t="T10" r="T11" b="T12"/>
            <a:pathLst>
              <a:path w="142" h="346">
                <a:moveTo>
                  <a:pt x="85" y="70"/>
                </a:moveTo>
                <a:cubicBezTo>
                  <a:pt x="42" y="35"/>
                  <a:pt x="0" y="0"/>
                  <a:pt x="10" y="46"/>
                </a:cubicBezTo>
                <a:cubicBezTo>
                  <a:pt x="20" y="92"/>
                  <a:pt x="81" y="219"/>
                  <a:pt x="142" y="346"/>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21537" name="Line 63"/>
          <p:cNvSpPr>
            <a:spLocks noChangeShapeType="1"/>
          </p:cNvSpPr>
          <p:nvPr/>
        </p:nvSpPr>
        <p:spPr bwMode="auto">
          <a:xfrm flipH="1" flipV="1">
            <a:off x="2538413" y="2411413"/>
            <a:ext cx="280987" cy="9525"/>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1538" name="Line 64"/>
          <p:cNvSpPr>
            <a:spLocks noChangeShapeType="1"/>
          </p:cNvSpPr>
          <p:nvPr/>
        </p:nvSpPr>
        <p:spPr bwMode="auto">
          <a:xfrm flipH="1">
            <a:off x="3271838" y="2001838"/>
            <a:ext cx="271462" cy="1905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1539" name="Freeform 66"/>
          <p:cNvSpPr>
            <a:spLocks/>
          </p:cNvSpPr>
          <p:nvPr/>
        </p:nvSpPr>
        <p:spPr bwMode="auto">
          <a:xfrm>
            <a:off x="800100" y="1123950"/>
            <a:ext cx="3676650" cy="1343025"/>
          </a:xfrm>
          <a:custGeom>
            <a:avLst/>
            <a:gdLst>
              <a:gd name="T0" fmla="*/ 0 w 2316"/>
              <a:gd name="T1" fmla="*/ 2147483647 h 846"/>
              <a:gd name="T2" fmla="*/ 2147483647 w 2316"/>
              <a:gd name="T3" fmla="*/ 2147483647 h 846"/>
              <a:gd name="T4" fmla="*/ 2147483647 w 2316"/>
              <a:gd name="T5" fmla="*/ 2147483647 h 846"/>
              <a:gd name="T6" fmla="*/ 2147483647 w 2316"/>
              <a:gd name="T7" fmla="*/ 2147483647 h 846"/>
              <a:gd name="T8" fmla="*/ 2147483647 w 2316"/>
              <a:gd name="T9" fmla="*/ 2147483647 h 846"/>
              <a:gd name="T10" fmla="*/ 2147483647 w 2316"/>
              <a:gd name="T11" fmla="*/ 2147483647 h 846"/>
              <a:gd name="T12" fmla="*/ 2147483647 w 2316"/>
              <a:gd name="T13" fmla="*/ 2147483647 h 846"/>
              <a:gd name="T14" fmla="*/ 2147483647 w 2316"/>
              <a:gd name="T15" fmla="*/ 2147483647 h 846"/>
              <a:gd name="T16" fmla="*/ 2147483647 w 2316"/>
              <a:gd name="T17" fmla="*/ 2147483647 h 846"/>
              <a:gd name="T18" fmla="*/ 2147483647 w 2316"/>
              <a:gd name="T19" fmla="*/ 2147483647 h 846"/>
              <a:gd name="T20" fmla="*/ 2147483647 w 2316"/>
              <a:gd name="T21" fmla="*/ 2147483647 h 846"/>
              <a:gd name="T22" fmla="*/ 2147483647 w 2316"/>
              <a:gd name="T23" fmla="*/ 2147483647 h 846"/>
              <a:gd name="T24" fmla="*/ 2147483647 w 2316"/>
              <a:gd name="T25" fmla="*/ 2147483647 h 846"/>
              <a:gd name="T26" fmla="*/ 2147483647 w 2316"/>
              <a:gd name="T27" fmla="*/ 2147483647 h 846"/>
              <a:gd name="T28" fmla="*/ 2147483647 w 2316"/>
              <a:gd name="T29" fmla="*/ 2147483647 h 846"/>
              <a:gd name="T30" fmla="*/ 2147483647 w 2316"/>
              <a:gd name="T31" fmla="*/ 0 h 84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316"/>
              <a:gd name="T49" fmla="*/ 0 h 846"/>
              <a:gd name="T50" fmla="*/ 2316 w 2316"/>
              <a:gd name="T51" fmla="*/ 846 h 84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16" h="846">
                <a:moveTo>
                  <a:pt x="0" y="393"/>
                </a:moveTo>
                <a:cubicBezTo>
                  <a:pt x="21" y="416"/>
                  <a:pt x="42" y="440"/>
                  <a:pt x="84" y="480"/>
                </a:cubicBezTo>
                <a:cubicBezTo>
                  <a:pt x="126" y="520"/>
                  <a:pt x="203" y="594"/>
                  <a:pt x="252" y="633"/>
                </a:cubicBezTo>
                <a:cubicBezTo>
                  <a:pt x="301" y="672"/>
                  <a:pt x="338" y="696"/>
                  <a:pt x="375" y="717"/>
                </a:cubicBezTo>
                <a:cubicBezTo>
                  <a:pt x="412" y="738"/>
                  <a:pt x="444" y="748"/>
                  <a:pt x="474" y="759"/>
                </a:cubicBezTo>
                <a:cubicBezTo>
                  <a:pt x="504" y="770"/>
                  <a:pt x="518" y="776"/>
                  <a:pt x="558" y="786"/>
                </a:cubicBezTo>
                <a:cubicBezTo>
                  <a:pt x="598" y="796"/>
                  <a:pt x="658" y="813"/>
                  <a:pt x="714" y="822"/>
                </a:cubicBezTo>
                <a:cubicBezTo>
                  <a:pt x="770" y="831"/>
                  <a:pt x="830" y="846"/>
                  <a:pt x="897" y="843"/>
                </a:cubicBezTo>
                <a:cubicBezTo>
                  <a:pt x="964" y="840"/>
                  <a:pt x="1051" y="821"/>
                  <a:pt x="1116" y="804"/>
                </a:cubicBezTo>
                <a:cubicBezTo>
                  <a:pt x="1181" y="787"/>
                  <a:pt x="1225" y="772"/>
                  <a:pt x="1290" y="741"/>
                </a:cubicBezTo>
                <a:cubicBezTo>
                  <a:pt x="1355" y="710"/>
                  <a:pt x="1444" y="662"/>
                  <a:pt x="1509" y="618"/>
                </a:cubicBezTo>
                <a:cubicBezTo>
                  <a:pt x="1574" y="574"/>
                  <a:pt x="1616" y="540"/>
                  <a:pt x="1677" y="480"/>
                </a:cubicBezTo>
                <a:cubicBezTo>
                  <a:pt x="1738" y="420"/>
                  <a:pt x="1821" y="314"/>
                  <a:pt x="1878" y="255"/>
                </a:cubicBezTo>
                <a:cubicBezTo>
                  <a:pt x="1935" y="196"/>
                  <a:pt x="1972" y="161"/>
                  <a:pt x="2016" y="129"/>
                </a:cubicBezTo>
                <a:cubicBezTo>
                  <a:pt x="2060" y="97"/>
                  <a:pt x="2092" y="81"/>
                  <a:pt x="2142" y="60"/>
                </a:cubicBezTo>
                <a:cubicBezTo>
                  <a:pt x="2192" y="39"/>
                  <a:pt x="2254" y="19"/>
                  <a:pt x="2316"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2" name="TextBox 2"/>
          <p:cNvSpPr txBox="1"/>
          <p:nvPr/>
        </p:nvSpPr>
        <p:spPr>
          <a:xfrm>
            <a:off x="606425" y="301625"/>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Flexural Strength</a:t>
            </a:r>
          </a:p>
        </p:txBody>
      </p:sp>
    </p:spTree>
    <p:extLst>
      <p:ext uri="{BB962C8B-B14F-4D97-AF65-F5344CB8AC3E}">
        <p14:creationId xmlns:p14="http://schemas.microsoft.com/office/powerpoint/2010/main" val="36400122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44" name="Rectangle 43"/>
          <p:cNvSpPr/>
          <p:nvPr/>
        </p:nvSpPr>
        <p:spPr>
          <a:xfrm>
            <a:off x="3938588" y="4046538"/>
            <a:ext cx="5091112" cy="109537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49" name="Rectangle 48"/>
          <p:cNvSpPr/>
          <p:nvPr/>
        </p:nvSpPr>
        <p:spPr>
          <a:xfrm>
            <a:off x="3970338" y="1984375"/>
            <a:ext cx="5049837" cy="109537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22533" name="AutoShape 8"/>
          <p:cNvSpPr>
            <a:spLocks noChangeArrowheads="1"/>
          </p:cNvSpPr>
          <p:nvPr/>
        </p:nvSpPr>
        <p:spPr bwMode="auto">
          <a:xfrm>
            <a:off x="1817688" y="2254250"/>
            <a:ext cx="1882775" cy="430213"/>
          </a:xfrm>
          <a:prstGeom prst="triangle">
            <a:avLst>
              <a:gd name="adj" fmla="val 50000"/>
            </a:avLst>
          </a:prstGeom>
          <a:solidFill>
            <a:schemeClr val="accent1"/>
          </a:solidFill>
          <a:ln w="9525">
            <a:solidFill>
              <a:schemeClr val="tx1"/>
            </a:solidFill>
            <a:miter lim="800000"/>
            <a:headEnd/>
            <a:tailEnd/>
          </a:ln>
        </p:spPr>
        <p:txBody>
          <a:bodyPr wrap="none" anchor="ctr"/>
          <a:lstStyle/>
          <a:p>
            <a:pPr eaLnBrk="0" hangingPunct="0"/>
            <a:endParaRPr lang="en-US">
              <a:solidFill>
                <a:prstClr val="white"/>
              </a:solidFill>
              <a:cs typeface="Arial" charset="0"/>
            </a:endParaRPr>
          </a:p>
        </p:txBody>
      </p:sp>
      <p:sp>
        <p:nvSpPr>
          <p:cNvPr id="22534" name="Text Box 10"/>
          <p:cNvSpPr txBox="1">
            <a:spLocks noChangeArrowheads="1"/>
          </p:cNvSpPr>
          <p:nvPr/>
        </p:nvSpPr>
        <p:spPr bwMode="auto">
          <a:xfrm>
            <a:off x="1611313" y="2457450"/>
            <a:ext cx="412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b="1">
                <a:solidFill>
                  <a:prstClr val="white"/>
                </a:solidFill>
              </a:rPr>
              <a:t>X</a:t>
            </a:r>
          </a:p>
        </p:txBody>
      </p:sp>
      <p:sp>
        <p:nvSpPr>
          <p:cNvPr id="22535" name="Text Box 11"/>
          <p:cNvSpPr txBox="1">
            <a:spLocks noChangeArrowheads="1"/>
          </p:cNvSpPr>
          <p:nvPr/>
        </p:nvSpPr>
        <p:spPr bwMode="auto">
          <a:xfrm>
            <a:off x="3495675" y="2438400"/>
            <a:ext cx="412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b="1">
                <a:solidFill>
                  <a:prstClr val="white"/>
                </a:solidFill>
              </a:rPr>
              <a:t>X</a:t>
            </a:r>
          </a:p>
        </p:txBody>
      </p:sp>
      <p:sp>
        <p:nvSpPr>
          <p:cNvPr id="22536" name="AutoShape 9"/>
          <p:cNvSpPr>
            <a:spLocks noChangeArrowheads="1"/>
          </p:cNvSpPr>
          <p:nvPr/>
        </p:nvSpPr>
        <p:spPr bwMode="auto">
          <a:xfrm>
            <a:off x="1811338" y="4287838"/>
            <a:ext cx="1882775" cy="430212"/>
          </a:xfrm>
          <a:prstGeom prst="triangle">
            <a:avLst>
              <a:gd name="adj" fmla="val 50000"/>
            </a:avLst>
          </a:prstGeom>
          <a:solidFill>
            <a:schemeClr val="accent1"/>
          </a:solidFill>
          <a:ln w="9525">
            <a:solidFill>
              <a:schemeClr val="tx1"/>
            </a:solidFill>
            <a:miter lim="800000"/>
            <a:headEnd/>
            <a:tailEnd/>
          </a:ln>
        </p:spPr>
        <p:txBody>
          <a:bodyPr wrap="none" anchor="ctr"/>
          <a:lstStyle/>
          <a:p>
            <a:pPr eaLnBrk="0" hangingPunct="0"/>
            <a:endParaRPr lang="en-US">
              <a:solidFill>
                <a:prstClr val="white"/>
              </a:solidFill>
              <a:cs typeface="Arial" charset="0"/>
            </a:endParaRPr>
          </a:p>
        </p:txBody>
      </p:sp>
      <p:sp>
        <p:nvSpPr>
          <p:cNvPr id="22537" name="Text Box 12"/>
          <p:cNvSpPr txBox="1">
            <a:spLocks noChangeArrowheads="1"/>
          </p:cNvSpPr>
          <p:nvPr/>
        </p:nvSpPr>
        <p:spPr bwMode="auto">
          <a:xfrm>
            <a:off x="3489325" y="4481513"/>
            <a:ext cx="412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b="1">
                <a:solidFill>
                  <a:prstClr val="white"/>
                </a:solidFill>
              </a:rPr>
              <a:t>X</a:t>
            </a:r>
          </a:p>
        </p:txBody>
      </p:sp>
      <p:sp>
        <p:nvSpPr>
          <p:cNvPr id="22538" name="Text Box 13"/>
          <p:cNvSpPr txBox="1">
            <a:spLocks noChangeArrowheads="1"/>
          </p:cNvSpPr>
          <p:nvPr/>
        </p:nvSpPr>
        <p:spPr bwMode="auto">
          <a:xfrm>
            <a:off x="2551113" y="4487863"/>
            <a:ext cx="412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b="1">
                <a:solidFill>
                  <a:prstClr val="white"/>
                </a:solidFill>
              </a:rPr>
              <a:t>X</a:t>
            </a:r>
          </a:p>
        </p:txBody>
      </p:sp>
      <p:sp>
        <p:nvSpPr>
          <p:cNvPr id="22539" name="Text Box 14"/>
          <p:cNvSpPr txBox="1">
            <a:spLocks noChangeArrowheads="1"/>
          </p:cNvSpPr>
          <p:nvPr/>
        </p:nvSpPr>
        <p:spPr bwMode="auto">
          <a:xfrm>
            <a:off x="1633538" y="4491038"/>
            <a:ext cx="412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b="1">
                <a:solidFill>
                  <a:prstClr val="white"/>
                </a:solidFill>
              </a:rPr>
              <a:t>X</a:t>
            </a:r>
          </a:p>
        </p:txBody>
      </p:sp>
      <p:graphicFrame>
        <p:nvGraphicFramePr>
          <p:cNvPr id="22540" name="Object 2"/>
          <p:cNvGraphicFramePr>
            <a:graphicFrameLocks noChangeAspect="1"/>
          </p:cNvGraphicFramePr>
          <p:nvPr/>
        </p:nvGraphicFramePr>
        <p:xfrm>
          <a:off x="4010025" y="2119313"/>
          <a:ext cx="4754563" cy="782637"/>
        </p:xfrm>
        <a:graphic>
          <a:graphicData uri="http://schemas.openxmlformats.org/presentationml/2006/ole">
            <mc:AlternateContent xmlns:mc="http://schemas.openxmlformats.org/markup-compatibility/2006">
              <mc:Choice xmlns:v="urn:schemas-microsoft-com:vml" Requires="v">
                <p:oleObj spid="_x0000_s76840" name="Equation" r:id="rId4" imgW="3086100" imgH="508000" progId="Equation.DSMT4">
                  <p:embed/>
                </p:oleObj>
              </mc:Choice>
              <mc:Fallback>
                <p:oleObj name="Equation" r:id="rId4" imgW="3086100" imgH="5080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10025" y="2119313"/>
                        <a:ext cx="4754563" cy="78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541" name="Object 3"/>
          <p:cNvGraphicFramePr>
            <a:graphicFrameLocks noChangeAspect="1"/>
          </p:cNvGraphicFramePr>
          <p:nvPr/>
        </p:nvGraphicFramePr>
        <p:xfrm>
          <a:off x="3929063" y="4283075"/>
          <a:ext cx="5084762" cy="777875"/>
        </p:xfrm>
        <a:graphic>
          <a:graphicData uri="http://schemas.openxmlformats.org/presentationml/2006/ole">
            <mc:AlternateContent xmlns:mc="http://schemas.openxmlformats.org/markup-compatibility/2006">
              <mc:Choice xmlns:v="urn:schemas-microsoft-com:vml" Requires="v">
                <p:oleObj spid="_x0000_s76841" name="Equation" r:id="rId6" imgW="3403600" imgH="520700" progId="Equation.DSMT4">
                  <p:embed/>
                </p:oleObj>
              </mc:Choice>
              <mc:Fallback>
                <p:oleObj name="Equation" r:id="rId6" imgW="3403600" imgH="5207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9063" y="4283075"/>
                        <a:ext cx="5084762"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42" name="Line 4"/>
          <p:cNvSpPr>
            <a:spLocks noChangeShapeType="1"/>
          </p:cNvSpPr>
          <p:nvPr/>
        </p:nvSpPr>
        <p:spPr bwMode="auto">
          <a:xfrm>
            <a:off x="214313" y="3457575"/>
            <a:ext cx="1847850" cy="0"/>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2543" name="AutoShape 5"/>
          <p:cNvSpPr>
            <a:spLocks noChangeArrowheads="1"/>
          </p:cNvSpPr>
          <p:nvPr/>
        </p:nvSpPr>
        <p:spPr bwMode="auto">
          <a:xfrm>
            <a:off x="119063" y="3475038"/>
            <a:ext cx="215900" cy="269875"/>
          </a:xfrm>
          <a:prstGeom prst="triangle">
            <a:avLst>
              <a:gd name="adj" fmla="val 50000"/>
            </a:avLst>
          </a:prstGeom>
          <a:solidFill>
            <a:schemeClr val="accent1"/>
          </a:solidFill>
          <a:ln w="9525">
            <a:solidFill>
              <a:schemeClr val="tx1"/>
            </a:solidFill>
            <a:miter lim="800000"/>
            <a:headEnd/>
            <a:tailEnd/>
          </a:ln>
        </p:spPr>
        <p:txBody>
          <a:bodyPr wrap="none" anchor="ctr"/>
          <a:lstStyle/>
          <a:p>
            <a:pPr eaLnBrk="0" hangingPunct="0"/>
            <a:endParaRPr lang="en-US">
              <a:solidFill>
                <a:prstClr val="white"/>
              </a:solidFill>
              <a:cs typeface="Arial" charset="0"/>
            </a:endParaRPr>
          </a:p>
        </p:txBody>
      </p:sp>
      <p:sp>
        <p:nvSpPr>
          <p:cNvPr id="22544" name="AutoShape 6"/>
          <p:cNvSpPr>
            <a:spLocks noChangeArrowheads="1"/>
          </p:cNvSpPr>
          <p:nvPr/>
        </p:nvSpPr>
        <p:spPr bwMode="auto">
          <a:xfrm>
            <a:off x="1947863" y="3489325"/>
            <a:ext cx="215900" cy="269875"/>
          </a:xfrm>
          <a:prstGeom prst="triangle">
            <a:avLst>
              <a:gd name="adj" fmla="val 50000"/>
            </a:avLst>
          </a:prstGeom>
          <a:solidFill>
            <a:schemeClr val="accent1"/>
          </a:solidFill>
          <a:ln w="9525">
            <a:solidFill>
              <a:schemeClr val="tx1"/>
            </a:solidFill>
            <a:miter lim="800000"/>
            <a:headEnd/>
            <a:tailEnd/>
          </a:ln>
        </p:spPr>
        <p:txBody>
          <a:bodyPr wrap="none" anchor="ctr"/>
          <a:lstStyle/>
          <a:p>
            <a:pPr eaLnBrk="0" hangingPunct="0"/>
            <a:endParaRPr lang="en-US">
              <a:solidFill>
                <a:prstClr val="white"/>
              </a:solidFill>
              <a:cs typeface="Arial" charset="0"/>
            </a:endParaRPr>
          </a:p>
        </p:txBody>
      </p:sp>
      <p:sp>
        <p:nvSpPr>
          <p:cNvPr id="22545" name="Line 7"/>
          <p:cNvSpPr>
            <a:spLocks noChangeShapeType="1"/>
          </p:cNvSpPr>
          <p:nvPr/>
        </p:nvSpPr>
        <p:spPr bwMode="auto">
          <a:xfrm>
            <a:off x="1158875" y="2854325"/>
            <a:ext cx="0" cy="57308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22546" name="TextBox 47"/>
          <p:cNvSpPr txBox="1">
            <a:spLocks noChangeArrowheads="1"/>
          </p:cNvSpPr>
          <p:nvPr/>
        </p:nvSpPr>
        <p:spPr bwMode="auto">
          <a:xfrm>
            <a:off x="163513" y="2444750"/>
            <a:ext cx="12652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white"/>
                </a:solidFill>
              </a:rPr>
              <a:t>Example</a:t>
            </a:r>
          </a:p>
        </p:txBody>
      </p:sp>
      <p:sp>
        <p:nvSpPr>
          <p:cNvPr id="48" name="TextBox 47"/>
          <p:cNvSpPr txBox="1"/>
          <p:nvPr/>
        </p:nvSpPr>
        <p:spPr>
          <a:xfrm>
            <a:off x="604838" y="1208088"/>
            <a:ext cx="8026400" cy="4953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a:solidFill>
                  <a:prstClr val="black"/>
                </a:solidFill>
                <a:cs typeface="Arial" charset="0"/>
              </a:rPr>
              <a:t>Consider a simple beam with differing lateral brace locations.</a:t>
            </a:r>
          </a:p>
        </p:txBody>
      </p:sp>
      <p:sp>
        <p:nvSpPr>
          <p:cNvPr id="50" name="TextBox 49"/>
          <p:cNvSpPr txBox="1"/>
          <p:nvPr/>
        </p:nvSpPr>
        <p:spPr>
          <a:xfrm>
            <a:off x="3983038" y="5410200"/>
            <a:ext cx="4752975" cy="860425"/>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a:solidFill>
                  <a:prstClr val="black"/>
                </a:solidFill>
                <a:cs typeface="Arial" charset="0"/>
              </a:rPr>
              <a:t>Note that the moment diagram is unchanged by lateral brace locations.</a:t>
            </a:r>
          </a:p>
        </p:txBody>
      </p:sp>
      <p:sp>
        <p:nvSpPr>
          <p:cNvPr id="24" name="Slide Number Placeholder 23"/>
          <p:cNvSpPr>
            <a:spLocks noGrp="1"/>
          </p:cNvSpPr>
          <p:nvPr>
            <p:ph type="sldNum" sz="quarter" idx="11"/>
          </p:nvPr>
        </p:nvSpPr>
        <p:spPr/>
        <p:txBody>
          <a:bodyPr/>
          <a:lstStyle/>
          <a:p>
            <a:pPr>
              <a:defRPr/>
            </a:pPr>
            <a:fld id="{A95C4FDA-BA06-44C6-81DF-97BEE47447D5}" type="slidenum">
              <a:rPr lang="en-US" smtClean="0">
                <a:solidFill>
                  <a:prstClr val="white">
                    <a:shade val="50000"/>
                  </a:prstClr>
                </a:solidFill>
              </a:rPr>
              <a:pPr>
                <a:defRPr/>
              </a:pPr>
              <a:t>51</a:t>
            </a:fld>
            <a:endParaRPr lang="en-US" dirty="0">
              <a:solidFill>
                <a:prstClr val="white">
                  <a:shade val="50000"/>
                </a:prstClr>
              </a:solidFill>
            </a:endParaRPr>
          </a:p>
        </p:txBody>
      </p:sp>
      <p:sp>
        <p:nvSpPr>
          <p:cNvPr id="22550" name="Text Box 27"/>
          <p:cNvSpPr txBox="1">
            <a:spLocks noChangeArrowheads="1"/>
          </p:cNvSpPr>
          <p:nvPr/>
        </p:nvSpPr>
        <p:spPr bwMode="auto">
          <a:xfrm>
            <a:off x="2733675" y="1889125"/>
            <a:ext cx="514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spcBef>
                <a:spcPct val="50000"/>
              </a:spcBef>
            </a:pPr>
            <a:r>
              <a:rPr lang="en-US" i="1">
                <a:solidFill>
                  <a:prstClr val="white"/>
                </a:solidFill>
              </a:rPr>
              <a:t>M</a:t>
            </a:r>
          </a:p>
        </p:txBody>
      </p:sp>
      <p:sp>
        <p:nvSpPr>
          <p:cNvPr id="22551" name="Text Box 28"/>
          <p:cNvSpPr txBox="1">
            <a:spLocks noChangeArrowheads="1"/>
          </p:cNvSpPr>
          <p:nvPr/>
        </p:nvSpPr>
        <p:spPr bwMode="auto">
          <a:xfrm>
            <a:off x="2717800" y="3943350"/>
            <a:ext cx="514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spcBef>
                <a:spcPct val="50000"/>
              </a:spcBef>
            </a:pPr>
            <a:r>
              <a:rPr lang="en-US" i="1">
                <a:solidFill>
                  <a:prstClr val="white"/>
                </a:solidFill>
              </a:rPr>
              <a:t>M</a:t>
            </a:r>
          </a:p>
        </p:txBody>
      </p:sp>
      <p:sp>
        <p:nvSpPr>
          <p:cNvPr id="22552" name="Text Box 14"/>
          <p:cNvSpPr txBox="1">
            <a:spLocks noChangeArrowheads="1"/>
          </p:cNvSpPr>
          <p:nvPr/>
        </p:nvSpPr>
        <p:spPr bwMode="auto">
          <a:xfrm>
            <a:off x="280988" y="5214938"/>
            <a:ext cx="3146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b="1">
                <a:solidFill>
                  <a:prstClr val="white"/>
                </a:solidFill>
              </a:rPr>
              <a:t>X – </a:t>
            </a:r>
            <a:r>
              <a:rPr lang="en-US" sz="2000" b="1">
                <a:solidFill>
                  <a:prstClr val="white"/>
                </a:solidFill>
              </a:rPr>
              <a:t>lateral brace location</a:t>
            </a:r>
          </a:p>
        </p:txBody>
      </p:sp>
      <p:sp>
        <p:nvSpPr>
          <p:cNvPr id="2" name="TextBox 2"/>
          <p:cNvSpPr txBox="1"/>
          <p:nvPr/>
        </p:nvSpPr>
        <p:spPr>
          <a:xfrm>
            <a:off x="606425" y="301625"/>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Flexural Strength</a:t>
            </a:r>
          </a:p>
        </p:txBody>
      </p:sp>
    </p:spTree>
    <p:extLst>
      <p:ext uri="{BB962C8B-B14F-4D97-AF65-F5344CB8AC3E}">
        <p14:creationId xmlns:p14="http://schemas.microsoft.com/office/powerpoint/2010/main" val="105386208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a:t>
            </a:r>
            <a:r>
              <a:rPr lang="en-US" sz="1200" i="1" dirty="0" smtClean="0">
                <a:solidFill>
                  <a:srgbClr val="BCBCBC"/>
                </a:solidFill>
              </a:rPr>
              <a:t> Manual</a:t>
            </a:r>
            <a:r>
              <a:rPr lang="en-US" sz="1200" dirty="0" smtClean="0">
                <a:solidFill>
                  <a:srgbClr val="BCBCBC"/>
                </a:solidFill>
              </a:rPr>
              <a:t> 15th Ed</a:t>
            </a:r>
          </a:p>
        </p:txBody>
      </p:sp>
      <p:sp>
        <p:nvSpPr>
          <p:cNvPr id="28" name="TextBox 27"/>
          <p:cNvSpPr txBox="1"/>
          <p:nvPr/>
        </p:nvSpPr>
        <p:spPr>
          <a:xfrm>
            <a:off x="4645025" y="1119188"/>
            <a:ext cx="4221163" cy="4630737"/>
          </a:xfrm>
          <a:prstGeom prst="rect">
            <a:avLst/>
          </a:prstGeom>
          <a:solidFill>
            <a:schemeClr val="tx1">
              <a:lumMod val="95000"/>
              <a:alpha val="62000"/>
            </a:schemeClr>
          </a:solidFill>
          <a:ln w="38100" cap="flat">
            <a:solidFill>
              <a:schemeClr val="bg1"/>
            </a:solidFill>
            <a:bevel/>
          </a:ln>
        </p:spPr>
        <p:txBody>
          <a:bodyPr anchor="b" anchorCtr="1"/>
          <a:lstStyle/>
          <a:p>
            <a:pPr eaLnBrk="0" hangingPunct="0">
              <a:defRPr/>
            </a:pPr>
            <a:r>
              <a:rPr lang="en-US" i="1">
                <a:solidFill>
                  <a:prstClr val="black"/>
                </a:solidFill>
                <a:cs typeface="Arial" charset="0"/>
              </a:rPr>
              <a:t>C</a:t>
            </a:r>
            <a:r>
              <a:rPr lang="en-US" i="1" baseline="-25000">
                <a:solidFill>
                  <a:prstClr val="black"/>
                </a:solidFill>
                <a:cs typeface="Arial" charset="0"/>
              </a:rPr>
              <a:t>b</a:t>
            </a:r>
            <a:r>
              <a:rPr lang="en-US">
                <a:solidFill>
                  <a:prstClr val="black"/>
                </a:solidFill>
                <a:cs typeface="Arial" charset="0"/>
              </a:rPr>
              <a:t> approximates an equivalent beam of constant moment.</a:t>
            </a:r>
          </a:p>
        </p:txBody>
      </p:sp>
      <p:sp>
        <p:nvSpPr>
          <p:cNvPr id="29" name="TextBox 28"/>
          <p:cNvSpPr txBox="1"/>
          <p:nvPr/>
        </p:nvSpPr>
        <p:spPr>
          <a:xfrm>
            <a:off x="581025" y="1131888"/>
            <a:ext cx="3900488" cy="4618037"/>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dirty="0">
                <a:solidFill>
                  <a:prstClr val="black"/>
                </a:solidFill>
                <a:cs typeface="Arial" charset="0"/>
              </a:rPr>
              <a:t>	</a:t>
            </a:r>
          </a:p>
        </p:txBody>
      </p:sp>
      <p:sp>
        <p:nvSpPr>
          <p:cNvPr id="23557" name="Line 33"/>
          <p:cNvSpPr>
            <a:spLocks noChangeShapeType="1"/>
          </p:cNvSpPr>
          <p:nvPr/>
        </p:nvSpPr>
        <p:spPr bwMode="auto">
          <a:xfrm rot="5400000">
            <a:off x="6380162" y="2814638"/>
            <a:ext cx="574675" cy="0"/>
          </a:xfrm>
          <a:prstGeom prst="line">
            <a:avLst/>
          </a:prstGeom>
          <a:noFill/>
          <a:ln w="635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grpSp>
        <p:nvGrpSpPr>
          <p:cNvPr id="23558" name="Group 30"/>
          <p:cNvGrpSpPr>
            <a:grpSpLocks/>
          </p:cNvGrpSpPr>
          <p:nvPr/>
        </p:nvGrpSpPr>
        <p:grpSpPr bwMode="auto">
          <a:xfrm>
            <a:off x="5556250" y="1584325"/>
            <a:ext cx="2976563" cy="1103313"/>
            <a:chOff x="3351068" y="3051031"/>
            <a:chExt cx="2976563" cy="1103016"/>
          </a:xfrm>
        </p:grpSpPr>
        <p:sp>
          <p:nvSpPr>
            <p:cNvPr id="23580" name="Freeform 28"/>
            <p:cNvSpPr>
              <a:spLocks/>
            </p:cNvSpPr>
            <p:nvPr/>
          </p:nvSpPr>
          <p:spPr bwMode="auto">
            <a:xfrm>
              <a:off x="3493943" y="3284393"/>
              <a:ext cx="1919288" cy="574675"/>
            </a:xfrm>
            <a:custGeom>
              <a:avLst/>
              <a:gdLst>
                <a:gd name="T0" fmla="*/ 2147483647 w 1209"/>
                <a:gd name="T1" fmla="*/ 2147483647 h 362"/>
                <a:gd name="T2" fmla="*/ 2147483647 w 1209"/>
                <a:gd name="T3" fmla="*/ 2147483647 h 362"/>
                <a:gd name="T4" fmla="*/ 2147483647 w 1209"/>
                <a:gd name="T5" fmla="*/ 0 h 362"/>
                <a:gd name="T6" fmla="*/ 0 w 1209"/>
                <a:gd name="T7" fmla="*/ 2147483647 h 362"/>
                <a:gd name="T8" fmla="*/ 2147483647 w 1209"/>
                <a:gd name="T9" fmla="*/ 2147483647 h 362"/>
                <a:gd name="T10" fmla="*/ 0 60000 65536"/>
                <a:gd name="T11" fmla="*/ 0 60000 65536"/>
                <a:gd name="T12" fmla="*/ 0 60000 65536"/>
                <a:gd name="T13" fmla="*/ 0 60000 65536"/>
                <a:gd name="T14" fmla="*/ 0 60000 65536"/>
                <a:gd name="T15" fmla="*/ 0 w 1209"/>
                <a:gd name="T16" fmla="*/ 0 h 362"/>
                <a:gd name="T17" fmla="*/ 1209 w 1209"/>
                <a:gd name="T18" fmla="*/ 362 h 362"/>
              </a:gdLst>
              <a:ahLst/>
              <a:cxnLst>
                <a:cxn ang="T10">
                  <a:pos x="T0" y="T1"/>
                </a:cxn>
                <a:cxn ang="T11">
                  <a:pos x="T2" y="T3"/>
                </a:cxn>
                <a:cxn ang="T12">
                  <a:pos x="T4" y="T5"/>
                </a:cxn>
                <a:cxn ang="T13">
                  <a:pos x="T6" y="T7"/>
                </a:cxn>
                <a:cxn ang="T14">
                  <a:pos x="T8" y="T9"/>
                </a:cxn>
              </a:cxnLst>
              <a:rect l="T15" t="T16" r="T17" b="T18"/>
              <a:pathLst>
                <a:path w="1209" h="362">
                  <a:moveTo>
                    <a:pt x="12" y="362"/>
                  </a:moveTo>
                  <a:lnTo>
                    <a:pt x="1209" y="362"/>
                  </a:lnTo>
                  <a:lnTo>
                    <a:pt x="1209" y="0"/>
                  </a:lnTo>
                  <a:lnTo>
                    <a:pt x="0" y="181"/>
                  </a:lnTo>
                  <a:lnTo>
                    <a:pt x="12" y="362"/>
                  </a:lnTo>
                  <a:close/>
                </a:path>
              </a:pathLst>
            </a:custGeom>
            <a:solidFill>
              <a:schemeClr val="accent1"/>
            </a:solidFill>
            <a:ln w="9525">
              <a:solidFill>
                <a:schemeClr val="bg1"/>
              </a:solidFill>
              <a:round/>
              <a:headEnd/>
              <a:tailEnd/>
            </a:ln>
          </p:spPr>
          <p:txBody>
            <a:bodyPr/>
            <a:lstStyle/>
            <a:p>
              <a:endParaRPr lang="en-US">
                <a:solidFill>
                  <a:prstClr val="white"/>
                </a:solidFill>
                <a:cs typeface="Arial" charset="0"/>
              </a:endParaRPr>
            </a:p>
          </p:txBody>
        </p:sp>
        <p:sp>
          <p:nvSpPr>
            <p:cNvPr id="23581" name="Text Box 26"/>
            <p:cNvSpPr txBox="1">
              <a:spLocks noChangeArrowheads="1"/>
            </p:cNvSpPr>
            <p:nvPr/>
          </p:nvSpPr>
          <p:spPr bwMode="auto">
            <a:xfrm>
              <a:off x="3351068" y="3696970"/>
              <a:ext cx="412750" cy="4570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b="1">
                  <a:solidFill>
                    <a:prstClr val="black"/>
                  </a:solidFill>
                </a:rPr>
                <a:t>X</a:t>
              </a:r>
            </a:p>
          </p:txBody>
        </p:sp>
        <p:sp>
          <p:nvSpPr>
            <p:cNvPr id="23582" name="Text Box 27"/>
            <p:cNvSpPr txBox="1">
              <a:spLocks noChangeArrowheads="1"/>
            </p:cNvSpPr>
            <p:nvPr/>
          </p:nvSpPr>
          <p:spPr bwMode="auto">
            <a:xfrm>
              <a:off x="5225906" y="3687447"/>
              <a:ext cx="412750" cy="4570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b="1">
                  <a:solidFill>
                    <a:prstClr val="black"/>
                  </a:solidFill>
                </a:rPr>
                <a:t>X</a:t>
              </a:r>
            </a:p>
          </p:txBody>
        </p:sp>
        <p:sp>
          <p:nvSpPr>
            <p:cNvPr id="23583" name="Text Box 34"/>
            <p:cNvSpPr txBox="1">
              <a:spLocks noChangeArrowheads="1"/>
            </p:cNvSpPr>
            <p:nvPr/>
          </p:nvSpPr>
          <p:spPr bwMode="auto">
            <a:xfrm>
              <a:off x="5376718" y="3051031"/>
              <a:ext cx="950913" cy="4570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i="1">
                  <a:solidFill>
                    <a:prstClr val="black"/>
                  </a:solidFill>
                </a:rPr>
                <a:t>M</a:t>
              </a:r>
              <a:r>
                <a:rPr lang="en-US" i="1" baseline="-25000">
                  <a:solidFill>
                    <a:prstClr val="black"/>
                  </a:solidFill>
                </a:rPr>
                <a:t>max</a:t>
              </a:r>
            </a:p>
          </p:txBody>
        </p:sp>
      </p:grpSp>
      <p:grpSp>
        <p:nvGrpSpPr>
          <p:cNvPr id="23559" name="Group 31"/>
          <p:cNvGrpSpPr>
            <a:grpSpLocks/>
          </p:cNvGrpSpPr>
          <p:nvPr/>
        </p:nvGrpSpPr>
        <p:grpSpPr bwMode="auto">
          <a:xfrm>
            <a:off x="5619750" y="3065463"/>
            <a:ext cx="2287588" cy="1098550"/>
            <a:chOff x="6130781" y="3020868"/>
            <a:chExt cx="2287587" cy="1099836"/>
          </a:xfrm>
        </p:grpSpPr>
        <p:sp>
          <p:nvSpPr>
            <p:cNvPr id="23576" name="Rectangle 32"/>
            <p:cNvSpPr>
              <a:spLocks noChangeArrowheads="1"/>
            </p:cNvSpPr>
            <p:nvPr/>
          </p:nvSpPr>
          <p:spPr bwMode="auto">
            <a:xfrm>
              <a:off x="6291118" y="3500293"/>
              <a:ext cx="1865313" cy="358775"/>
            </a:xfrm>
            <a:prstGeom prst="rect">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cs typeface="Arial" charset="0"/>
              </a:endParaRPr>
            </a:p>
          </p:txBody>
        </p:sp>
        <p:sp>
          <p:nvSpPr>
            <p:cNvPr id="23577" name="Text Box 30"/>
            <p:cNvSpPr txBox="1">
              <a:spLocks noChangeArrowheads="1"/>
            </p:cNvSpPr>
            <p:nvPr/>
          </p:nvSpPr>
          <p:spPr bwMode="auto">
            <a:xfrm>
              <a:off x="6130781" y="3662969"/>
              <a:ext cx="412750" cy="457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b="1">
                  <a:solidFill>
                    <a:prstClr val="black"/>
                  </a:solidFill>
                </a:rPr>
                <a:t>X</a:t>
              </a:r>
            </a:p>
          </p:txBody>
        </p:sp>
        <p:sp>
          <p:nvSpPr>
            <p:cNvPr id="23578" name="Text Box 31"/>
            <p:cNvSpPr txBox="1">
              <a:spLocks noChangeArrowheads="1"/>
            </p:cNvSpPr>
            <p:nvPr/>
          </p:nvSpPr>
          <p:spPr bwMode="auto">
            <a:xfrm>
              <a:off x="8005618" y="3653433"/>
              <a:ext cx="412750" cy="457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b="1">
                  <a:solidFill>
                    <a:prstClr val="black"/>
                  </a:solidFill>
                </a:rPr>
                <a:t>X</a:t>
              </a:r>
            </a:p>
          </p:txBody>
        </p:sp>
        <p:sp>
          <p:nvSpPr>
            <p:cNvPr id="23579" name="Text Box 35"/>
            <p:cNvSpPr txBox="1">
              <a:spLocks noChangeArrowheads="1"/>
            </p:cNvSpPr>
            <p:nvPr/>
          </p:nvSpPr>
          <p:spPr bwMode="auto">
            <a:xfrm>
              <a:off x="6637193" y="3020868"/>
              <a:ext cx="1366838" cy="457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i="1">
                  <a:solidFill>
                    <a:prstClr val="black"/>
                  </a:solidFill>
                </a:rPr>
                <a:t>M</a:t>
              </a:r>
              <a:r>
                <a:rPr lang="en-US" i="1" baseline="-25000">
                  <a:solidFill>
                    <a:prstClr val="black"/>
                  </a:solidFill>
                </a:rPr>
                <a:t>max</a:t>
              </a:r>
              <a:r>
                <a:rPr lang="en-US">
                  <a:solidFill>
                    <a:prstClr val="black"/>
                  </a:solidFill>
                </a:rPr>
                <a:t>/</a:t>
              </a:r>
              <a:r>
                <a:rPr lang="en-US" i="1">
                  <a:solidFill>
                    <a:prstClr val="black"/>
                  </a:solidFill>
                </a:rPr>
                <a:t>C</a:t>
              </a:r>
              <a:r>
                <a:rPr lang="en-US" i="1" baseline="-25000">
                  <a:solidFill>
                    <a:prstClr val="black"/>
                  </a:solidFill>
                </a:rPr>
                <a:t>b</a:t>
              </a:r>
            </a:p>
          </p:txBody>
        </p:sp>
      </p:grpSp>
      <p:sp>
        <p:nvSpPr>
          <p:cNvPr id="23560" name="Rectangle 4"/>
          <p:cNvSpPr>
            <a:spLocks noChangeArrowheads="1"/>
          </p:cNvSpPr>
          <p:nvPr/>
        </p:nvSpPr>
        <p:spPr bwMode="auto">
          <a:xfrm>
            <a:off x="1176338" y="1527175"/>
            <a:ext cx="1846262" cy="395288"/>
          </a:xfrm>
          <a:prstGeom prst="rect">
            <a:avLst/>
          </a:prstGeom>
          <a:solidFill>
            <a:schemeClr val="accent1"/>
          </a:solidFill>
          <a:ln w="9525">
            <a:solidFill>
              <a:schemeClr val="bg1"/>
            </a:solidFill>
            <a:miter lim="800000"/>
            <a:headEnd/>
            <a:tailEnd/>
          </a:ln>
        </p:spPr>
        <p:txBody>
          <a:bodyPr wrap="none" anchor="ctr"/>
          <a:lstStyle/>
          <a:p>
            <a:pPr eaLnBrk="0" hangingPunct="0"/>
            <a:endParaRPr lang="en-US">
              <a:solidFill>
                <a:prstClr val="black"/>
              </a:solidFill>
              <a:cs typeface="Arial" charset="0"/>
            </a:endParaRPr>
          </a:p>
        </p:txBody>
      </p:sp>
      <p:sp>
        <p:nvSpPr>
          <p:cNvPr id="23561" name="Freeform 5"/>
          <p:cNvSpPr>
            <a:spLocks/>
          </p:cNvSpPr>
          <p:nvPr/>
        </p:nvSpPr>
        <p:spPr bwMode="auto">
          <a:xfrm>
            <a:off x="1176338" y="2538413"/>
            <a:ext cx="1847850" cy="447675"/>
          </a:xfrm>
          <a:custGeom>
            <a:avLst/>
            <a:gdLst>
              <a:gd name="T0" fmla="*/ 0 w 1164"/>
              <a:gd name="T1" fmla="*/ 2147483647 h 282"/>
              <a:gd name="T2" fmla="*/ 2147483647 w 1164"/>
              <a:gd name="T3" fmla="*/ 2147483647 h 282"/>
              <a:gd name="T4" fmla="*/ 2147483647 w 1164"/>
              <a:gd name="T5" fmla="*/ 0 h 282"/>
              <a:gd name="T6" fmla="*/ 2147483647 w 1164"/>
              <a:gd name="T7" fmla="*/ 2147483647 h 282"/>
              <a:gd name="T8" fmla="*/ 0 w 1164"/>
              <a:gd name="T9" fmla="*/ 2147483647 h 282"/>
              <a:gd name="T10" fmla="*/ 0 60000 65536"/>
              <a:gd name="T11" fmla="*/ 0 60000 65536"/>
              <a:gd name="T12" fmla="*/ 0 60000 65536"/>
              <a:gd name="T13" fmla="*/ 0 60000 65536"/>
              <a:gd name="T14" fmla="*/ 0 60000 65536"/>
              <a:gd name="T15" fmla="*/ 0 w 1164"/>
              <a:gd name="T16" fmla="*/ 0 h 282"/>
              <a:gd name="T17" fmla="*/ 1164 w 1164"/>
              <a:gd name="T18" fmla="*/ 282 h 282"/>
            </a:gdLst>
            <a:ahLst/>
            <a:cxnLst>
              <a:cxn ang="T10">
                <a:pos x="T0" y="T1"/>
              </a:cxn>
              <a:cxn ang="T11">
                <a:pos x="T2" y="T3"/>
              </a:cxn>
              <a:cxn ang="T12">
                <a:pos x="T4" y="T5"/>
              </a:cxn>
              <a:cxn ang="T13">
                <a:pos x="T6" y="T7"/>
              </a:cxn>
              <a:cxn ang="T14">
                <a:pos x="T8" y="T9"/>
              </a:cxn>
            </a:cxnLst>
            <a:rect l="T15" t="T16" r="T17" b="T18"/>
            <a:pathLst>
              <a:path w="1164" h="282">
                <a:moveTo>
                  <a:pt x="0" y="282"/>
                </a:moveTo>
                <a:lnTo>
                  <a:pt x="1164" y="282"/>
                </a:lnTo>
                <a:lnTo>
                  <a:pt x="1164" y="0"/>
                </a:lnTo>
                <a:lnTo>
                  <a:pt x="12" y="147"/>
                </a:lnTo>
                <a:lnTo>
                  <a:pt x="0" y="282"/>
                </a:lnTo>
                <a:close/>
              </a:path>
            </a:pathLst>
          </a:custGeom>
          <a:solidFill>
            <a:schemeClr val="accent1"/>
          </a:solidFill>
          <a:ln w="9525">
            <a:solidFill>
              <a:schemeClr val="bg1"/>
            </a:solidFill>
            <a:round/>
            <a:headEnd/>
            <a:tailEnd/>
          </a:ln>
        </p:spPr>
        <p:txBody>
          <a:bodyPr/>
          <a:lstStyle/>
          <a:p>
            <a:endParaRPr lang="en-US">
              <a:solidFill>
                <a:prstClr val="white"/>
              </a:solidFill>
              <a:cs typeface="Arial" charset="0"/>
            </a:endParaRPr>
          </a:p>
        </p:txBody>
      </p:sp>
      <p:sp>
        <p:nvSpPr>
          <p:cNvPr id="23562" name="Freeform 6"/>
          <p:cNvSpPr>
            <a:spLocks/>
          </p:cNvSpPr>
          <p:nvPr/>
        </p:nvSpPr>
        <p:spPr bwMode="auto">
          <a:xfrm>
            <a:off x="1158875" y="3454400"/>
            <a:ext cx="1855788" cy="447675"/>
          </a:xfrm>
          <a:custGeom>
            <a:avLst/>
            <a:gdLst>
              <a:gd name="T0" fmla="*/ 2147483647 w 1169"/>
              <a:gd name="T1" fmla="*/ 2147483647 h 282"/>
              <a:gd name="T2" fmla="*/ 2147483647 w 1169"/>
              <a:gd name="T3" fmla="*/ 2147483647 h 282"/>
              <a:gd name="T4" fmla="*/ 2147483647 w 1169"/>
              <a:gd name="T5" fmla="*/ 0 h 282"/>
              <a:gd name="T6" fmla="*/ 0 w 1169"/>
              <a:gd name="T7" fmla="*/ 2147483647 h 282"/>
              <a:gd name="T8" fmla="*/ 2147483647 w 1169"/>
              <a:gd name="T9" fmla="*/ 2147483647 h 282"/>
              <a:gd name="T10" fmla="*/ 0 60000 65536"/>
              <a:gd name="T11" fmla="*/ 0 60000 65536"/>
              <a:gd name="T12" fmla="*/ 0 60000 65536"/>
              <a:gd name="T13" fmla="*/ 0 60000 65536"/>
              <a:gd name="T14" fmla="*/ 0 60000 65536"/>
              <a:gd name="T15" fmla="*/ 0 w 1169"/>
              <a:gd name="T16" fmla="*/ 0 h 282"/>
              <a:gd name="T17" fmla="*/ 1169 w 1169"/>
              <a:gd name="T18" fmla="*/ 282 h 282"/>
            </a:gdLst>
            <a:ahLst/>
            <a:cxnLst>
              <a:cxn ang="T10">
                <a:pos x="T0" y="T1"/>
              </a:cxn>
              <a:cxn ang="T11">
                <a:pos x="T2" y="T3"/>
              </a:cxn>
              <a:cxn ang="T12">
                <a:pos x="T4" y="T5"/>
              </a:cxn>
              <a:cxn ang="T13">
                <a:pos x="T6" y="T7"/>
              </a:cxn>
              <a:cxn ang="T14">
                <a:pos x="T8" y="T9"/>
              </a:cxn>
            </a:cxnLst>
            <a:rect l="T15" t="T16" r="T17" b="T18"/>
            <a:pathLst>
              <a:path w="1169" h="282">
                <a:moveTo>
                  <a:pt x="5" y="282"/>
                </a:moveTo>
                <a:lnTo>
                  <a:pt x="1169" y="282"/>
                </a:lnTo>
                <a:lnTo>
                  <a:pt x="1169" y="0"/>
                </a:lnTo>
                <a:lnTo>
                  <a:pt x="0" y="276"/>
                </a:lnTo>
                <a:lnTo>
                  <a:pt x="5" y="282"/>
                </a:lnTo>
                <a:close/>
              </a:path>
            </a:pathLst>
          </a:custGeom>
          <a:solidFill>
            <a:schemeClr val="accent1"/>
          </a:solidFill>
          <a:ln w="9525">
            <a:solidFill>
              <a:schemeClr val="bg1"/>
            </a:solidFill>
            <a:round/>
            <a:headEnd/>
            <a:tailEnd/>
          </a:ln>
        </p:spPr>
        <p:txBody>
          <a:bodyPr/>
          <a:lstStyle/>
          <a:p>
            <a:endParaRPr lang="en-US">
              <a:solidFill>
                <a:prstClr val="white"/>
              </a:solidFill>
              <a:cs typeface="Arial" charset="0"/>
            </a:endParaRPr>
          </a:p>
        </p:txBody>
      </p:sp>
      <p:sp>
        <p:nvSpPr>
          <p:cNvPr id="23563" name="Freeform 7"/>
          <p:cNvSpPr>
            <a:spLocks/>
          </p:cNvSpPr>
          <p:nvPr/>
        </p:nvSpPr>
        <p:spPr bwMode="auto">
          <a:xfrm>
            <a:off x="1168400" y="4403725"/>
            <a:ext cx="1847850" cy="842963"/>
          </a:xfrm>
          <a:custGeom>
            <a:avLst/>
            <a:gdLst>
              <a:gd name="T0" fmla="*/ 0 w 1164"/>
              <a:gd name="T1" fmla="*/ 2147483647 h 531"/>
              <a:gd name="T2" fmla="*/ 2147483647 w 1164"/>
              <a:gd name="T3" fmla="*/ 2147483647 h 531"/>
              <a:gd name="T4" fmla="*/ 2147483647 w 1164"/>
              <a:gd name="T5" fmla="*/ 0 h 531"/>
              <a:gd name="T6" fmla="*/ 2147483647 w 1164"/>
              <a:gd name="T7" fmla="*/ 2147483647 h 531"/>
              <a:gd name="T8" fmla="*/ 0 w 1164"/>
              <a:gd name="T9" fmla="*/ 2147483647 h 531"/>
              <a:gd name="T10" fmla="*/ 0 60000 65536"/>
              <a:gd name="T11" fmla="*/ 0 60000 65536"/>
              <a:gd name="T12" fmla="*/ 0 60000 65536"/>
              <a:gd name="T13" fmla="*/ 0 60000 65536"/>
              <a:gd name="T14" fmla="*/ 0 60000 65536"/>
              <a:gd name="T15" fmla="*/ 0 w 1164"/>
              <a:gd name="T16" fmla="*/ 0 h 531"/>
              <a:gd name="T17" fmla="*/ 1164 w 1164"/>
              <a:gd name="T18" fmla="*/ 531 h 531"/>
            </a:gdLst>
            <a:ahLst/>
            <a:cxnLst>
              <a:cxn ang="T10">
                <a:pos x="T0" y="T1"/>
              </a:cxn>
              <a:cxn ang="T11">
                <a:pos x="T2" y="T3"/>
              </a:cxn>
              <a:cxn ang="T12">
                <a:pos x="T4" y="T5"/>
              </a:cxn>
              <a:cxn ang="T13">
                <a:pos x="T6" y="T7"/>
              </a:cxn>
              <a:cxn ang="T14">
                <a:pos x="T8" y="T9"/>
              </a:cxn>
            </a:cxnLst>
            <a:rect l="T15" t="T16" r="T17" b="T18"/>
            <a:pathLst>
              <a:path w="1164" h="531">
                <a:moveTo>
                  <a:pt x="0" y="282"/>
                </a:moveTo>
                <a:lnTo>
                  <a:pt x="1164" y="282"/>
                </a:lnTo>
                <a:lnTo>
                  <a:pt x="1164" y="0"/>
                </a:lnTo>
                <a:lnTo>
                  <a:pt x="1" y="531"/>
                </a:lnTo>
                <a:lnTo>
                  <a:pt x="0" y="282"/>
                </a:lnTo>
                <a:close/>
              </a:path>
            </a:pathLst>
          </a:custGeom>
          <a:solidFill>
            <a:schemeClr val="accent1"/>
          </a:solidFill>
          <a:ln w="9525">
            <a:solidFill>
              <a:schemeClr val="bg1"/>
            </a:solidFill>
            <a:round/>
            <a:headEnd/>
            <a:tailEnd/>
          </a:ln>
        </p:spPr>
        <p:txBody>
          <a:bodyPr/>
          <a:lstStyle/>
          <a:p>
            <a:endParaRPr lang="en-US">
              <a:solidFill>
                <a:prstClr val="white"/>
              </a:solidFill>
              <a:cs typeface="Arial" charset="0"/>
            </a:endParaRPr>
          </a:p>
        </p:txBody>
      </p:sp>
      <p:sp>
        <p:nvSpPr>
          <p:cNvPr id="23564" name="Text Box 8"/>
          <p:cNvSpPr txBox="1">
            <a:spLocks noChangeArrowheads="1"/>
          </p:cNvSpPr>
          <p:nvPr/>
        </p:nvSpPr>
        <p:spPr bwMode="auto">
          <a:xfrm>
            <a:off x="1947863" y="1162050"/>
            <a:ext cx="447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i="1">
                <a:solidFill>
                  <a:prstClr val="black"/>
                </a:solidFill>
              </a:rPr>
              <a:t>M</a:t>
            </a:r>
          </a:p>
        </p:txBody>
      </p:sp>
      <p:sp>
        <p:nvSpPr>
          <p:cNvPr id="23565" name="Text Box 11"/>
          <p:cNvSpPr txBox="1">
            <a:spLocks noChangeArrowheads="1"/>
          </p:cNvSpPr>
          <p:nvPr/>
        </p:nvSpPr>
        <p:spPr bwMode="auto">
          <a:xfrm>
            <a:off x="754063" y="2395538"/>
            <a:ext cx="7000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i="1">
                <a:solidFill>
                  <a:prstClr val="black"/>
                </a:solidFill>
              </a:rPr>
              <a:t>M</a:t>
            </a:r>
            <a:r>
              <a:rPr lang="en-US">
                <a:solidFill>
                  <a:prstClr val="black"/>
                </a:solidFill>
              </a:rPr>
              <a:t>/2</a:t>
            </a:r>
          </a:p>
        </p:txBody>
      </p:sp>
      <p:sp>
        <p:nvSpPr>
          <p:cNvPr id="23566" name="Text Box 12"/>
          <p:cNvSpPr txBox="1">
            <a:spLocks noChangeArrowheads="1"/>
          </p:cNvSpPr>
          <p:nvPr/>
        </p:nvSpPr>
        <p:spPr bwMode="auto">
          <a:xfrm>
            <a:off x="2989263" y="3189288"/>
            <a:ext cx="447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i="1">
                <a:solidFill>
                  <a:prstClr val="black"/>
                </a:solidFill>
              </a:rPr>
              <a:t>M</a:t>
            </a:r>
          </a:p>
        </p:txBody>
      </p:sp>
      <p:sp>
        <p:nvSpPr>
          <p:cNvPr id="23567" name="Text Box 13"/>
          <p:cNvSpPr txBox="1">
            <a:spLocks noChangeArrowheads="1"/>
          </p:cNvSpPr>
          <p:nvPr/>
        </p:nvSpPr>
        <p:spPr bwMode="auto">
          <a:xfrm>
            <a:off x="3003550" y="4102100"/>
            <a:ext cx="447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i="1">
                <a:solidFill>
                  <a:prstClr val="black"/>
                </a:solidFill>
              </a:rPr>
              <a:t>M</a:t>
            </a:r>
          </a:p>
        </p:txBody>
      </p:sp>
      <p:sp>
        <p:nvSpPr>
          <p:cNvPr id="23568" name="Text Box 14"/>
          <p:cNvSpPr txBox="1">
            <a:spLocks noChangeArrowheads="1"/>
          </p:cNvSpPr>
          <p:nvPr/>
        </p:nvSpPr>
        <p:spPr bwMode="auto">
          <a:xfrm>
            <a:off x="782638" y="5089525"/>
            <a:ext cx="447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i="1">
                <a:solidFill>
                  <a:prstClr val="black"/>
                </a:solidFill>
              </a:rPr>
              <a:t>M</a:t>
            </a:r>
          </a:p>
        </p:txBody>
      </p:sp>
      <p:sp>
        <p:nvSpPr>
          <p:cNvPr id="23569" name="Text Box 20"/>
          <p:cNvSpPr txBox="1">
            <a:spLocks noChangeArrowheads="1"/>
          </p:cNvSpPr>
          <p:nvPr/>
        </p:nvSpPr>
        <p:spPr bwMode="auto">
          <a:xfrm>
            <a:off x="3003550" y="1500188"/>
            <a:ext cx="104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i="1">
                <a:solidFill>
                  <a:prstClr val="black"/>
                </a:solidFill>
              </a:rPr>
              <a:t>C</a:t>
            </a:r>
            <a:r>
              <a:rPr lang="en-US" i="1" baseline="-25000">
                <a:solidFill>
                  <a:prstClr val="black"/>
                </a:solidFill>
              </a:rPr>
              <a:t>b</a:t>
            </a:r>
            <a:r>
              <a:rPr lang="en-US">
                <a:solidFill>
                  <a:prstClr val="black"/>
                </a:solidFill>
              </a:rPr>
              <a:t>=1.0</a:t>
            </a:r>
          </a:p>
        </p:txBody>
      </p:sp>
      <p:sp>
        <p:nvSpPr>
          <p:cNvPr id="23570" name="Text Box 21"/>
          <p:cNvSpPr txBox="1">
            <a:spLocks noChangeArrowheads="1"/>
          </p:cNvSpPr>
          <p:nvPr/>
        </p:nvSpPr>
        <p:spPr bwMode="auto">
          <a:xfrm>
            <a:off x="3017838" y="2574925"/>
            <a:ext cx="119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i="1">
                <a:solidFill>
                  <a:prstClr val="black"/>
                </a:solidFill>
              </a:rPr>
              <a:t>C</a:t>
            </a:r>
            <a:r>
              <a:rPr lang="en-US" i="1" baseline="-25000">
                <a:solidFill>
                  <a:prstClr val="black"/>
                </a:solidFill>
              </a:rPr>
              <a:t>b</a:t>
            </a:r>
            <a:r>
              <a:rPr lang="en-US">
                <a:solidFill>
                  <a:prstClr val="black"/>
                </a:solidFill>
              </a:rPr>
              <a:t>=1.25</a:t>
            </a:r>
          </a:p>
        </p:txBody>
      </p:sp>
      <p:sp>
        <p:nvSpPr>
          <p:cNvPr id="23571" name="Text Box 22"/>
          <p:cNvSpPr txBox="1">
            <a:spLocks noChangeArrowheads="1"/>
          </p:cNvSpPr>
          <p:nvPr/>
        </p:nvSpPr>
        <p:spPr bwMode="auto">
          <a:xfrm>
            <a:off x="3016250" y="3494088"/>
            <a:ext cx="119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i="1">
                <a:solidFill>
                  <a:prstClr val="black"/>
                </a:solidFill>
              </a:rPr>
              <a:t>C</a:t>
            </a:r>
            <a:r>
              <a:rPr lang="en-US" i="1" baseline="-25000">
                <a:solidFill>
                  <a:prstClr val="black"/>
                </a:solidFill>
              </a:rPr>
              <a:t>b</a:t>
            </a:r>
            <a:r>
              <a:rPr lang="en-US">
                <a:solidFill>
                  <a:prstClr val="black"/>
                </a:solidFill>
              </a:rPr>
              <a:t>=1.67</a:t>
            </a:r>
          </a:p>
        </p:txBody>
      </p:sp>
      <p:sp>
        <p:nvSpPr>
          <p:cNvPr id="23572" name="Text Box 23"/>
          <p:cNvSpPr txBox="1">
            <a:spLocks noChangeArrowheads="1"/>
          </p:cNvSpPr>
          <p:nvPr/>
        </p:nvSpPr>
        <p:spPr bwMode="auto">
          <a:xfrm>
            <a:off x="3048000" y="4418013"/>
            <a:ext cx="104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i="1">
                <a:solidFill>
                  <a:prstClr val="black"/>
                </a:solidFill>
              </a:rPr>
              <a:t>C</a:t>
            </a:r>
            <a:r>
              <a:rPr lang="en-US" i="1" baseline="-25000">
                <a:solidFill>
                  <a:prstClr val="black"/>
                </a:solidFill>
              </a:rPr>
              <a:t>b</a:t>
            </a:r>
            <a:r>
              <a:rPr lang="en-US">
                <a:solidFill>
                  <a:prstClr val="black"/>
                </a:solidFill>
              </a:rPr>
              <a:t>=2.3</a:t>
            </a:r>
          </a:p>
        </p:txBody>
      </p:sp>
      <p:sp>
        <p:nvSpPr>
          <p:cNvPr id="23573" name="Text Box 11"/>
          <p:cNvSpPr txBox="1">
            <a:spLocks noChangeArrowheads="1"/>
          </p:cNvSpPr>
          <p:nvPr/>
        </p:nvSpPr>
        <p:spPr bwMode="auto">
          <a:xfrm>
            <a:off x="2935288" y="2171700"/>
            <a:ext cx="701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i="1">
                <a:solidFill>
                  <a:prstClr val="black"/>
                </a:solidFill>
              </a:rPr>
              <a:t>M</a:t>
            </a:r>
          </a:p>
        </p:txBody>
      </p:sp>
      <p:sp>
        <p:nvSpPr>
          <p:cNvPr id="31" name="Slide Number Placeholder 30"/>
          <p:cNvSpPr>
            <a:spLocks noGrp="1"/>
          </p:cNvSpPr>
          <p:nvPr>
            <p:ph type="sldNum" sz="quarter" idx="11"/>
          </p:nvPr>
        </p:nvSpPr>
        <p:spPr/>
        <p:txBody>
          <a:bodyPr/>
          <a:lstStyle/>
          <a:p>
            <a:pPr>
              <a:defRPr/>
            </a:pPr>
            <a:fld id="{98EDF03B-A2AB-419C-90F9-28F5B4E607AD}" type="slidenum">
              <a:rPr lang="en-US" smtClean="0">
                <a:solidFill>
                  <a:prstClr val="white">
                    <a:shade val="50000"/>
                  </a:prstClr>
                </a:solidFill>
              </a:rPr>
              <a:pPr>
                <a:defRPr/>
              </a:pPr>
              <a:t>52</a:t>
            </a:fld>
            <a:endParaRPr lang="en-US" dirty="0">
              <a:solidFill>
                <a:prstClr val="white">
                  <a:shade val="50000"/>
                </a:prstClr>
              </a:solidFill>
            </a:endParaRPr>
          </a:p>
        </p:txBody>
      </p:sp>
      <p:sp>
        <p:nvSpPr>
          <p:cNvPr id="2" name="TextBox 2"/>
          <p:cNvSpPr txBox="1"/>
          <p:nvPr/>
        </p:nvSpPr>
        <p:spPr>
          <a:xfrm>
            <a:off x="606425" y="301625"/>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Flexural Strength</a:t>
            </a:r>
          </a:p>
        </p:txBody>
      </p:sp>
    </p:spTree>
    <p:extLst>
      <p:ext uri="{BB962C8B-B14F-4D97-AF65-F5344CB8AC3E}">
        <p14:creationId xmlns:p14="http://schemas.microsoft.com/office/powerpoint/2010/main" val="426848327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Box 30"/>
          <p:cNvSpPr txBox="1"/>
          <p:nvPr/>
        </p:nvSpPr>
        <p:spPr>
          <a:xfrm>
            <a:off x="3783013" y="4891088"/>
            <a:ext cx="5360987" cy="1954212"/>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dirty="0">
                <a:solidFill>
                  <a:schemeClr val="bg1"/>
                </a:solidFill>
                <a:cs typeface="+mn-cs"/>
              </a:rPr>
              <a:t>Lateral </a:t>
            </a:r>
            <a:r>
              <a:rPr lang="en-US" dirty="0" err="1">
                <a:solidFill>
                  <a:schemeClr val="bg1"/>
                </a:solidFill>
                <a:cs typeface="+mn-cs"/>
              </a:rPr>
              <a:t>Torsional</a:t>
            </a:r>
            <a:r>
              <a:rPr lang="en-US" dirty="0">
                <a:solidFill>
                  <a:schemeClr val="bg1"/>
                </a:solidFill>
                <a:cs typeface="+mn-cs"/>
              </a:rPr>
              <a:t> Buckling </a:t>
            </a:r>
          </a:p>
          <a:p>
            <a:pPr eaLnBrk="0" hangingPunct="0">
              <a:defRPr/>
            </a:pPr>
            <a:endParaRPr lang="en-US" dirty="0">
              <a:solidFill>
                <a:schemeClr val="bg1"/>
              </a:solidFill>
              <a:cs typeface="+mn-cs"/>
            </a:endParaRPr>
          </a:p>
          <a:p>
            <a:pPr eaLnBrk="0" hangingPunct="0">
              <a:defRPr/>
            </a:pPr>
            <a:r>
              <a:rPr lang="en-US" dirty="0">
                <a:solidFill>
                  <a:schemeClr val="bg1"/>
                </a:solidFill>
                <a:cs typeface="+mn-cs"/>
              </a:rPr>
              <a:t>Strength for Compact W-Shape Sections</a:t>
            </a:r>
          </a:p>
          <a:p>
            <a:pPr eaLnBrk="0" hangingPunct="0">
              <a:defRPr/>
            </a:pPr>
            <a:r>
              <a:rPr lang="en-US" dirty="0">
                <a:solidFill>
                  <a:schemeClr val="bg1"/>
                </a:solidFill>
                <a:cs typeface="+mn-cs"/>
              </a:rPr>
              <a:t>Effect of </a:t>
            </a:r>
            <a:r>
              <a:rPr lang="en-US" dirty="0" err="1">
                <a:solidFill>
                  <a:schemeClr val="bg1"/>
                </a:solidFill>
                <a:cs typeface="+mn-cs"/>
              </a:rPr>
              <a:t>C</a:t>
            </a:r>
            <a:r>
              <a:rPr lang="en-US" baseline="-25000" dirty="0" err="1">
                <a:solidFill>
                  <a:schemeClr val="bg1"/>
                </a:solidFill>
                <a:cs typeface="+mn-cs"/>
              </a:rPr>
              <a:t>b</a:t>
            </a:r>
            <a:endParaRPr lang="en-US" baseline="-25000" dirty="0">
              <a:solidFill>
                <a:schemeClr val="bg1"/>
              </a:solidFill>
              <a:cs typeface="+mn-cs"/>
            </a:endParaRPr>
          </a:p>
        </p:txBody>
      </p:sp>
      <p:sp>
        <p:nvSpPr>
          <p:cNvPr id="40" name="Rectangle 39"/>
          <p:cNvSpPr/>
          <p:nvPr/>
        </p:nvSpPr>
        <p:spPr>
          <a:xfrm>
            <a:off x="0" y="415925"/>
            <a:ext cx="8769350" cy="4475163"/>
          </a:xfrm>
          <a:prstGeom prst="rect">
            <a:avLst/>
          </a:prstGeom>
          <a:solidFill>
            <a:schemeClr val="tx1"/>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grpSp>
        <p:nvGrpSpPr>
          <p:cNvPr id="57348" name="Group 68"/>
          <p:cNvGrpSpPr>
            <a:grpSpLocks/>
          </p:cNvGrpSpPr>
          <p:nvPr/>
        </p:nvGrpSpPr>
        <p:grpSpPr bwMode="auto">
          <a:xfrm>
            <a:off x="817563" y="1314450"/>
            <a:ext cx="7354887" cy="2379663"/>
            <a:chOff x="1040534" y="1634404"/>
            <a:chExt cx="7354600" cy="2379663"/>
          </a:xfrm>
        </p:grpSpPr>
        <p:sp>
          <p:nvSpPr>
            <p:cNvPr id="57381" name="Line 4"/>
            <p:cNvSpPr>
              <a:spLocks noChangeShapeType="1"/>
            </p:cNvSpPr>
            <p:nvPr/>
          </p:nvSpPr>
          <p:spPr bwMode="auto">
            <a:xfrm>
              <a:off x="1040534" y="1634404"/>
              <a:ext cx="1905000" cy="1588"/>
            </a:xfrm>
            <a:prstGeom prst="line">
              <a:avLst/>
            </a:prstGeom>
            <a:noFill/>
            <a:ln w="3810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grpSp>
          <p:nvGrpSpPr>
            <p:cNvPr id="57382" name="Group 67"/>
            <p:cNvGrpSpPr>
              <a:grpSpLocks/>
            </p:cNvGrpSpPr>
            <p:nvPr/>
          </p:nvGrpSpPr>
          <p:grpSpPr bwMode="auto">
            <a:xfrm>
              <a:off x="2903971" y="1634404"/>
              <a:ext cx="5491163" cy="2379663"/>
              <a:chOff x="3056371" y="2978295"/>
              <a:chExt cx="5491163" cy="2379663"/>
            </a:xfrm>
          </p:grpSpPr>
          <p:sp>
            <p:nvSpPr>
              <p:cNvPr id="57383" name="Line 13"/>
              <p:cNvSpPr>
                <a:spLocks noChangeShapeType="1"/>
              </p:cNvSpPr>
              <p:nvPr/>
            </p:nvSpPr>
            <p:spPr bwMode="auto">
              <a:xfrm>
                <a:off x="3056371" y="2978295"/>
                <a:ext cx="1524000" cy="990600"/>
              </a:xfrm>
              <a:prstGeom prst="line">
                <a:avLst/>
              </a:prstGeom>
              <a:noFill/>
              <a:ln w="3810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57384" name="Freeform 15"/>
              <p:cNvSpPr>
                <a:spLocks/>
              </p:cNvSpPr>
              <p:nvPr/>
            </p:nvSpPr>
            <p:spPr bwMode="auto">
              <a:xfrm>
                <a:off x="4732771" y="4121295"/>
                <a:ext cx="3814763" cy="1236663"/>
              </a:xfrm>
              <a:custGeom>
                <a:avLst/>
                <a:gdLst>
                  <a:gd name="T0" fmla="*/ 0 w 2403"/>
                  <a:gd name="T1" fmla="*/ 0 h 779"/>
                  <a:gd name="T2" fmla="*/ 2147483647 w 2403"/>
                  <a:gd name="T3" fmla="*/ 2147483647 h 779"/>
                  <a:gd name="T4" fmla="*/ 2147483647 w 2403"/>
                  <a:gd name="T5" fmla="*/ 2147483647 h 779"/>
                  <a:gd name="T6" fmla="*/ 2147483647 w 2403"/>
                  <a:gd name="T7" fmla="*/ 2147483647 h 779"/>
                  <a:gd name="T8" fmla="*/ 2147483647 w 2403"/>
                  <a:gd name="T9" fmla="*/ 2147483647 h 779"/>
                  <a:gd name="T10" fmla="*/ 2147483647 w 2403"/>
                  <a:gd name="T11" fmla="*/ 2147483647 h 779"/>
                  <a:gd name="T12" fmla="*/ 0 60000 65536"/>
                  <a:gd name="T13" fmla="*/ 0 60000 65536"/>
                  <a:gd name="T14" fmla="*/ 0 60000 65536"/>
                  <a:gd name="T15" fmla="*/ 0 60000 65536"/>
                  <a:gd name="T16" fmla="*/ 0 60000 65536"/>
                  <a:gd name="T17" fmla="*/ 0 60000 65536"/>
                  <a:gd name="T18" fmla="*/ 0 w 2403"/>
                  <a:gd name="T19" fmla="*/ 0 h 779"/>
                  <a:gd name="T20" fmla="*/ 2403 w 2403"/>
                  <a:gd name="T21" fmla="*/ 779 h 779"/>
                </a:gdLst>
                <a:ahLst/>
                <a:cxnLst>
                  <a:cxn ang="T12">
                    <a:pos x="T0" y="T1"/>
                  </a:cxn>
                  <a:cxn ang="T13">
                    <a:pos x="T2" y="T3"/>
                  </a:cxn>
                  <a:cxn ang="T14">
                    <a:pos x="T4" y="T5"/>
                  </a:cxn>
                  <a:cxn ang="T15">
                    <a:pos x="T6" y="T7"/>
                  </a:cxn>
                  <a:cxn ang="T16">
                    <a:pos x="T8" y="T9"/>
                  </a:cxn>
                  <a:cxn ang="T17">
                    <a:pos x="T10" y="T11"/>
                  </a:cxn>
                </a:cxnLst>
                <a:rect l="T18" t="T19" r="T20" b="T21"/>
                <a:pathLst>
                  <a:path w="2403" h="779">
                    <a:moveTo>
                      <a:pt x="0" y="0"/>
                    </a:moveTo>
                    <a:cubicBezTo>
                      <a:pt x="72" y="64"/>
                      <a:pt x="126" y="119"/>
                      <a:pt x="240" y="192"/>
                    </a:cubicBezTo>
                    <a:cubicBezTo>
                      <a:pt x="354" y="265"/>
                      <a:pt x="510" y="368"/>
                      <a:pt x="686" y="440"/>
                    </a:cubicBezTo>
                    <a:cubicBezTo>
                      <a:pt x="862" y="512"/>
                      <a:pt x="1100" y="575"/>
                      <a:pt x="1296" y="624"/>
                    </a:cubicBezTo>
                    <a:cubicBezTo>
                      <a:pt x="1492" y="673"/>
                      <a:pt x="1676" y="708"/>
                      <a:pt x="1861" y="734"/>
                    </a:cubicBezTo>
                    <a:cubicBezTo>
                      <a:pt x="2046" y="760"/>
                      <a:pt x="2290" y="770"/>
                      <a:pt x="2403" y="779"/>
                    </a:cubicBezTo>
                  </a:path>
                </a:pathLst>
              </a:custGeom>
              <a:noFill/>
              <a:ln w="38100">
                <a:solidFill>
                  <a:schemeClr val="bg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57349" name="Line 7"/>
          <p:cNvSpPr>
            <a:spLocks noChangeShapeType="1"/>
          </p:cNvSpPr>
          <p:nvPr/>
        </p:nvSpPr>
        <p:spPr bwMode="auto">
          <a:xfrm>
            <a:off x="757238" y="511175"/>
            <a:ext cx="0" cy="353695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50" name="Line 8"/>
          <p:cNvSpPr>
            <a:spLocks noChangeShapeType="1"/>
          </p:cNvSpPr>
          <p:nvPr/>
        </p:nvSpPr>
        <p:spPr bwMode="auto">
          <a:xfrm>
            <a:off x="757238" y="4048125"/>
            <a:ext cx="7543800" cy="1588"/>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51" name="Line 9"/>
          <p:cNvSpPr>
            <a:spLocks noChangeShapeType="1"/>
          </p:cNvSpPr>
          <p:nvPr/>
        </p:nvSpPr>
        <p:spPr bwMode="auto">
          <a:xfrm>
            <a:off x="1290638" y="1228725"/>
            <a:ext cx="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52" name="Text Box 10"/>
          <p:cNvSpPr txBox="1">
            <a:spLocks noChangeArrowheads="1"/>
          </p:cNvSpPr>
          <p:nvPr/>
        </p:nvSpPr>
        <p:spPr bwMode="auto">
          <a:xfrm>
            <a:off x="250825" y="2084388"/>
            <a:ext cx="5286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M</a:t>
            </a:r>
            <a:r>
              <a:rPr lang="en-US" baseline="-25000">
                <a:solidFill>
                  <a:schemeClr val="bg1"/>
                </a:solidFill>
              </a:rPr>
              <a:t>r</a:t>
            </a:r>
          </a:p>
        </p:txBody>
      </p:sp>
      <p:sp>
        <p:nvSpPr>
          <p:cNvPr id="57353" name="Text Box 11"/>
          <p:cNvSpPr txBox="1">
            <a:spLocks noChangeArrowheads="1"/>
          </p:cNvSpPr>
          <p:nvPr/>
        </p:nvSpPr>
        <p:spPr bwMode="auto">
          <a:xfrm>
            <a:off x="215900" y="1169988"/>
            <a:ext cx="1447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M</a:t>
            </a:r>
            <a:r>
              <a:rPr lang="en-US" baseline="-25000">
                <a:solidFill>
                  <a:schemeClr val="bg1"/>
                </a:solidFill>
              </a:rPr>
              <a:t>p</a:t>
            </a:r>
          </a:p>
        </p:txBody>
      </p:sp>
      <p:sp>
        <p:nvSpPr>
          <p:cNvPr id="57354" name="Text Box 12"/>
          <p:cNvSpPr txBox="1">
            <a:spLocks noChangeArrowheads="1"/>
          </p:cNvSpPr>
          <p:nvPr/>
        </p:nvSpPr>
        <p:spPr bwMode="auto">
          <a:xfrm>
            <a:off x="49213" y="2903538"/>
            <a:ext cx="8509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sz="3200" b="1">
                <a:solidFill>
                  <a:schemeClr val="bg1"/>
                </a:solidFill>
              </a:rPr>
              <a:t>M</a:t>
            </a:r>
            <a:r>
              <a:rPr lang="en-US" sz="3200" b="1" baseline="-25000">
                <a:solidFill>
                  <a:schemeClr val="bg1"/>
                </a:solidFill>
              </a:rPr>
              <a:t>n</a:t>
            </a:r>
          </a:p>
        </p:txBody>
      </p:sp>
      <p:sp>
        <p:nvSpPr>
          <p:cNvPr id="57355" name="Line 13"/>
          <p:cNvSpPr>
            <a:spLocks noChangeShapeType="1"/>
          </p:cNvSpPr>
          <p:nvPr/>
        </p:nvSpPr>
        <p:spPr bwMode="auto">
          <a:xfrm>
            <a:off x="757238" y="2317750"/>
            <a:ext cx="3429000" cy="1588"/>
          </a:xfrm>
          <a:prstGeom prst="line">
            <a:avLst/>
          </a:prstGeom>
          <a:noFill/>
          <a:ln w="3810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57356" name="Line 14"/>
          <p:cNvSpPr>
            <a:spLocks noChangeShapeType="1"/>
          </p:cNvSpPr>
          <p:nvPr/>
        </p:nvSpPr>
        <p:spPr bwMode="auto">
          <a:xfrm rot="-5400000">
            <a:off x="987425" y="2319338"/>
            <a:ext cx="3349625" cy="0"/>
          </a:xfrm>
          <a:prstGeom prst="line">
            <a:avLst/>
          </a:prstGeom>
          <a:noFill/>
          <a:ln w="3810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57357" name="Line 16"/>
          <p:cNvSpPr>
            <a:spLocks noChangeShapeType="1"/>
          </p:cNvSpPr>
          <p:nvPr/>
        </p:nvSpPr>
        <p:spPr bwMode="auto">
          <a:xfrm rot="-5400000">
            <a:off x="2980531" y="2790032"/>
            <a:ext cx="2411413" cy="0"/>
          </a:xfrm>
          <a:prstGeom prst="line">
            <a:avLst/>
          </a:prstGeom>
          <a:noFill/>
          <a:ln w="3810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57358" name="Text Box 21"/>
          <p:cNvSpPr txBox="1">
            <a:spLocks noChangeArrowheads="1"/>
          </p:cNvSpPr>
          <p:nvPr/>
        </p:nvSpPr>
        <p:spPr bwMode="auto">
          <a:xfrm>
            <a:off x="5935663" y="4092575"/>
            <a:ext cx="1271587"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200" b="1">
                <a:solidFill>
                  <a:schemeClr val="bg1"/>
                </a:solidFill>
              </a:rPr>
              <a:t>L</a:t>
            </a:r>
            <a:r>
              <a:rPr lang="en-US" sz="3200" b="1" baseline="-25000">
                <a:solidFill>
                  <a:schemeClr val="bg1"/>
                </a:solidFill>
              </a:rPr>
              <a:t>b</a:t>
            </a:r>
          </a:p>
        </p:txBody>
      </p:sp>
      <p:sp>
        <p:nvSpPr>
          <p:cNvPr id="57359" name="Text Box 28"/>
          <p:cNvSpPr txBox="1">
            <a:spLocks noChangeArrowheads="1"/>
          </p:cNvSpPr>
          <p:nvPr/>
        </p:nvSpPr>
        <p:spPr bwMode="auto">
          <a:xfrm>
            <a:off x="2465388" y="4100513"/>
            <a:ext cx="4746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L</a:t>
            </a:r>
            <a:r>
              <a:rPr lang="en-US" baseline="-25000">
                <a:solidFill>
                  <a:schemeClr val="bg1"/>
                </a:solidFill>
              </a:rPr>
              <a:t>p</a:t>
            </a:r>
            <a:endParaRPr lang="en-US">
              <a:solidFill>
                <a:schemeClr val="bg1"/>
              </a:solidFill>
            </a:endParaRPr>
          </a:p>
        </p:txBody>
      </p:sp>
      <p:sp>
        <p:nvSpPr>
          <p:cNvPr id="57360" name="Text Box 29"/>
          <p:cNvSpPr txBox="1">
            <a:spLocks noChangeArrowheads="1"/>
          </p:cNvSpPr>
          <p:nvPr/>
        </p:nvSpPr>
        <p:spPr bwMode="auto">
          <a:xfrm>
            <a:off x="4033838" y="4090988"/>
            <a:ext cx="4413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L</a:t>
            </a:r>
            <a:r>
              <a:rPr lang="en-US" baseline="-25000">
                <a:solidFill>
                  <a:schemeClr val="bg1"/>
                </a:solidFill>
              </a:rPr>
              <a:t>r</a:t>
            </a:r>
            <a:endParaRPr lang="en-US">
              <a:solidFill>
                <a:schemeClr val="bg1"/>
              </a:solidFill>
            </a:endParaRPr>
          </a:p>
        </p:txBody>
      </p:sp>
      <p:sp>
        <p:nvSpPr>
          <p:cNvPr id="57361" name="Text Box 41"/>
          <p:cNvSpPr txBox="1">
            <a:spLocks noChangeArrowheads="1"/>
          </p:cNvSpPr>
          <p:nvPr/>
        </p:nvSpPr>
        <p:spPr bwMode="auto">
          <a:xfrm>
            <a:off x="4475163" y="2876550"/>
            <a:ext cx="8207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C</a:t>
            </a:r>
            <a:r>
              <a:rPr lang="en-US" baseline="-25000">
                <a:solidFill>
                  <a:schemeClr val="bg1"/>
                </a:solidFill>
              </a:rPr>
              <a:t>b</a:t>
            </a:r>
            <a:r>
              <a:rPr lang="en-US">
                <a:solidFill>
                  <a:schemeClr val="bg1"/>
                </a:solidFill>
              </a:rPr>
              <a:t>=1</a:t>
            </a:r>
          </a:p>
        </p:txBody>
      </p:sp>
      <p:grpSp>
        <p:nvGrpSpPr>
          <p:cNvPr id="4" name="Group 41"/>
          <p:cNvGrpSpPr>
            <a:grpSpLocks/>
          </p:cNvGrpSpPr>
          <p:nvPr/>
        </p:nvGrpSpPr>
        <p:grpSpPr bwMode="auto">
          <a:xfrm>
            <a:off x="808038" y="647700"/>
            <a:ext cx="7221537" cy="2678113"/>
            <a:chOff x="808615" y="648423"/>
            <a:chExt cx="7221537" cy="2678112"/>
          </a:xfrm>
        </p:grpSpPr>
        <p:grpSp>
          <p:nvGrpSpPr>
            <p:cNvPr id="57370" name="Group 69"/>
            <p:cNvGrpSpPr>
              <a:grpSpLocks/>
            </p:cNvGrpSpPr>
            <p:nvPr/>
          </p:nvGrpSpPr>
          <p:grpSpPr bwMode="auto">
            <a:xfrm>
              <a:off x="808615" y="648423"/>
              <a:ext cx="7221537" cy="2678112"/>
              <a:chOff x="1195965" y="2297401"/>
              <a:chExt cx="7222548" cy="2677826"/>
            </a:xfrm>
          </p:grpSpPr>
          <p:sp>
            <p:nvSpPr>
              <p:cNvPr id="57377" name="Line 32"/>
              <p:cNvSpPr>
                <a:spLocks noChangeShapeType="1"/>
              </p:cNvSpPr>
              <p:nvPr/>
            </p:nvSpPr>
            <p:spPr bwMode="auto">
              <a:xfrm>
                <a:off x="1195965" y="2303752"/>
                <a:ext cx="1905000" cy="1588"/>
              </a:xfrm>
              <a:prstGeom prst="line">
                <a:avLst/>
              </a:prstGeom>
              <a:noFill/>
              <a:ln w="3810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grpSp>
            <p:nvGrpSpPr>
              <p:cNvPr id="57378" name="Group 65"/>
              <p:cNvGrpSpPr>
                <a:grpSpLocks/>
              </p:cNvGrpSpPr>
              <p:nvPr/>
            </p:nvGrpSpPr>
            <p:grpSpPr bwMode="auto">
              <a:xfrm>
                <a:off x="3093028" y="2297401"/>
                <a:ext cx="5325485" cy="2677826"/>
                <a:chOff x="3093028" y="2297401"/>
                <a:chExt cx="5325485" cy="2677826"/>
              </a:xfrm>
            </p:grpSpPr>
            <p:sp>
              <p:nvSpPr>
                <p:cNvPr id="57379" name="Freeform 30"/>
                <p:cNvSpPr>
                  <a:spLocks/>
                </p:cNvSpPr>
                <p:nvPr/>
              </p:nvSpPr>
              <p:spPr bwMode="auto">
                <a:xfrm>
                  <a:off x="4652963" y="3379789"/>
                  <a:ext cx="3765550" cy="1595438"/>
                </a:xfrm>
                <a:custGeom>
                  <a:avLst/>
                  <a:gdLst>
                    <a:gd name="T0" fmla="*/ 0 w 2372"/>
                    <a:gd name="T1" fmla="*/ 0 h 1005"/>
                    <a:gd name="T2" fmla="*/ 2147483647 w 2372"/>
                    <a:gd name="T3" fmla="*/ 2147483647 h 1005"/>
                    <a:gd name="T4" fmla="*/ 2147483647 w 2372"/>
                    <a:gd name="T5" fmla="*/ 2147483647 h 1005"/>
                    <a:gd name="T6" fmla="*/ 2147483647 w 2372"/>
                    <a:gd name="T7" fmla="*/ 2147483647 h 1005"/>
                    <a:gd name="T8" fmla="*/ 2147483647 w 2372"/>
                    <a:gd name="T9" fmla="*/ 2147483647 h 1005"/>
                    <a:gd name="T10" fmla="*/ 2147483647 w 2372"/>
                    <a:gd name="T11" fmla="*/ 2147483647 h 1005"/>
                    <a:gd name="T12" fmla="*/ 0 60000 65536"/>
                    <a:gd name="T13" fmla="*/ 0 60000 65536"/>
                    <a:gd name="T14" fmla="*/ 0 60000 65536"/>
                    <a:gd name="T15" fmla="*/ 0 60000 65536"/>
                    <a:gd name="T16" fmla="*/ 0 60000 65536"/>
                    <a:gd name="T17" fmla="*/ 0 60000 65536"/>
                    <a:gd name="T18" fmla="*/ 0 w 2372"/>
                    <a:gd name="T19" fmla="*/ 0 h 1005"/>
                    <a:gd name="T20" fmla="*/ 2372 w 2372"/>
                    <a:gd name="T21" fmla="*/ 1005 h 1005"/>
                  </a:gdLst>
                  <a:ahLst/>
                  <a:cxnLst>
                    <a:cxn ang="T12">
                      <a:pos x="T0" y="T1"/>
                    </a:cxn>
                    <a:cxn ang="T13">
                      <a:pos x="T2" y="T3"/>
                    </a:cxn>
                    <a:cxn ang="T14">
                      <a:pos x="T4" y="T5"/>
                    </a:cxn>
                    <a:cxn ang="T15">
                      <a:pos x="T6" y="T7"/>
                    </a:cxn>
                    <a:cxn ang="T16">
                      <a:pos x="T8" y="T9"/>
                    </a:cxn>
                    <a:cxn ang="T17">
                      <a:pos x="T10" y="T11"/>
                    </a:cxn>
                  </a:cxnLst>
                  <a:rect l="T18" t="T19" r="T20" b="T21"/>
                  <a:pathLst>
                    <a:path w="2372" h="1005">
                      <a:moveTo>
                        <a:pt x="0" y="0"/>
                      </a:moveTo>
                      <a:cubicBezTo>
                        <a:pt x="32" y="26"/>
                        <a:pt x="66" y="69"/>
                        <a:pt x="181" y="158"/>
                      </a:cubicBezTo>
                      <a:cubicBezTo>
                        <a:pt x="296" y="247"/>
                        <a:pt x="508" y="425"/>
                        <a:pt x="689" y="531"/>
                      </a:cubicBezTo>
                      <a:cubicBezTo>
                        <a:pt x="870" y="637"/>
                        <a:pt x="1069" y="720"/>
                        <a:pt x="1265" y="791"/>
                      </a:cubicBezTo>
                      <a:cubicBezTo>
                        <a:pt x="1461" y="862"/>
                        <a:pt x="1679" y="924"/>
                        <a:pt x="1863" y="960"/>
                      </a:cubicBezTo>
                      <a:cubicBezTo>
                        <a:pt x="2047" y="996"/>
                        <a:pt x="2266" y="996"/>
                        <a:pt x="2372" y="1005"/>
                      </a:cubicBezTo>
                    </a:path>
                  </a:pathLst>
                </a:custGeom>
                <a:noFill/>
                <a:ln w="38100">
                  <a:solidFill>
                    <a:schemeClr val="bg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380" name="Line 33"/>
                <p:cNvSpPr>
                  <a:spLocks noChangeShapeType="1"/>
                </p:cNvSpPr>
                <p:nvPr/>
              </p:nvSpPr>
              <p:spPr bwMode="auto">
                <a:xfrm>
                  <a:off x="3093028" y="2297401"/>
                  <a:ext cx="1478972" cy="961685"/>
                </a:xfrm>
                <a:prstGeom prst="line">
                  <a:avLst/>
                </a:prstGeom>
                <a:noFill/>
                <a:ln w="3810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57371" name="Line 34"/>
            <p:cNvSpPr>
              <a:spLocks noChangeShapeType="1"/>
            </p:cNvSpPr>
            <p:nvPr/>
          </p:nvSpPr>
          <p:spPr bwMode="auto">
            <a:xfrm flipV="1">
              <a:off x="5446208" y="2607458"/>
              <a:ext cx="0" cy="520756"/>
            </a:xfrm>
            <a:prstGeom prst="line">
              <a:avLst/>
            </a:prstGeom>
            <a:noFill/>
            <a:ln w="127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7372" name="Line 35"/>
            <p:cNvSpPr>
              <a:spLocks noChangeShapeType="1"/>
            </p:cNvSpPr>
            <p:nvPr/>
          </p:nvSpPr>
          <p:spPr bwMode="auto">
            <a:xfrm flipV="1">
              <a:off x="3922421" y="1423207"/>
              <a:ext cx="0" cy="716039"/>
            </a:xfrm>
            <a:prstGeom prst="line">
              <a:avLst/>
            </a:prstGeom>
            <a:noFill/>
            <a:ln w="127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7373" name="Text Box 38"/>
            <p:cNvSpPr txBox="1">
              <a:spLocks noChangeArrowheads="1"/>
            </p:cNvSpPr>
            <p:nvPr/>
          </p:nvSpPr>
          <p:spPr bwMode="auto">
            <a:xfrm>
              <a:off x="4773202" y="1523230"/>
              <a:ext cx="21323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Increased by C</a:t>
              </a:r>
              <a:r>
                <a:rPr lang="en-US" baseline="-25000">
                  <a:solidFill>
                    <a:schemeClr val="bg1"/>
                  </a:solidFill>
                </a:rPr>
                <a:t>b</a:t>
              </a:r>
            </a:p>
          </p:txBody>
        </p:sp>
        <p:sp>
          <p:nvSpPr>
            <p:cNvPr id="57374" name="Line 39"/>
            <p:cNvSpPr>
              <a:spLocks noChangeShapeType="1"/>
            </p:cNvSpPr>
            <p:nvPr/>
          </p:nvSpPr>
          <p:spPr bwMode="auto">
            <a:xfrm flipH="1">
              <a:off x="3904961" y="1674059"/>
              <a:ext cx="931733" cy="125426"/>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75" name="Line 40"/>
            <p:cNvSpPr>
              <a:spLocks noChangeShapeType="1"/>
            </p:cNvSpPr>
            <p:nvPr/>
          </p:nvSpPr>
          <p:spPr bwMode="auto">
            <a:xfrm>
              <a:off x="4585903" y="1708987"/>
              <a:ext cx="825384" cy="1130421"/>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76" name="Text Box 42"/>
            <p:cNvSpPr txBox="1">
              <a:spLocks noChangeArrowheads="1"/>
            </p:cNvSpPr>
            <p:nvPr/>
          </p:nvSpPr>
          <p:spPr bwMode="auto">
            <a:xfrm>
              <a:off x="5830329" y="2437728"/>
              <a:ext cx="8194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C</a:t>
              </a:r>
              <a:r>
                <a:rPr lang="en-US" baseline="-25000">
                  <a:solidFill>
                    <a:schemeClr val="bg1"/>
                  </a:solidFill>
                </a:rPr>
                <a:t>b</a:t>
              </a:r>
              <a:r>
                <a:rPr lang="en-US">
                  <a:solidFill>
                    <a:schemeClr val="bg1"/>
                  </a:solidFill>
                </a:rPr>
                <a:t>&gt;1</a:t>
              </a:r>
            </a:p>
          </p:txBody>
        </p:sp>
      </p:grpSp>
      <p:grpSp>
        <p:nvGrpSpPr>
          <p:cNvPr id="7" name="Group 71"/>
          <p:cNvGrpSpPr>
            <a:grpSpLocks/>
          </p:cNvGrpSpPr>
          <p:nvPr/>
        </p:nvGrpSpPr>
        <p:grpSpPr bwMode="auto">
          <a:xfrm>
            <a:off x="771525" y="682625"/>
            <a:ext cx="7369175" cy="2671763"/>
            <a:chOff x="1132465" y="2344450"/>
            <a:chExt cx="7369175" cy="2672340"/>
          </a:xfrm>
        </p:grpSpPr>
        <p:sp>
          <p:nvSpPr>
            <p:cNvPr id="57364" name="Line 36"/>
            <p:cNvSpPr>
              <a:spLocks noChangeShapeType="1"/>
            </p:cNvSpPr>
            <p:nvPr/>
          </p:nvSpPr>
          <p:spPr bwMode="auto">
            <a:xfrm flipV="1">
              <a:off x="3829628" y="2551402"/>
              <a:ext cx="628650" cy="43021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5" name="Text Box 37"/>
            <p:cNvSpPr txBox="1">
              <a:spLocks noChangeArrowheads="1"/>
            </p:cNvSpPr>
            <p:nvPr/>
          </p:nvSpPr>
          <p:spPr bwMode="auto">
            <a:xfrm>
              <a:off x="4462463" y="2344450"/>
              <a:ext cx="1994457" cy="461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Limited by M</a:t>
              </a:r>
              <a:r>
                <a:rPr lang="en-US" baseline="-25000">
                  <a:solidFill>
                    <a:schemeClr val="bg1"/>
                  </a:solidFill>
                </a:rPr>
                <a:t>p</a:t>
              </a:r>
            </a:p>
          </p:txBody>
        </p:sp>
        <p:grpSp>
          <p:nvGrpSpPr>
            <p:cNvPr id="57366" name="Group 70"/>
            <p:cNvGrpSpPr>
              <a:grpSpLocks/>
            </p:cNvGrpSpPr>
            <p:nvPr/>
          </p:nvGrpSpPr>
          <p:grpSpPr bwMode="auto">
            <a:xfrm>
              <a:off x="1132465" y="2950861"/>
              <a:ext cx="7369175" cy="2065929"/>
              <a:chOff x="1132465" y="2950861"/>
              <a:chExt cx="7369175" cy="2065929"/>
            </a:xfrm>
          </p:grpSpPr>
          <p:sp>
            <p:nvSpPr>
              <p:cNvPr id="57367" name="Line 6"/>
              <p:cNvSpPr>
                <a:spLocks noChangeShapeType="1"/>
              </p:cNvSpPr>
              <p:nvPr/>
            </p:nvSpPr>
            <p:spPr bwMode="auto">
              <a:xfrm>
                <a:off x="1132465" y="2976852"/>
                <a:ext cx="2979738" cy="3175"/>
              </a:xfrm>
              <a:prstGeom prst="line">
                <a:avLst/>
              </a:prstGeom>
              <a:noFill/>
              <a:ln w="127000">
                <a:solidFill>
                  <a:srgbClr val="FFC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8" name="Line 31"/>
              <p:cNvSpPr>
                <a:spLocks noChangeShapeType="1"/>
              </p:cNvSpPr>
              <p:nvPr/>
            </p:nvSpPr>
            <p:spPr bwMode="auto">
              <a:xfrm>
                <a:off x="4046104" y="2950861"/>
                <a:ext cx="561399" cy="346665"/>
              </a:xfrm>
              <a:prstGeom prst="line">
                <a:avLst/>
              </a:prstGeom>
              <a:noFill/>
              <a:ln w="127000">
                <a:solidFill>
                  <a:srgbClr val="FFC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9" name="Freeform 30"/>
              <p:cNvSpPr>
                <a:spLocks/>
              </p:cNvSpPr>
              <p:nvPr/>
            </p:nvSpPr>
            <p:spPr bwMode="auto">
              <a:xfrm>
                <a:off x="4599709" y="3297382"/>
                <a:ext cx="3901931" cy="1719408"/>
              </a:xfrm>
              <a:custGeom>
                <a:avLst/>
                <a:gdLst>
                  <a:gd name="T0" fmla="*/ 0 w 2372"/>
                  <a:gd name="T1" fmla="*/ 0 h 1005"/>
                  <a:gd name="T2" fmla="*/ 2147483647 w 2372"/>
                  <a:gd name="T3" fmla="*/ 2147483647 h 1005"/>
                  <a:gd name="T4" fmla="*/ 2147483647 w 2372"/>
                  <a:gd name="T5" fmla="*/ 2147483647 h 1005"/>
                  <a:gd name="T6" fmla="*/ 2147483647 w 2372"/>
                  <a:gd name="T7" fmla="*/ 2147483647 h 1005"/>
                  <a:gd name="T8" fmla="*/ 2147483647 w 2372"/>
                  <a:gd name="T9" fmla="*/ 2147483647 h 1005"/>
                  <a:gd name="T10" fmla="*/ 2147483647 w 2372"/>
                  <a:gd name="T11" fmla="*/ 2147483647 h 1005"/>
                  <a:gd name="T12" fmla="*/ 0 60000 65536"/>
                  <a:gd name="T13" fmla="*/ 0 60000 65536"/>
                  <a:gd name="T14" fmla="*/ 0 60000 65536"/>
                  <a:gd name="T15" fmla="*/ 0 60000 65536"/>
                  <a:gd name="T16" fmla="*/ 0 60000 65536"/>
                  <a:gd name="T17" fmla="*/ 0 60000 65536"/>
                  <a:gd name="T18" fmla="*/ 0 w 2372"/>
                  <a:gd name="T19" fmla="*/ 0 h 1005"/>
                  <a:gd name="T20" fmla="*/ 2372 w 2372"/>
                  <a:gd name="T21" fmla="*/ 1005 h 1005"/>
                </a:gdLst>
                <a:ahLst/>
                <a:cxnLst>
                  <a:cxn ang="T12">
                    <a:pos x="T0" y="T1"/>
                  </a:cxn>
                  <a:cxn ang="T13">
                    <a:pos x="T2" y="T3"/>
                  </a:cxn>
                  <a:cxn ang="T14">
                    <a:pos x="T4" y="T5"/>
                  </a:cxn>
                  <a:cxn ang="T15">
                    <a:pos x="T6" y="T7"/>
                  </a:cxn>
                  <a:cxn ang="T16">
                    <a:pos x="T8" y="T9"/>
                  </a:cxn>
                  <a:cxn ang="T17">
                    <a:pos x="T10" y="T11"/>
                  </a:cxn>
                </a:cxnLst>
                <a:rect l="T18" t="T19" r="T20" b="T21"/>
                <a:pathLst>
                  <a:path w="2372" h="1005">
                    <a:moveTo>
                      <a:pt x="0" y="0"/>
                    </a:moveTo>
                    <a:cubicBezTo>
                      <a:pt x="32" y="26"/>
                      <a:pt x="66" y="69"/>
                      <a:pt x="181" y="158"/>
                    </a:cubicBezTo>
                    <a:cubicBezTo>
                      <a:pt x="296" y="247"/>
                      <a:pt x="508" y="425"/>
                      <a:pt x="689" y="531"/>
                    </a:cubicBezTo>
                    <a:cubicBezTo>
                      <a:pt x="870" y="637"/>
                      <a:pt x="1069" y="720"/>
                      <a:pt x="1265" y="791"/>
                    </a:cubicBezTo>
                    <a:cubicBezTo>
                      <a:pt x="1461" y="862"/>
                      <a:pt x="1679" y="924"/>
                      <a:pt x="1863" y="960"/>
                    </a:cubicBezTo>
                    <a:cubicBezTo>
                      <a:pt x="2047" y="996"/>
                      <a:pt x="2266" y="996"/>
                      <a:pt x="2372" y="1005"/>
                    </a:cubicBezTo>
                  </a:path>
                </a:pathLst>
              </a:custGeom>
              <a:noFill/>
              <a:ln w="127000">
                <a:solidFill>
                  <a:srgbClr val="FFC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spTree>
    <p:extLst>
      <p:ext uri="{BB962C8B-B14F-4D97-AF65-F5344CB8AC3E}">
        <p14:creationId xmlns:p14="http://schemas.microsoft.com/office/powerpoint/2010/main" val="25676388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504825" y="636588"/>
            <a:ext cx="8140700" cy="50292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3600" b="1">
                <a:solidFill>
                  <a:prstClr val="black"/>
                </a:solidFill>
              </a:rPr>
              <a:t>Shear Strength</a:t>
            </a:r>
            <a:endParaRPr lang="en-US" b="1">
              <a:solidFill>
                <a:prstClr val="black"/>
              </a:solidFill>
            </a:endParaRPr>
          </a:p>
        </p:txBody>
      </p:sp>
      <p:sp>
        <p:nvSpPr>
          <p:cNvPr id="3" name="Slide Number Placeholder 2"/>
          <p:cNvSpPr>
            <a:spLocks noGrp="1"/>
          </p:cNvSpPr>
          <p:nvPr>
            <p:ph type="sldNum" sz="quarter" idx="11"/>
          </p:nvPr>
        </p:nvSpPr>
        <p:spPr/>
        <p:txBody>
          <a:bodyPr/>
          <a:lstStyle/>
          <a:p>
            <a:pPr>
              <a:defRPr/>
            </a:pPr>
            <a:fld id="{114142F2-986E-449F-80FD-D0F0B910EF38}" type="slidenum">
              <a:rPr lang="en-US" smtClean="0">
                <a:solidFill>
                  <a:prstClr val="white">
                    <a:shade val="50000"/>
                  </a:prstClr>
                </a:solidFill>
              </a:rPr>
              <a:pPr>
                <a:defRPr/>
              </a:pPr>
              <a:t>54</a:t>
            </a:fld>
            <a:endParaRPr lang="en-US" dirty="0">
              <a:solidFill>
                <a:prstClr val="white">
                  <a:shade val="50000"/>
                </a:prstClr>
              </a:solidFill>
            </a:endParaRPr>
          </a:p>
        </p:txBody>
      </p:sp>
      <p:sp>
        <p:nvSpPr>
          <p:cNvPr id="4" name="Footer Placeholder 3"/>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Tree>
    <p:extLst>
      <p:ext uri="{BB962C8B-B14F-4D97-AF65-F5344CB8AC3E}">
        <p14:creationId xmlns:p14="http://schemas.microsoft.com/office/powerpoint/2010/main" val="162961198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1427163" y="1522413"/>
            <a:ext cx="6386512" cy="617537"/>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3200" b="1">
                <a:solidFill>
                  <a:schemeClr val="bg1"/>
                </a:solidFill>
                <a:cs typeface="Arial" charset="0"/>
              </a:rPr>
              <a:t>Shear Strength</a:t>
            </a:r>
          </a:p>
        </p:txBody>
      </p:sp>
      <p:sp>
        <p:nvSpPr>
          <p:cNvPr id="15" name="TextBox 14"/>
          <p:cNvSpPr txBox="1"/>
          <p:nvPr/>
        </p:nvSpPr>
        <p:spPr>
          <a:xfrm>
            <a:off x="1176338" y="2652713"/>
            <a:ext cx="6873875" cy="2079625"/>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3200" b="1" u="sng">
                <a:solidFill>
                  <a:schemeClr val="bg1"/>
                </a:solidFill>
                <a:cs typeface="Arial" charset="0"/>
              </a:rPr>
              <a:t>Failure modes:</a:t>
            </a:r>
          </a:p>
          <a:p>
            <a:pPr eaLnBrk="0" hangingPunct="0">
              <a:defRPr/>
            </a:pPr>
            <a:r>
              <a:rPr lang="en-US" sz="3200">
                <a:solidFill>
                  <a:schemeClr val="bg1"/>
                </a:solidFill>
                <a:cs typeface="Arial" charset="0"/>
              </a:rPr>
              <a:t>Shear Yielding</a:t>
            </a:r>
          </a:p>
          <a:p>
            <a:pPr eaLnBrk="0" hangingPunct="0">
              <a:defRPr/>
            </a:pPr>
            <a:r>
              <a:rPr lang="en-US" sz="3200">
                <a:solidFill>
                  <a:schemeClr val="bg1"/>
                </a:solidFill>
                <a:cs typeface="Arial" charset="0"/>
              </a:rPr>
              <a:t>Inelastic Shear Buckling</a:t>
            </a:r>
          </a:p>
          <a:p>
            <a:pPr eaLnBrk="0" hangingPunct="0">
              <a:defRPr/>
            </a:pPr>
            <a:r>
              <a:rPr lang="en-US" sz="3200">
                <a:solidFill>
                  <a:schemeClr val="bg1"/>
                </a:solidFill>
                <a:cs typeface="Arial" charset="0"/>
              </a:rPr>
              <a:t>Elastic Shear Buckling</a:t>
            </a:r>
          </a:p>
        </p:txBody>
      </p:sp>
      <p:sp>
        <p:nvSpPr>
          <p:cNvPr id="4" name="Slide Number Placeholder 3"/>
          <p:cNvSpPr>
            <a:spLocks noGrp="1"/>
          </p:cNvSpPr>
          <p:nvPr>
            <p:ph type="sldNum" sz="quarter" idx="11"/>
          </p:nvPr>
        </p:nvSpPr>
        <p:spPr/>
        <p:txBody>
          <a:bodyPr/>
          <a:lstStyle/>
          <a:p>
            <a:pPr>
              <a:defRPr/>
            </a:pPr>
            <a:fld id="{EF9A6ED3-EEC0-46A9-8018-D71D38990641}" type="slidenum">
              <a:rPr lang="en-US" smtClean="0"/>
              <a:pPr>
                <a:defRPr/>
              </a:pPr>
              <a:t>55</a:t>
            </a:fld>
            <a:endParaRPr lang="en-US" dirty="0"/>
          </a:p>
        </p:txBody>
      </p:sp>
      <p:sp>
        <p:nvSpPr>
          <p:cNvPr id="5" name="Footer Placeholder 4"/>
          <p:cNvSpPr>
            <a:spLocks noGrp="1"/>
          </p:cNvSpPr>
          <p:nvPr>
            <p:ph type="ftr" sz="quarter" idx="10"/>
          </p:nvPr>
        </p:nvSpPr>
        <p:spPr/>
        <p:txBody>
          <a:bodyPr/>
          <a:lstStyle/>
          <a:p>
            <a:pPr>
              <a:defRPr/>
            </a:pPr>
            <a:r>
              <a:rPr lang="en-US"/>
              <a:t>Beam Module</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1266825" y="1250950"/>
            <a:ext cx="6588125"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dirty="0">
                <a:solidFill>
                  <a:prstClr val="black"/>
                </a:solidFill>
              </a:rPr>
              <a:t>Shear limit states for beams</a:t>
            </a:r>
          </a:p>
        </p:txBody>
      </p:sp>
      <p:sp>
        <p:nvSpPr>
          <p:cNvPr id="3" name="TextBox 2"/>
          <p:cNvSpPr txBox="1"/>
          <p:nvPr/>
        </p:nvSpPr>
        <p:spPr>
          <a:xfrm>
            <a:off x="2181225" y="2230438"/>
            <a:ext cx="4606925" cy="860425"/>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u="sng">
                <a:solidFill>
                  <a:prstClr val="black"/>
                </a:solidFill>
              </a:rPr>
              <a:t>Shear Yielding of the web: </a:t>
            </a:r>
          </a:p>
          <a:p>
            <a:pPr>
              <a:defRPr/>
            </a:pPr>
            <a:r>
              <a:rPr lang="en-US">
                <a:solidFill>
                  <a:prstClr val="black"/>
                </a:solidFill>
              </a:rPr>
              <a:t>Failure by excessive deformation.</a:t>
            </a:r>
          </a:p>
        </p:txBody>
      </p:sp>
      <p:sp>
        <p:nvSpPr>
          <p:cNvPr id="40964" name="TextBox 3"/>
          <p:cNvSpPr txBox="1">
            <a:spLocks noChangeArrowheads="1"/>
          </p:cNvSpPr>
          <p:nvPr/>
        </p:nvSpPr>
        <p:spPr bwMode="auto">
          <a:xfrm>
            <a:off x="2197100" y="3529013"/>
            <a:ext cx="4602163" cy="1225550"/>
          </a:xfrm>
          <a:prstGeom prst="rect">
            <a:avLst/>
          </a:prstGeom>
          <a:solidFill>
            <a:srgbClr val="F2F2F2">
              <a:alpha val="61960"/>
            </a:srgbClr>
          </a:solidFill>
          <a:ln w="38100">
            <a:solidFill>
              <a:schemeClr val="bg1"/>
            </a:solidFill>
            <a:bevel/>
            <a:headEnd/>
            <a:tailEnd/>
          </a:ln>
        </p:spPr>
        <p:txBody>
          <a:bodyPr anchor="ctr">
            <a:spAutoFit/>
          </a:bodyPr>
          <a:lstStyle>
            <a:lvl1pPr marL="114300"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u="sng">
                <a:solidFill>
                  <a:prstClr val="black"/>
                </a:solidFill>
              </a:rPr>
              <a:t>Shear Buckling of the web:</a:t>
            </a:r>
          </a:p>
          <a:p>
            <a:pPr eaLnBrk="1" hangingPunct="1"/>
            <a:r>
              <a:rPr lang="en-US">
                <a:solidFill>
                  <a:prstClr val="black"/>
                </a:solidFill>
              </a:rPr>
              <a:t>Slender webs (large </a:t>
            </a:r>
            <a:r>
              <a:rPr lang="en-US" i="1">
                <a:solidFill>
                  <a:prstClr val="black"/>
                </a:solidFill>
              </a:rPr>
              <a:t>d</a:t>
            </a:r>
            <a:r>
              <a:rPr lang="en-US">
                <a:solidFill>
                  <a:prstClr val="black"/>
                </a:solidFill>
              </a:rPr>
              <a:t>/</a:t>
            </a:r>
            <a:r>
              <a:rPr lang="en-US" i="1">
                <a:solidFill>
                  <a:prstClr val="black"/>
                </a:solidFill>
              </a:rPr>
              <a:t>t</a:t>
            </a:r>
            <a:r>
              <a:rPr lang="en-US" i="1" baseline="-25000">
                <a:solidFill>
                  <a:prstClr val="black"/>
                </a:solidFill>
              </a:rPr>
              <a:t>w</a:t>
            </a:r>
            <a:r>
              <a:rPr lang="en-US">
                <a:solidFill>
                  <a:prstClr val="black"/>
                </a:solidFill>
              </a:rPr>
              <a:t>) may buckle prior to yielding.	</a:t>
            </a:r>
          </a:p>
        </p:txBody>
      </p:sp>
      <p:sp>
        <p:nvSpPr>
          <p:cNvPr id="5" name="Slide Number Placeholder 4"/>
          <p:cNvSpPr>
            <a:spLocks noGrp="1"/>
          </p:cNvSpPr>
          <p:nvPr>
            <p:ph type="sldNum" sz="quarter" idx="11"/>
          </p:nvPr>
        </p:nvSpPr>
        <p:spPr/>
        <p:txBody>
          <a:bodyPr/>
          <a:lstStyle/>
          <a:p>
            <a:pPr>
              <a:defRPr/>
            </a:pPr>
            <a:fld id="{85EFE122-8215-4319-AA1D-D3CFBC338D6B}" type="slidenum">
              <a:rPr lang="en-US" smtClean="0">
                <a:solidFill>
                  <a:prstClr val="white">
                    <a:shade val="50000"/>
                  </a:prstClr>
                </a:solidFill>
              </a:rPr>
              <a:pPr>
                <a:defRPr/>
              </a:pPr>
              <a:t>56</a:t>
            </a:fld>
            <a:endParaRPr lang="en-US" dirty="0">
              <a:solidFill>
                <a:prstClr val="white">
                  <a:shade val="50000"/>
                </a:prstClr>
              </a:solidFill>
            </a:endParaRPr>
          </a:p>
        </p:txBody>
      </p:sp>
      <p:sp>
        <p:nvSpPr>
          <p:cNvPr id="6" name="Footer Placeholder 5"/>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 name="TextBox 28"/>
          <p:cNvSpPr txBox="1"/>
          <p:nvPr/>
        </p:nvSpPr>
        <p:spPr>
          <a:xfrm>
            <a:off x="2068513" y="244475"/>
            <a:ext cx="4786312"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sym typeface="Symbol" pitchFamily="18" charset="2"/>
              </a:rPr>
              <a:t>Shear Strength</a:t>
            </a:r>
            <a:endParaRPr lang="en-US" sz="3200" b="1">
              <a:solidFill>
                <a:prstClr val="black"/>
              </a:solidFill>
            </a:endParaRPr>
          </a:p>
        </p:txBody>
      </p:sp>
    </p:spTree>
    <p:extLst>
      <p:ext uri="{BB962C8B-B14F-4D97-AF65-F5344CB8AC3E}">
        <p14:creationId xmlns:p14="http://schemas.microsoft.com/office/powerpoint/2010/main" val="71832408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630238" y="1235075"/>
            <a:ext cx="7862887"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a:solidFill>
                  <a:prstClr val="black"/>
                </a:solidFill>
                <a:sym typeface="Symbol" pitchFamily="18" charset="2"/>
              </a:rPr>
              <a:t>Shear Stress,  </a:t>
            </a:r>
            <a:r>
              <a:rPr lang="en-US" sz="3200">
                <a:solidFill>
                  <a:prstClr val="black"/>
                </a:solidFill>
              </a:rPr>
              <a:t>= (</a:t>
            </a:r>
            <a:r>
              <a:rPr lang="en-US" sz="3200" i="1">
                <a:solidFill>
                  <a:prstClr val="black"/>
                </a:solidFill>
              </a:rPr>
              <a:t>VQ</a:t>
            </a:r>
            <a:r>
              <a:rPr lang="en-US" sz="3200">
                <a:solidFill>
                  <a:prstClr val="black"/>
                </a:solidFill>
              </a:rPr>
              <a:t>)/(</a:t>
            </a:r>
            <a:r>
              <a:rPr lang="en-US" sz="3200" i="1">
                <a:solidFill>
                  <a:prstClr val="black"/>
                </a:solidFill>
              </a:rPr>
              <a:t>Ib</a:t>
            </a:r>
            <a:r>
              <a:rPr lang="en-US" sz="3200">
                <a:solidFill>
                  <a:prstClr val="black"/>
                </a:solidFill>
              </a:rPr>
              <a:t>)</a:t>
            </a:r>
          </a:p>
        </p:txBody>
      </p:sp>
      <p:sp>
        <p:nvSpPr>
          <p:cNvPr id="3" name="TextBox 2"/>
          <p:cNvSpPr txBox="1"/>
          <p:nvPr/>
        </p:nvSpPr>
        <p:spPr>
          <a:xfrm>
            <a:off x="601663" y="2581275"/>
            <a:ext cx="7918450" cy="2686050"/>
          </a:xfrm>
          <a:prstGeom prst="rect">
            <a:avLst/>
          </a:prstGeom>
          <a:solidFill>
            <a:schemeClr val="tx1">
              <a:lumMod val="95000"/>
              <a:alpha val="62000"/>
            </a:schemeClr>
          </a:solidFill>
          <a:ln w="38100" cap="flat">
            <a:solidFill>
              <a:schemeClr val="bg1"/>
            </a:solidFill>
            <a:bevel/>
          </a:ln>
        </p:spPr>
        <p:txBody>
          <a:bodyPr anchor="ctr">
            <a:spAutoFit/>
          </a:bodyPr>
          <a:lstStyle/>
          <a:p>
            <a:pPr lvl="1">
              <a:tabLst>
                <a:tab pos="742950" algn="l"/>
                <a:tab pos="1028700" algn="l"/>
              </a:tabLst>
              <a:defRPr/>
            </a:pPr>
            <a:r>
              <a:rPr lang="en-US">
                <a:solidFill>
                  <a:prstClr val="black"/>
                </a:solidFill>
                <a:sym typeface="Symbol" pitchFamily="18" charset="2"/>
              </a:rPr>
              <a:t>	</a:t>
            </a:r>
            <a:r>
              <a:rPr lang="en-US">
                <a:solidFill>
                  <a:prstClr val="black"/>
                </a:solidFill>
              </a:rPr>
              <a:t>=	shear stress at any height on the cross section</a:t>
            </a:r>
          </a:p>
          <a:p>
            <a:pPr lvl="1">
              <a:tabLst>
                <a:tab pos="742950" algn="l"/>
                <a:tab pos="1028700" algn="l"/>
              </a:tabLst>
              <a:defRPr/>
            </a:pPr>
            <a:r>
              <a:rPr lang="en-US" i="1">
                <a:solidFill>
                  <a:prstClr val="black"/>
                </a:solidFill>
              </a:rPr>
              <a:t>V	</a:t>
            </a:r>
            <a:r>
              <a:rPr lang="en-US">
                <a:solidFill>
                  <a:prstClr val="black"/>
                </a:solidFill>
              </a:rPr>
              <a:t>=	total shear force on the cross section</a:t>
            </a:r>
          </a:p>
          <a:p>
            <a:pPr lvl="1">
              <a:tabLst>
                <a:tab pos="742950" algn="l"/>
                <a:tab pos="1028700" algn="l"/>
              </a:tabLst>
              <a:defRPr/>
            </a:pPr>
            <a:r>
              <a:rPr lang="en-US" i="1">
                <a:solidFill>
                  <a:prstClr val="black"/>
                </a:solidFill>
              </a:rPr>
              <a:t>Q	</a:t>
            </a:r>
            <a:r>
              <a:rPr lang="en-US">
                <a:solidFill>
                  <a:prstClr val="black"/>
                </a:solidFill>
              </a:rPr>
              <a:t>=	first moment about the centroidal axis of the area 			between the extreme fiber and where </a:t>
            </a:r>
            <a:r>
              <a:rPr lang="en-US">
                <a:solidFill>
                  <a:prstClr val="black"/>
                </a:solidFill>
                <a:sym typeface="Symbol" pitchFamily="18" charset="2"/>
              </a:rPr>
              <a:t></a:t>
            </a:r>
            <a:r>
              <a:rPr lang="en-US">
                <a:solidFill>
                  <a:prstClr val="black"/>
                </a:solidFill>
              </a:rPr>
              <a:t> is evaluated</a:t>
            </a:r>
          </a:p>
          <a:p>
            <a:pPr lvl="1">
              <a:tabLst>
                <a:tab pos="742950" algn="l"/>
                <a:tab pos="1028700" algn="l"/>
              </a:tabLst>
              <a:defRPr/>
            </a:pPr>
            <a:r>
              <a:rPr lang="en-US" i="1">
                <a:solidFill>
                  <a:prstClr val="black"/>
                </a:solidFill>
              </a:rPr>
              <a:t>I	</a:t>
            </a:r>
            <a:r>
              <a:rPr lang="en-US">
                <a:solidFill>
                  <a:prstClr val="black"/>
                </a:solidFill>
              </a:rPr>
              <a:t>=	moment of inertia of the entire cross section</a:t>
            </a:r>
          </a:p>
          <a:p>
            <a:pPr lvl="1">
              <a:tabLst>
                <a:tab pos="742950" algn="l"/>
                <a:tab pos="1028700" algn="l"/>
              </a:tabLst>
              <a:defRPr/>
            </a:pPr>
            <a:r>
              <a:rPr lang="en-US" i="1">
                <a:solidFill>
                  <a:prstClr val="black"/>
                </a:solidFill>
              </a:rPr>
              <a:t>b	</a:t>
            </a:r>
            <a:r>
              <a:rPr lang="en-US">
                <a:solidFill>
                  <a:prstClr val="black"/>
                </a:solidFill>
              </a:rPr>
              <a:t>=	width of the section at the location where </a:t>
            </a:r>
            <a:r>
              <a:rPr lang="en-US">
                <a:solidFill>
                  <a:prstClr val="black"/>
                </a:solidFill>
                <a:sym typeface="Symbol" pitchFamily="18" charset="2"/>
              </a:rPr>
              <a:t></a:t>
            </a:r>
            <a:r>
              <a:rPr lang="en-US">
                <a:solidFill>
                  <a:prstClr val="black"/>
                </a:solidFill>
              </a:rPr>
              <a:t> is 			evaluated</a:t>
            </a:r>
          </a:p>
        </p:txBody>
      </p:sp>
      <p:sp>
        <p:nvSpPr>
          <p:cNvPr id="4" name="Slide Number Placeholder 3"/>
          <p:cNvSpPr>
            <a:spLocks noGrp="1"/>
          </p:cNvSpPr>
          <p:nvPr>
            <p:ph type="sldNum" sz="quarter" idx="11"/>
          </p:nvPr>
        </p:nvSpPr>
        <p:spPr/>
        <p:txBody>
          <a:bodyPr/>
          <a:lstStyle/>
          <a:p>
            <a:pPr>
              <a:defRPr/>
            </a:pPr>
            <a:fld id="{4C662A6B-43D1-4551-8429-728AD0DD9A1D}" type="slidenum">
              <a:rPr lang="en-US" smtClean="0">
                <a:solidFill>
                  <a:prstClr val="white">
                    <a:shade val="50000"/>
                  </a:prstClr>
                </a:solidFill>
              </a:rPr>
              <a:pPr>
                <a:defRPr/>
              </a:pPr>
              <a:t>57</a:t>
            </a:fld>
            <a:endParaRPr lang="en-US" dirty="0">
              <a:solidFill>
                <a:prstClr val="white">
                  <a:shade val="50000"/>
                </a:prstClr>
              </a:solidFill>
            </a:endParaRPr>
          </a:p>
        </p:txBody>
      </p:sp>
      <p:sp>
        <p:nvSpPr>
          <p:cNvPr id="5" name="Footer Placeholder 4"/>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 name="TextBox 28"/>
          <p:cNvSpPr txBox="1"/>
          <p:nvPr/>
        </p:nvSpPr>
        <p:spPr>
          <a:xfrm>
            <a:off x="2068513" y="244475"/>
            <a:ext cx="4786312"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sym typeface="Symbol" pitchFamily="18" charset="2"/>
              </a:rPr>
              <a:t>Shear Strength</a:t>
            </a:r>
            <a:endParaRPr lang="en-US" sz="3200" b="1">
              <a:solidFill>
                <a:prstClr val="black"/>
              </a:solidFill>
            </a:endParaRPr>
          </a:p>
        </p:txBody>
      </p:sp>
    </p:spTree>
    <p:extLst>
      <p:ext uri="{BB962C8B-B14F-4D97-AF65-F5344CB8AC3E}">
        <p14:creationId xmlns:p14="http://schemas.microsoft.com/office/powerpoint/2010/main" val="263658553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Box 28"/>
          <p:cNvSpPr txBox="1">
            <a:spLocks noChangeArrowheads="1"/>
          </p:cNvSpPr>
          <p:nvPr/>
        </p:nvSpPr>
        <p:spPr bwMode="auto">
          <a:xfrm>
            <a:off x="446088" y="1309688"/>
            <a:ext cx="8140700" cy="2308225"/>
          </a:xfrm>
          <a:prstGeom prst="rect">
            <a:avLst/>
          </a:prstGeom>
          <a:solidFill>
            <a:schemeClr val="tx1"/>
          </a:solidFill>
          <a:ln w="38100">
            <a:solidFill>
              <a:schemeClr val="bg1"/>
            </a:solidFill>
            <a:bevel/>
            <a:headEnd/>
            <a:tailEnd/>
          </a:ln>
        </p:spPr>
        <p:txBody>
          <a:bodyPr anchor="ctr" anchorCtr="1">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endParaRPr lang="en-US" sz="3600">
              <a:solidFill>
                <a:srgbClr val="FF0000"/>
              </a:solidFill>
            </a:endParaRPr>
          </a:p>
          <a:p>
            <a:r>
              <a:rPr lang="en-US" sz="3600">
                <a:solidFill>
                  <a:srgbClr val="FF0000"/>
                </a:solidFill>
              </a:rPr>
              <a:t>Handout on Shear Distribution</a:t>
            </a:r>
          </a:p>
          <a:p>
            <a:r>
              <a:rPr lang="en-US" sz="3600">
                <a:solidFill>
                  <a:srgbClr val="FF0000"/>
                </a:solidFill>
              </a:rPr>
              <a:t>ShearCalculation.pdf</a:t>
            </a:r>
          </a:p>
          <a:p>
            <a:endParaRPr lang="en-US" sz="3600">
              <a:solidFill>
                <a:srgbClr val="FF0000"/>
              </a:solidFill>
            </a:endParaRPr>
          </a:p>
        </p:txBody>
      </p:sp>
      <p:grpSp>
        <p:nvGrpSpPr>
          <p:cNvPr id="43011" name="Group 2"/>
          <p:cNvGrpSpPr>
            <a:grpSpLocks/>
          </p:cNvGrpSpPr>
          <p:nvPr/>
        </p:nvGrpSpPr>
        <p:grpSpPr bwMode="auto">
          <a:xfrm>
            <a:off x="5416550" y="3505200"/>
            <a:ext cx="3727450" cy="3352800"/>
            <a:chOff x="762000" y="217371"/>
            <a:chExt cx="8077199" cy="6412029"/>
          </a:xfrm>
        </p:grpSpPr>
        <p:sp>
          <p:nvSpPr>
            <p:cNvPr id="43015" name="laptop"/>
            <p:cNvSpPr>
              <a:spLocks noEditPoints="1" noChangeArrowheads="1"/>
            </p:cNvSpPr>
            <p:nvPr/>
          </p:nvSpPr>
          <p:spPr bwMode="auto">
            <a:xfrm>
              <a:off x="825944" y="217371"/>
              <a:ext cx="8013255" cy="6031029"/>
            </a:xfrm>
            <a:custGeom>
              <a:avLst/>
              <a:gdLst>
                <a:gd name="T0" fmla="*/ 2147483647 w 21600"/>
                <a:gd name="T1" fmla="*/ 0 h 21600"/>
                <a:gd name="T2" fmla="*/ 2147483647 w 21600"/>
                <a:gd name="T3" fmla="*/ 2147483647 h 21600"/>
                <a:gd name="T4" fmla="*/ 2147483647 w 21600"/>
                <a:gd name="T5" fmla="*/ 0 h 21600"/>
                <a:gd name="T6" fmla="*/ 2147483647 w 21600"/>
                <a:gd name="T7" fmla="*/ 2147483647 h 21600"/>
                <a:gd name="T8" fmla="*/ 2147483647 w 21600"/>
                <a:gd name="T9" fmla="*/ 0 h 21600"/>
                <a:gd name="T10" fmla="*/ 2147483647 w 21600"/>
                <a:gd name="T11" fmla="*/ 2147483647 h 21600"/>
                <a:gd name="T12" fmla="*/ 0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4445 w 21600"/>
                <a:gd name="T25" fmla="*/ 1858 h 21600"/>
                <a:gd name="T26" fmla="*/ 17311 w 21600"/>
                <a:gd name="T27" fmla="*/ 1232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a:lstStyle/>
            <a:p>
              <a:endParaRPr lang="en-US">
                <a:solidFill>
                  <a:prstClr val="white"/>
                </a:solidFill>
              </a:endParaRPr>
            </a:p>
          </p:txBody>
        </p:sp>
        <p:pic>
          <p:nvPicPr>
            <p:cNvPr id="43016" name="Picture 4" descr="C:\Documents and Settings\David Fortin\Local Settings\Temporary Internet Files\Content.IE5\CDA7ST6F\MCj0433829000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57200"/>
              <a:ext cx="61722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Slide Number Placeholder 5"/>
          <p:cNvSpPr>
            <a:spLocks noGrp="1"/>
          </p:cNvSpPr>
          <p:nvPr>
            <p:ph type="sldNum" sz="quarter" idx="11"/>
          </p:nvPr>
        </p:nvSpPr>
        <p:spPr/>
        <p:txBody>
          <a:bodyPr/>
          <a:lstStyle/>
          <a:p>
            <a:pPr>
              <a:defRPr/>
            </a:pPr>
            <a:fld id="{77C038DF-FF51-4BA2-9F8E-2F2FF6464CE3}" type="slidenum">
              <a:rPr lang="en-US" smtClean="0">
                <a:solidFill>
                  <a:prstClr val="white">
                    <a:shade val="50000"/>
                  </a:prstClr>
                </a:solidFill>
              </a:rPr>
              <a:pPr>
                <a:defRPr/>
              </a:pPr>
              <a:t>58</a:t>
            </a:fld>
            <a:endParaRPr lang="en-US" dirty="0">
              <a:solidFill>
                <a:prstClr val="white">
                  <a:shade val="50000"/>
                </a:prstClr>
              </a:solidFill>
            </a:endParaRPr>
          </a:p>
        </p:txBody>
      </p:sp>
      <p:sp>
        <p:nvSpPr>
          <p:cNvPr id="7" name="Footer Placeholder 6"/>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9" name="TextBox 28"/>
          <p:cNvSpPr txBox="1"/>
          <p:nvPr/>
        </p:nvSpPr>
        <p:spPr>
          <a:xfrm>
            <a:off x="2068513" y="244475"/>
            <a:ext cx="4786312"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sym typeface="Symbol" pitchFamily="18" charset="2"/>
              </a:rPr>
              <a:t>Shear Strength</a:t>
            </a:r>
            <a:endParaRPr lang="en-US" sz="3200" b="1">
              <a:solidFill>
                <a:prstClr val="black"/>
              </a:solidFill>
            </a:endParaRPr>
          </a:p>
        </p:txBody>
      </p:sp>
    </p:spTree>
    <p:extLst>
      <p:ext uri="{BB962C8B-B14F-4D97-AF65-F5344CB8AC3E}">
        <p14:creationId xmlns:p14="http://schemas.microsoft.com/office/powerpoint/2010/main" val="309659673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519113" y="1611313"/>
            <a:ext cx="8140700" cy="860425"/>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a:solidFill>
                  <a:prstClr val="black"/>
                </a:solidFill>
              </a:rPr>
              <a:t>Shear stresses generally are</a:t>
            </a:r>
            <a:r>
              <a:rPr lang="en-US">
                <a:solidFill>
                  <a:prstClr val="white"/>
                </a:solidFill>
              </a:rPr>
              <a:t> </a:t>
            </a:r>
            <a:r>
              <a:rPr lang="en-US">
                <a:solidFill>
                  <a:prstClr val="black"/>
                </a:solidFill>
              </a:rPr>
              <a:t>low in the flange area </a:t>
            </a:r>
          </a:p>
          <a:p>
            <a:pPr>
              <a:defRPr/>
            </a:pPr>
            <a:r>
              <a:rPr lang="en-US">
                <a:solidFill>
                  <a:prstClr val="black"/>
                </a:solidFill>
              </a:rPr>
              <a:t>(where moment stresses are highest).</a:t>
            </a:r>
          </a:p>
        </p:txBody>
      </p:sp>
      <p:sp>
        <p:nvSpPr>
          <p:cNvPr id="44035" name="TextBox 2"/>
          <p:cNvSpPr txBox="1">
            <a:spLocks noChangeArrowheads="1"/>
          </p:cNvSpPr>
          <p:nvPr/>
        </p:nvSpPr>
        <p:spPr bwMode="auto">
          <a:xfrm>
            <a:off x="531813" y="3043238"/>
            <a:ext cx="8140700" cy="2101850"/>
          </a:xfrm>
          <a:prstGeom prst="rect">
            <a:avLst/>
          </a:prstGeom>
          <a:solidFill>
            <a:srgbClr val="F2F2F2">
              <a:alpha val="61960"/>
            </a:srgbClr>
          </a:solidFill>
          <a:ln w="38100">
            <a:solidFill>
              <a:schemeClr val="bg1"/>
            </a:solidFill>
            <a:bevel/>
            <a:headEnd/>
            <a:tailEnd/>
          </a:ln>
        </p:spPr>
        <p:txBody>
          <a:bodyPr anchor="ctr" anchorCtr="1"/>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a:solidFill>
                  <a:prstClr val="black"/>
                </a:solidFill>
              </a:rPr>
              <a:t>For design, simplifying assumptions are made:</a:t>
            </a:r>
          </a:p>
          <a:p>
            <a:pPr eaLnBrk="1" hangingPunct="1"/>
            <a:r>
              <a:rPr lang="en-US">
                <a:solidFill>
                  <a:prstClr val="black"/>
                </a:solidFill>
              </a:rPr>
              <a:t>	1) Shear and Moment stresses are independent.</a:t>
            </a:r>
          </a:p>
          <a:p>
            <a:pPr eaLnBrk="1" hangingPunct="1"/>
            <a:r>
              <a:rPr lang="en-US">
                <a:solidFill>
                  <a:prstClr val="black"/>
                </a:solidFill>
              </a:rPr>
              <a:t>	2) Web carries the entire shear force.</a:t>
            </a:r>
          </a:p>
          <a:p>
            <a:pPr eaLnBrk="1" hangingPunct="1"/>
            <a:r>
              <a:rPr lang="en-US">
                <a:solidFill>
                  <a:prstClr val="black"/>
                </a:solidFill>
              </a:rPr>
              <a:t>	3) Shear stress is simply the average web value.</a:t>
            </a:r>
          </a:p>
          <a:p>
            <a:pPr eaLnBrk="1" hangingPunct="1"/>
            <a:r>
              <a:rPr lang="en-US">
                <a:solidFill>
                  <a:prstClr val="black"/>
                </a:solidFill>
              </a:rPr>
              <a:t>		  i.e. </a:t>
            </a:r>
            <a:r>
              <a:rPr lang="en-US">
                <a:solidFill>
                  <a:prstClr val="black"/>
                </a:solidFill>
                <a:sym typeface="Symbol" pitchFamily="18" charset="2"/>
              </a:rPr>
              <a:t></a:t>
            </a:r>
            <a:r>
              <a:rPr lang="en-US" baseline="-25000">
                <a:solidFill>
                  <a:prstClr val="black"/>
                </a:solidFill>
              </a:rPr>
              <a:t>web(avg) </a:t>
            </a:r>
            <a:r>
              <a:rPr lang="en-US">
                <a:solidFill>
                  <a:prstClr val="black"/>
                </a:solidFill>
              </a:rPr>
              <a:t>= </a:t>
            </a:r>
            <a:r>
              <a:rPr lang="en-US" i="1">
                <a:solidFill>
                  <a:prstClr val="black"/>
                </a:solidFill>
              </a:rPr>
              <a:t>V</a:t>
            </a:r>
            <a:r>
              <a:rPr lang="en-US">
                <a:solidFill>
                  <a:prstClr val="black"/>
                </a:solidFill>
              </a:rPr>
              <a:t>/</a:t>
            </a:r>
            <a:r>
              <a:rPr lang="en-US" i="1">
                <a:solidFill>
                  <a:prstClr val="black"/>
                </a:solidFill>
              </a:rPr>
              <a:t>A</a:t>
            </a:r>
            <a:r>
              <a:rPr lang="en-US" i="1" baseline="-25000">
                <a:solidFill>
                  <a:prstClr val="black"/>
                </a:solidFill>
              </a:rPr>
              <a:t>web </a:t>
            </a:r>
            <a:r>
              <a:rPr lang="en-US">
                <a:solidFill>
                  <a:prstClr val="black"/>
                </a:solidFill>
              </a:rPr>
              <a:t>= </a:t>
            </a:r>
            <a:r>
              <a:rPr lang="en-US" i="1">
                <a:solidFill>
                  <a:prstClr val="black"/>
                </a:solidFill>
              </a:rPr>
              <a:t>V</a:t>
            </a:r>
            <a:r>
              <a:rPr lang="en-US">
                <a:solidFill>
                  <a:prstClr val="black"/>
                </a:solidFill>
              </a:rPr>
              <a:t>/</a:t>
            </a:r>
            <a:r>
              <a:rPr lang="en-US" i="1">
                <a:solidFill>
                  <a:prstClr val="black"/>
                </a:solidFill>
              </a:rPr>
              <a:t>dt</a:t>
            </a:r>
            <a:r>
              <a:rPr lang="en-US" i="1" baseline="-25000">
                <a:solidFill>
                  <a:prstClr val="black"/>
                </a:solidFill>
              </a:rPr>
              <a:t>w</a:t>
            </a:r>
          </a:p>
        </p:txBody>
      </p:sp>
      <p:sp>
        <p:nvSpPr>
          <p:cNvPr id="4" name="Slide Number Placeholder 3"/>
          <p:cNvSpPr>
            <a:spLocks noGrp="1"/>
          </p:cNvSpPr>
          <p:nvPr>
            <p:ph type="sldNum" sz="quarter" idx="11"/>
          </p:nvPr>
        </p:nvSpPr>
        <p:spPr/>
        <p:txBody>
          <a:bodyPr/>
          <a:lstStyle/>
          <a:p>
            <a:pPr>
              <a:defRPr/>
            </a:pPr>
            <a:fld id="{FFD33B3B-1890-4CFB-84DF-5B441AFCA589}" type="slidenum">
              <a:rPr lang="en-US" smtClean="0">
                <a:solidFill>
                  <a:prstClr val="white">
                    <a:shade val="50000"/>
                  </a:prstClr>
                </a:solidFill>
              </a:rPr>
              <a:pPr>
                <a:defRPr/>
              </a:pPr>
              <a:t>59</a:t>
            </a:fld>
            <a:endParaRPr lang="en-US" dirty="0">
              <a:solidFill>
                <a:prstClr val="white">
                  <a:shade val="50000"/>
                </a:prstClr>
              </a:solidFill>
            </a:endParaRPr>
          </a:p>
        </p:txBody>
      </p:sp>
      <p:sp>
        <p:nvSpPr>
          <p:cNvPr id="5" name="Footer Placeholder 4"/>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 name="TextBox 28"/>
          <p:cNvSpPr txBox="1"/>
          <p:nvPr/>
        </p:nvSpPr>
        <p:spPr>
          <a:xfrm>
            <a:off x="2068513" y="244475"/>
            <a:ext cx="4786312"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sym typeface="Symbol" pitchFamily="18" charset="2"/>
              </a:rPr>
              <a:t>Shear Strength</a:t>
            </a:r>
            <a:endParaRPr lang="en-US" sz="3200" b="1">
              <a:solidFill>
                <a:prstClr val="black"/>
              </a:solidFill>
            </a:endParaRPr>
          </a:p>
        </p:txBody>
      </p:sp>
    </p:spTree>
    <p:extLst>
      <p:ext uri="{BB962C8B-B14F-4D97-AF65-F5344CB8AC3E}">
        <p14:creationId xmlns:p14="http://schemas.microsoft.com/office/powerpoint/2010/main" val="1086869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504825" y="636588"/>
            <a:ext cx="8140700" cy="50292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3600" b="1">
                <a:solidFill>
                  <a:prstClr val="black"/>
                </a:solidFill>
              </a:rPr>
              <a:t>Yield and Plastic Moments</a:t>
            </a:r>
            <a:endParaRPr lang="en-US" b="1">
              <a:solidFill>
                <a:prstClr val="black"/>
              </a:solidFill>
            </a:endParaRPr>
          </a:p>
        </p:txBody>
      </p:sp>
      <p:sp>
        <p:nvSpPr>
          <p:cNvPr id="3" name="Slide Number Placeholder 2"/>
          <p:cNvSpPr>
            <a:spLocks noGrp="1"/>
          </p:cNvSpPr>
          <p:nvPr>
            <p:ph type="sldNum" sz="quarter" idx="11"/>
          </p:nvPr>
        </p:nvSpPr>
        <p:spPr/>
        <p:txBody>
          <a:bodyPr/>
          <a:lstStyle/>
          <a:p>
            <a:pPr>
              <a:defRPr/>
            </a:pPr>
            <a:fld id="{61B9B077-A8D9-4318-88AE-7BBE6BC24CDE}" type="slidenum">
              <a:rPr lang="en-US" smtClean="0">
                <a:solidFill>
                  <a:prstClr val="white">
                    <a:shade val="50000"/>
                  </a:prstClr>
                </a:solidFill>
              </a:rPr>
              <a:pPr>
                <a:defRPr/>
              </a:pPr>
              <a:t>6</a:t>
            </a:fld>
            <a:endParaRPr lang="en-US" dirty="0">
              <a:solidFill>
                <a:prstClr val="white">
                  <a:shade val="50000"/>
                </a:prstClr>
              </a:solidFill>
            </a:endParaRPr>
          </a:p>
        </p:txBody>
      </p:sp>
      <p:sp>
        <p:nvSpPr>
          <p:cNvPr id="4" name="Footer Placeholder 3"/>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Tree>
    <p:extLst>
      <p:ext uri="{BB962C8B-B14F-4D97-AF65-F5344CB8AC3E}">
        <p14:creationId xmlns:p14="http://schemas.microsoft.com/office/powerpoint/2010/main" val="125892159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112713" y="1025525"/>
            <a:ext cx="4710113" cy="4730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10" name="Freeform 9"/>
          <p:cNvSpPr/>
          <p:nvPr/>
        </p:nvSpPr>
        <p:spPr>
          <a:xfrm>
            <a:off x="1101725" y="2205038"/>
            <a:ext cx="2068513" cy="2090737"/>
          </a:xfrm>
          <a:custGeom>
            <a:avLst/>
            <a:gdLst>
              <a:gd name="connsiteX0" fmla="*/ 685800 w 1381125"/>
              <a:gd name="connsiteY0" fmla="*/ 0 h 1395413"/>
              <a:gd name="connsiteX1" fmla="*/ 1381125 w 1381125"/>
              <a:gd name="connsiteY1" fmla="*/ 0 h 1395413"/>
              <a:gd name="connsiteX2" fmla="*/ 1381125 w 1381125"/>
              <a:gd name="connsiteY2" fmla="*/ 695325 h 1395413"/>
              <a:gd name="connsiteX3" fmla="*/ 685800 w 1381125"/>
              <a:gd name="connsiteY3" fmla="*/ 1395413 h 1395413"/>
              <a:gd name="connsiteX4" fmla="*/ 0 w 1381125"/>
              <a:gd name="connsiteY4" fmla="*/ 1395413 h 1395413"/>
              <a:gd name="connsiteX5" fmla="*/ 0 w 1381125"/>
              <a:gd name="connsiteY5" fmla="*/ 695325 h 1395413"/>
              <a:gd name="connsiteX6" fmla="*/ 685800 w 1381125"/>
              <a:gd name="connsiteY6" fmla="*/ 0 h 1395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81125" h="1395413">
                <a:moveTo>
                  <a:pt x="685800" y="0"/>
                </a:moveTo>
                <a:lnTo>
                  <a:pt x="1381125" y="0"/>
                </a:lnTo>
                <a:lnTo>
                  <a:pt x="1381125" y="695325"/>
                </a:lnTo>
                <a:lnTo>
                  <a:pt x="685800" y="1395413"/>
                </a:lnTo>
                <a:lnTo>
                  <a:pt x="0" y="1395413"/>
                </a:lnTo>
                <a:lnTo>
                  <a:pt x="0" y="695325"/>
                </a:lnTo>
                <a:lnTo>
                  <a:pt x="685800" y="0"/>
                </a:lnTo>
                <a:close/>
              </a:path>
            </a:pathLst>
          </a:custGeom>
          <a:ln w="57150">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cxnSp>
        <p:nvCxnSpPr>
          <p:cNvPr id="13" name="Straight Connector 12"/>
          <p:cNvCxnSpPr/>
          <p:nvPr/>
        </p:nvCxnSpPr>
        <p:spPr>
          <a:xfrm>
            <a:off x="166688" y="3246438"/>
            <a:ext cx="3995737" cy="317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138907" y="3232944"/>
            <a:ext cx="3994150" cy="158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66688" y="2189163"/>
            <a:ext cx="3995737" cy="1587"/>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30188" y="4284663"/>
            <a:ext cx="3994150" cy="1587"/>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888206" y="3547269"/>
            <a:ext cx="3994150" cy="1588"/>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1145382" y="3567906"/>
            <a:ext cx="3994150" cy="1587"/>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45066" name="TextBox 18"/>
          <p:cNvSpPr txBox="1">
            <a:spLocks noChangeArrowheads="1"/>
          </p:cNvSpPr>
          <p:nvPr/>
        </p:nvSpPr>
        <p:spPr bwMode="auto">
          <a:xfrm>
            <a:off x="5138738" y="1843088"/>
            <a:ext cx="2119312"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800">
                <a:solidFill>
                  <a:prstClr val="black"/>
                </a:solidFill>
              </a:rPr>
              <a:t>Yield defined by Mohr’s Circle</a:t>
            </a:r>
          </a:p>
        </p:txBody>
      </p:sp>
      <p:graphicFrame>
        <p:nvGraphicFramePr>
          <p:cNvPr id="45067" name="Object 2"/>
          <p:cNvGraphicFramePr>
            <a:graphicFrameLocks noChangeAspect="1"/>
          </p:cNvGraphicFramePr>
          <p:nvPr/>
        </p:nvGraphicFramePr>
        <p:xfrm>
          <a:off x="5216525" y="2514600"/>
          <a:ext cx="1403350" cy="1338263"/>
        </p:xfrm>
        <a:graphic>
          <a:graphicData uri="http://schemas.openxmlformats.org/presentationml/2006/ole">
            <mc:AlternateContent xmlns:mc="http://schemas.openxmlformats.org/markup-compatibility/2006">
              <mc:Choice xmlns:v="urn:schemas-microsoft-com:vml" Requires="v">
                <p:oleObj spid="_x0000_s66722" name="Equation" r:id="rId4" imgW="812447" imgH="774364" progId="Equation.3">
                  <p:embed/>
                </p:oleObj>
              </mc:Choice>
              <mc:Fallback>
                <p:oleObj name="Equation" r:id="rId4" imgW="812447" imgH="774364"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6525" y="2514600"/>
                        <a:ext cx="1403350"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45068" name="Group 28"/>
          <p:cNvGrpSpPr>
            <a:grpSpLocks/>
          </p:cNvGrpSpPr>
          <p:nvPr/>
        </p:nvGrpSpPr>
        <p:grpSpPr bwMode="auto">
          <a:xfrm>
            <a:off x="5041900" y="1758950"/>
            <a:ext cx="2230438" cy="2244725"/>
            <a:chOff x="4696691" y="1759528"/>
            <a:chExt cx="2230582" cy="2244436"/>
          </a:xfrm>
        </p:grpSpPr>
        <p:sp>
          <p:nvSpPr>
            <p:cNvPr id="24" name="Rectangle 23"/>
            <p:cNvSpPr/>
            <p:nvPr/>
          </p:nvSpPr>
          <p:spPr>
            <a:xfrm>
              <a:off x="4696691" y="1759528"/>
              <a:ext cx="2230582" cy="22444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5082" name="TextBox 24"/>
            <p:cNvSpPr txBox="1">
              <a:spLocks noChangeArrowheads="1"/>
            </p:cNvSpPr>
            <p:nvPr/>
          </p:nvSpPr>
          <p:spPr bwMode="auto">
            <a:xfrm>
              <a:off x="4710979" y="1842067"/>
              <a:ext cx="2119450" cy="64126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800">
                  <a:solidFill>
                    <a:prstClr val="black"/>
                  </a:solidFill>
                </a:rPr>
                <a:t>Yield defined by Mohr’s Circle</a:t>
              </a:r>
            </a:p>
          </p:txBody>
        </p:sp>
        <p:graphicFrame>
          <p:nvGraphicFramePr>
            <p:cNvPr id="45083" name="Object 3"/>
            <p:cNvGraphicFramePr>
              <a:graphicFrameLocks noChangeAspect="1"/>
            </p:cNvGraphicFramePr>
            <p:nvPr/>
          </p:nvGraphicFramePr>
          <p:xfrm>
            <a:off x="4800600" y="2514600"/>
            <a:ext cx="1381125" cy="1338263"/>
          </p:xfrm>
          <a:graphic>
            <a:graphicData uri="http://schemas.openxmlformats.org/presentationml/2006/ole">
              <mc:AlternateContent xmlns:mc="http://schemas.openxmlformats.org/markup-compatibility/2006">
                <mc:Choice xmlns:v="urn:schemas-microsoft-com:vml" Requires="v">
                  <p:oleObj spid="_x0000_s66723" name="Equation" r:id="rId6" imgW="799753" imgH="774364" progId="Equation.3">
                    <p:embed/>
                  </p:oleObj>
                </mc:Choice>
                <mc:Fallback>
                  <p:oleObj name="Equation" r:id="rId6" imgW="799753" imgH="774364"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00600" y="2514600"/>
                          <a:ext cx="1381125"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45069" name="Group 52"/>
          <p:cNvGrpSpPr>
            <a:grpSpLocks/>
          </p:cNvGrpSpPr>
          <p:nvPr/>
        </p:nvGrpSpPr>
        <p:grpSpPr bwMode="auto">
          <a:xfrm>
            <a:off x="185738" y="1341438"/>
            <a:ext cx="4032250" cy="4060825"/>
            <a:chOff x="299028" y="1341005"/>
            <a:chExt cx="4031672" cy="4061979"/>
          </a:xfrm>
        </p:grpSpPr>
        <p:graphicFrame>
          <p:nvGraphicFramePr>
            <p:cNvPr id="45075" name="Object 6"/>
            <p:cNvGraphicFramePr>
              <a:graphicFrameLocks noChangeAspect="1"/>
            </p:cNvGraphicFramePr>
            <p:nvPr/>
          </p:nvGraphicFramePr>
          <p:xfrm>
            <a:off x="3955040" y="1755919"/>
            <a:ext cx="328612" cy="417512"/>
          </p:xfrm>
          <a:graphic>
            <a:graphicData uri="http://schemas.openxmlformats.org/presentationml/2006/ole">
              <mc:AlternateContent xmlns:mc="http://schemas.openxmlformats.org/markup-compatibility/2006">
                <mc:Choice xmlns:v="urn:schemas-microsoft-com:vml" Requires="v">
                  <p:oleObj spid="_x0000_s66724" name="Equation" r:id="rId8" imgW="190417" imgH="241195" progId="Equation.3">
                    <p:embed/>
                  </p:oleObj>
                </mc:Choice>
                <mc:Fallback>
                  <p:oleObj name="Equation" r:id="rId8" imgW="190417" imgH="241195"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55040" y="1755919"/>
                          <a:ext cx="328612"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076" name="Object 7"/>
            <p:cNvGraphicFramePr>
              <a:graphicFrameLocks noChangeAspect="1"/>
            </p:cNvGraphicFramePr>
            <p:nvPr/>
          </p:nvGraphicFramePr>
          <p:xfrm>
            <a:off x="2260600" y="1446213"/>
            <a:ext cx="307975" cy="373062"/>
          </p:xfrm>
          <a:graphic>
            <a:graphicData uri="http://schemas.openxmlformats.org/presentationml/2006/ole">
              <mc:AlternateContent xmlns:mc="http://schemas.openxmlformats.org/markup-compatibility/2006">
                <mc:Choice xmlns:v="urn:schemas-microsoft-com:vml" Requires="v">
                  <p:oleObj spid="_x0000_s66725" name="Equation" r:id="rId10" imgW="177569" imgH="215619" progId="Equation.3">
                    <p:embed/>
                  </p:oleObj>
                </mc:Choice>
                <mc:Fallback>
                  <p:oleObj name="Equation" r:id="rId10" imgW="177569" imgH="215619"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60600" y="1446213"/>
                          <a:ext cx="307975"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077" name="Object 8"/>
            <p:cNvGraphicFramePr>
              <a:graphicFrameLocks noChangeAspect="1"/>
            </p:cNvGraphicFramePr>
            <p:nvPr/>
          </p:nvGraphicFramePr>
          <p:xfrm>
            <a:off x="4046538" y="2846388"/>
            <a:ext cx="284162" cy="373062"/>
          </p:xfrm>
          <a:graphic>
            <a:graphicData uri="http://schemas.openxmlformats.org/presentationml/2006/ole">
              <mc:AlternateContent xmlns:mc="http://schemas.openxmlformats.org/markup-compatibility/2006">
                <mc:Choice xmlns:v="urn:schemas-microsoft-com:vml" Requires="v">
                  <p:oleObj spid="_x0000_s66726" name="Equation" r:id="rId12" imgW="164885" imgH="215619" progId="Equation.3">
                    <p:embed/>
                  </p:oleObj>
                </mc:Choice>
                <mc:Fallback>
                  <p:oleObj name="Equation" r:id="rId12" imgW="164885" imgH="215619"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46538" y="2846388"/>
                          <a:ext cx="284162"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078" name="Object 9"/>
            <p:cNvGraphicFramePr>
              <a:graphicFrameLocks noChangeAspect="1"/>
            </p:cNvGraphicFramePr>
            <p:nvPr/>
          </p:nvGraphicFramePr>
          <p:xfrm>
            <a:off x="3275734" y="1341005"/>
            <a:ext cx="328613" cy="417513"/>
          </p:xfrm>
          <a:graphic>
            <a:graphicData uri="http://schemas.openxmlformats.org/presentationml/2006/ole">
              <mc:AlternateContent xmlns:mc="http://schemas.openxmlformats.org/markup-compatibility/2006">
                <mc:Choice xmlns:v="urn:schemas-microsoft-com:vml" Requires="v">
                  <p:oleObj spid="_x0000_s66727" name="Equation" r:id="rId14" imgW="190417" imgH="241195" progId="Equation.3">
                    <p:embed/>
                  </p:oleObj>
                </mc:Choice>
                <mc:Fallback>
                  <p:oleObj name="Equation" r:id="rId14" imgW="190417" imgH="241195" progId="Equation.3">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75734" y="1341005"/>
                          <a:ext cx="328613" cy="41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079" name="Object 10"/>
            <p:cNvGraphicFramePr>
              <a:graphicFrameLocks noChangeAspect="1"/>
            </p:cNvGraphicFramePr>
            <p:nvPr/>
          </p:nvGraphicFramePr>
          <p:xfrm>
            <a:off x="1213139" y="4985472"/>
            <a:ext cx="438150" cy="417512"/>
          </p:xfrm>
          <a:graphic>
            <a:graphicData uri="http://schemas.openxmlformats.org/presentationml/2006/ole">
              <mc:AlternateContent xmlns:mc="http://schemas.openxmlformats.org/markup-compatibility/2006">
                <mc:Choice xmlns:v="urn:schemas-microsoft-com:vml" Requires="v">
                  <p:oleObj spid="_x0000_s66728" name="Equation" r:id="rId16" imgW="253890" imgH="241195" progId="Equation.3">
                    <p:embed/>
                  </p:oleObj>
                </mc:Choice>
                <mc:Fallback>
                  <p:oleObj name="Equation" r:id="rId16" imgW="253890" imgH="241195" progId="Equation.3">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213139" y="4985472"/>
                          <a:ext cx="438150"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080" name="Object 11"/>
            <p:cNvGraphicFramePr>
              <a:graphicFrameLocks noChangeAspect="1"/>
            </p:cNvGraphicFramePr>
            <p:nvPr/>
          </p:nvGraphicFramePr>
          <p:xfrm>
            <a:off x="299028" y="4251036"/>
            <a:ext cx="438150" cy="417513"/>
          </p:xfrm>
          <a:graphic>
            <a:graphicData uri="http://schemas.openxmlformats.org/presentationml/2006/ole">
              <mc:AlternateContent xmlns:mc="http://schemas.openxmlformats.org/markup-compatibility/2006">
                <mc:Choice xmlns:v="urn:schemas-microsoft-com:vml" Requires="v">
                  <p:oleObj spid="_x0000_s66729" name="Equation" r:id="rId18" imgW="253890" imgH="241195" progId="Equation.3">
                    <p:embed/>
                  </p:oleObj>
                </mc:Choice>
                <mc:Fallback>
                  <p:oleObj name="Equation" r:id="rId18" imgW="253890" imgH="241195" progId="Equation.3">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99028" y="4251036"/>
                          <a:ext cx="438150" cy="41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25" name="Slide Number Placeholder 24"/>
          <p:cNvSpPr>
            <a:spLocks noGrp="1"/>
          </p:cNvSpPr>
          <p:nvPr>
            <p:ph type="sldNum" sz="quarter" idx="11"/>
          </p:nvPr>
        </p:nvSpPr>
        <p:spPr/>
        <p:txBody>
          <a:bodyPr/>
          <a:lstStyle/>
          <a:p>
            <a:pPr>
              <a:defRPr/>
            </a:pPr>
            <a:fld id="{4B9C784C-50F8-4FDE-BE65-E288850F63DF}" type="slidenum">
              <a:rPr lang="en-US" smtClean="0">
                <a:solidFill>
                  <a:prstClr val="white">
                    <a:shade val="50000"/>
                  </a:prstClr>
                </a:solidFill>
              </a:rPr>
              <a:pPr>
                <a:defRPr/>
              </a:pPr>
              <a:t>60</a:t>
            </a:fld>
            <a:endParaRPr lang="en-US" dirty="0">
              <a:solidFill>
                <a:prstClr val="white">
                  <a:shade val="50000"/>
                </a:prstClr>
              </a:solidFill>
            </a:endParaRPr>
          </a:p>
        </p:txBody>
      </p:sp>
      <p:sp>
        <p:nvSpPr>
          <p:cNvPr id="26" name="Footer Placeholder 25"/>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7" name="TextBox 26"/>
          <p:cNvSpPr txBox="1"/>
          <p:nvPr/>
        </p:nvSpPr>
        <p:spPr>
          <a:xfrm>
            <a:off x="5181600" y="0"/>
            <a:ext cx="3962400" cy="1039813"/>
          </a:xfrm>
          <a:prstGeom prst="rect">
            <a:avLst/>
          </a:prstGeom>
          <a:solidFill>
            <a:schemeClr val="tx1">
              <a:lumMod val="95000"/>
              <a:alpha val="62000"/>
            </a:schemeClr>
          </a:solidFill>
          <a:ln w="38100" cap="flat">
            <a:solidFill>
              <a:schemeClr val="bg1"/>
            </a:solidFill>
            <a:bevel/>
          </a:ln>
        </p:spPr>
        <p:txBody>
          <a:bodyPr anchor="ctr" anchorCtr="1"/>
          <a:lstStyle/>
          <a:p>
            <a:pPr>
              <a:defRPr/>
            </a:pPr>
            <a:r>
              <a:rPr lang="en-US" sz="2800" dirty="0">
                <a:solidFill>
                  <a:prstClr val="black"/>
                </a:solidFill>
              </a:rPr>
              <a:t>Shear Yield Criteria</a:t>
            </a:r>
          </a:p>
        </p:txBody>
      </p:sp>
      <p:sp>
        <p:nvSpPr>
          <p:cNvPr id="29" name="TextBox 28"/>
          <p:cNvSpPr txBox="1"/>
          <p:nvPr/>
        </p:nvSpPr>
        <p:spPr>
          <a:xfrm>
            <a:off x="1020763" y="130175"/>
            <a:ext cx="3624262"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sym typeface="Symbol" pitchFamily="18" charset="2"/>
              </a:rPr>
              <a:t>Shear Strength</a:t>
            </a:r>
            <a:endParaRPr lang="en-US" sz="3200" b="1">
              <a:solidFill>
                <a:prstClr val="black"/>
              </a:solidFill>
            </a:endParaRPr>
          </a:p>
        </p:txBody>
      </p:sp>
      <p:sp>
        <p:nvSpPr>
          <p:cNvPr id="45074" name="Line 29"/>
          <p:cNvSpPr>
            <a:spLocks noChangeShapeType="1"/>
          </p:cNvSpPr>
          <p:nvPr/>
        </p:nvSpPr>
        <p:spPr bwMode="auto">
          <a:xfrm flipH="1">
            <a:off x="3173413" y="2038350"/>
            <a:ext cx="1762125" cy="276225"/>
          </a:xfrm>
          <a:prstGeom prst="line">
            <a:avLst/>
          </a:prstGeom>
          <a:noFill/>
          <a:ln w="28575">
            <a:solidFill>
              <a:schemeClr val="bg1"/>
            </a:solidFill>
            <a:round/>
            <a:headEnd/>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Tree>
    <p:extLst>
      <p:ext uri="{BB962C8B-B14F-4D97-AF65-F5344CB8AC3E}">
        <p14:creationId xmlns:p14="http://schemas.microsoft.com/office/powerpoint/2010/main" val="192792344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082" name="Group 37"/>
          <p:cNvGrpSpPr>
            <a:grpSpLocks/>
          </p:cNvGrpSpPr>
          <p:nvPr/>
        </p:nvGrpSpPr>
        <p:grpSpPr bwMode="auto">
          <a:xfrm>
            <a:off x="-112713" y="1025525"/>
            <a:ext cx="4710113" cy="4730750"/>
            <a:chOff x="1565564" y="1745673"/>
            <a:chExt cx="3144981" cy="3158836"/>
          </a:xfrm>
        </p:grpSpPr>
        <p:sp>
          <p:nvSpPr>
            <p:cNvPr id="23" name="Rectangle 22"/>
            <p:cNvSpPr/>
            <p:nvPr/>
          </p:nvSpPr>
          <p:spPr>
            <a:xfrm>
              <a:off x="1565564" y="1745673"/>
              <a:ext cx="3144981" cy="31588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10" name="Freeform 9"/>
            <p:cNvSpPr/>
            <p:nvPr/>
          </p:nvSpPr>
          <p:spPr>
            <a:xfrm>
              <a:off x="2376454" y="2533262"/>
              <a:ext cx="1381163" cy="1396036"/>
            </a:xfrm>
            <a:custGeom>
              <a:avLst/>
              <a:gdLst>
                <a:gd name="connsiteX0" fmla="*/ 685800 w 1381125"/>
                <a:gd name="connsiteY0" fmla="*/ 0 h 1395413"/>
                <a:gd name="connsiteX1" fmla="*/ 1381125 w 1381125"/>
                <a:gd name="connsiteY1" fmla="*/ 0 h 1395413"/>
                <a:gd name="connsiteX2" fmla="*/ 1381125 w 1381125"/>
                <a:gd name="connsiteY2" fmla="*/ 695325 h 1395413"/>
                <a:gd name="connsiteX3" fmla="*/ 685800 w 1381125"/>
                <a:gd name="connsiteY3" fmla="*/ 1395413 h 1395413"/>
                <a:gd name="connsiteX4" fmla="*/ 0 w 1381125"/>
                <a:gd name="connsiteY4" fmla="*/ 1395413 h 1395413"/>
                <a:gd name="connsiteX5" fmla="*/ 0 w 1381125"/>
                <a:gd name="connsiteY5" fmla="*/ 695325 h 1395413"/>
                <a:gd name="connsiteX6" fmla="*/ 685800 w 1381125"/>
                <a:gd name="connsiteY6" fmla="*/ 0 h 1395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81125" h="1395413">
                  <a:moveTo>
                    <a:pt x="685800" y="0"/>
                  </a:moveTo>
                  <a:lnTo>
                    <a:pt x="1381125" y="0"/>
                  </a:lnTo>
                  <a:lnTo>
                    <a:pt x="1381125" y="695325"/>
                  </a:lnTo>
                  <a:lnTo>
                    <a:pt x="685800" y="1395413"/>
                  </a:lnTo>
                  <a:lnTo>
                    <a:pt x="0" y="1395413"/>
                  </a:lnTo>
                  <a:lnTo>
                    <a:pt x="0" y="695325"/>
                  </a:lnTo>
                  <a:lnTo>
                    <a:pt x="685800" y="0"/>
                  </a:lnTo>
                  <a:close/>
                </a:path>
              </a:pathLst>
            </a:custGeom>
            <a:ln w="57150">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1" name="Oval 10"/>
            <p:cNvSpPr/>
            <p:nvPr/>
          </p:nvSpPr>
          <p:spPr>
            <a:xfrm rot="18900000" flipH="1">
              <a:off x="2085465" y="2658887"/>
              <a:ext cx="1959963" cy="1176585"/>
            </a:xfrm>
            <a:prstGeom prst="ellipse">
              <a:avLst/>
            </a:prstGeom>
            <a:solidFill>
              <a:srgbClr val="C00000">
                <a:alpha val="37000"/>
              </a:srgbClr>
            </a:solidFill>
            <a:ln w="635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cxnSp>
          <p:nvCxnSpPr>
            <p:cNvPr id="13" name="Straight Connector 12"/>
            <p:cNvCxnSpPr/>
            <p:nvPr/>
          </p:nvCxnSpPr>
          <p:spPr>
            <a:xfrm>
              <a:off x="1752122" y="3228630"/>
              <a:ext cx="2667986" cy="212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1733541" y="3219620"/>
              <a:ext cx="2666990" cy="106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752122" y="2522662"/>
              <a:ext cx="2667986" cy="106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794522" y="3921878"/>
              <a:ext cx="2666927" cy="106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1047729" y="3429502"/>
              <a:ext cx="2666990" cy="106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2405572" y="3443282"/>
              <a:ext cx="2666990" cy="106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31" name="Rectangle 30"/>
          <p:cNvSpPr/>
          <p:nvPr/>
        </p:nvSpPr>
        <p:spPr>
          <a:xfrm>
            <a:off x="4362450" y="1030288"/>
            <a:ext cx="4781550" cy="472598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6084" name="TextBox 31"/>
          <p:cNvSpPr txBox="1">
            <a:spLocks noChangeArrowheads="1"/>
          </p:cNvSpPr>
          <p:nvPr/>
        </p:nvSpPr>
        <p:spPr bwMode="auto">
          <a:xfrm>
            <a:off x="4432300" y="1336675"/>
            <a:ext cx="387985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800">
                <a:solidFill>
                  <a:prstClr val="black"/>
                </a:solidFill>
              </a:rPr>
              <a:t>Von Mises Yield defined by maximum distortion strain energy criteria (applicable to ductile materials):</a:t>
            </a:r>
          </a:p>
        </p:txBody>
      </p:sp>
      <p:graphicFrame>
        <p:nvGraphicFramePr>
          <p:cNvPr id="46085" name="Object 4"/>
          <p:cNvGraphicFramePr>
            <a:graphicFrameLocks noChangeAspect="1"/>
          </p:cNvGraphicFramePr>
          <p:nvPr/>
        </p:nvGraphicFramePr>
        <p:xfrm>
          <a:off x="4411663" y="2563813"/>
          <a:ext cx="4492625" cy="1333500"/>
        </p:xfrm>
        <a:graphic>
          <a:graphicData uri="http://schemas.openxmlformats.org/presentationml/2006/ole">
            <mc:AlternateContent xmlns:mc="http://schemas.openxmlformats.org/markup-compatibility/2006">
              <mc:Choice xmlns:v="urn:schemas-microsoft-com:vml" Requires="v">
                <p:oleObj spid="_x0000_s67746" name="Equation" r:id="rId4" imgW="2781300" imgH="825500" progId="Equation.DSMT4">
                  <p:embed/>
                </p:oleObj>
              </mc:Choice>
              <mc:Fallback>
                <p:oleObj name="Equation" r:id="rId4" imgW="2781300" imgH="8255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1663" y="2563813"/>
                        <a:ext cx="4492625" cy="133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086" name="TextBox 39"/>
          <p:cNvSpPr txBox="1">
            <a:spLocks noChangeArrowheads="1"/>
          </p:cNvSpPr>
          <p:nvPr/>
        </p:nvSpPr>
        <p:spPr bwMode="auto">
          <a:xfrm>
            <a:off x="4376738" y="3989388"/>
            <a:ext cx="3878262"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800">
                <a:solidFill>
                  <a:prstClr val="black"/>
                </a:solidFill>
              </a:rPr>
              <a:t>For </a:t>
            </a:r>
            <a:r>
              <a:rPr lang="en-US" sz="1800" i="1">
                <a:solidFill>
                  <a:prstClr val="black"/>
                </a:solidFill>
              </a:rPr>
              <a:t>F</a:t>
            </a:r>
            <a:r>
              <a:rPr lang="en-US" sz="1800" i="1" baseline="-25000">
                <a:solidFill>
                  <a:prstClr val="black"/>
                </a:solidFill>
              </a:rPr>
              <a:t>y </a:t>
            </a:r>
            <a:r>
              <a:rPr lang="en-US" sz="1800">
                <a:solidFill>
                  <a:prstClr val="black"/>
                </a:solidFill>
              </a:rPr>
              <a:t>= constant for load directions</a:t>
            </a:r>
          </a:p>
          <a:p>
            <a:pPr eaLnBrk="1" hangingPunct="1"/>
            <a:endParaRPr lang="en-US" sz="1800">
              <a:solidFill>
                <a:prstClr val="black"/>
              </a:solidFill>
            </a:endParaRPr>
          </a:p>
          <a:p>
            <a:pPr eaLnBrk="1" hangingPunct="1"/>
            <a:endParaRPr lang="en-US" sz="1800">
              <a:solidFill>
                <a:prstClr val="black"/>
              </a:solidFill>
            </a:endParaRPr>
          </a:p>
          <a:p>
            <a:pPr eaLnBrk="1" hangingPunct="1"/>
            <a:endParaRPr lang="en-US" sz="1800">
              <a:solidFill>
                <a:prstClr val="black"/>
              </a:solidFill>
            </a:endParaRPr>
          </a:p>
          <a:p>
            <a:pPr eaLnBrk="1" hangingPunct="1"/>
            <a:r>
              <a:rPr lang="en-US" sz="1800">
                <a:solidFill>
                  <a:prstClr val="black"/>
                </a:solidFill>
              </a:rPr>
              <a:t>Specification uses 0.6 F</a:t>
            </a:r>
            <a:r>
              <a:rPr lang="en-US" sz="1800" baseline="-25000">
                <a:solidFill>
                  <a:prstClr val="black"/>
                </a:solidFill>
              </a:rPr>
              <a:t>y</a:t>
            </a:r>
          </a:p>
          <a:p>
            <a:pPr eaLnBrk="1" hangingPunct="1"/>
            <a:endParaRPr lang="en-US" sz="1800">
              <a:solidFill>
                <a:prstClr val="black"/>
              </a:solidFill>
            </a:endParaRPr>
          </a:p>
        </p:txBody>
      </p:sp>
      <p:graphicFrame>
        <p:nvGraphicFramePr>
          <p:cNvPr id="46087" name="Object 5"/>
          <p:cNvGraphicFramePr>
            <a:graphicFrameLocks noChangeAspect="1"/>
          </p:cNvGraphicFramePr>
          <p:nvPr/>
        </p:nvGraphicFramePr>
        <p:xfrm>
          <a:off x="4587875" y="4318000"/>
          <a:ext cx="2081213" cy="728663"/>
        </p:xfrm>
        <a:graphic>
          <a:graphicData uri="http://schemas.openxmlformats.org/presentationml/2006/ole">
            <mc:AlternateContent xmlns:mc="http://schemas.openxmlformats.org/markup-compatibility/2006">
              <mc:Choice xmlns:v="urn:schemas-microsoft-com:vml" Requires="v">
                <p:oleObj spid="_x0000_s67747" name="Equation" r:id="rId6" imgW="1269449" imgH="444307" progId="Equation.DSMT4">
                  <p:embed/>
                </p:oleObj>
              </mc:Choice>
              <mc:Fallback>
                <p:oleObj name="Equation" r:id="rId6" imgW="1269449" imgH="444307"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87875" y="4318000"/>
                        <a:ext cx="2081213"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6088" name="Object 6"/>
          <p:cNvGraphicFramePr>
            <a:graphicFrameLocks noChangeAspect="1"/>
          </p:cNvGraphicFramePr>
          <p:nvPr/>
        </p:nvGraphicFramePr>
        <p:xfrm>
          <a:off x="3841750" y="1755775"/>
          <a:ext cx="328613" cy="417513"/>
        </p:xfrm>
        <a:graphic>
          <a:graphicData uri="http://schemas.openxmlformats.org/presentationml/2006/ole">
            <mc:AlternateContent xmlns:mc="http://schemas.openxmlformats.org/markup-compatibility/2006">
              <mc:Choice xmlns:v="urn:schemas-microsoft-com:vml" Requires="v">
                <p:oleObj spid="_x0000_s67748" name="Equation" r:id="rId8" imgW="190417" imgH="241195" progId="Equation.3">
                  <p:embed/>
                </p:oleObj>
              </mc:Choice>
              <mc:Fallback>
                <p:oleObj name="Equation" r:id="rId8" imgW="190417" imgH="241195"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41750" y="1755775"/>
                        <a:ext cx="328613" cy="41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6089" name="Object 7"/>
          <p:cNvGraphicFramePr>
            <a:graphicFrameLocks noChangeAspect="1"/>
          </p:cNvGraphicFramePr>
          <p:nvPr/>
        </p:nvGraphicFramePr>
        <p:xfrm>
          <a:off x="2147888" y="1446213"/>
          <a:ext cx="307975" cy="373062"/>
        </p:xfrm>
        <a:graphic>
          <a:graphicData uri="http://schemas.openxmlformats.org/presentationml/2006/ole">
            <mc:AlternateContent xmlns:mc="http://schemas.openxmlformats.org/markup-compatibility/2006">
              <mc:Choice xmlns:v="urn:schemas-microsoft-com:vml" Requires="v">
                <p:oleObj spid="_x0000_s67749" name="Equation" r:id="rId10" imgW="177569" imgH="215619" progId="Equation.3">
                  <p:embed/>
                </p:oleObj>
              </mc:Choice>
              <mc:Fallback>
                <p:oleObj name="Equation" r:id="rId10" imgW="177569" imgH="215619"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47888" y="1446213"/>
                        <a:ext cx="307975"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6090" name="Object 8"/>
          <p:cNvGraphicFramePr>
            <a:graphicFrameLocks noChangeAspect="1"/>
          </p:cNvGraphicFramePr>
          <p:nvPr/>
        </p:nvGraphicFramePr>
        <p:xfrm>
          <a:off x="3933825" y="2846388"/>
          <a:ext cx="284163" cy="373062"/>
        </p:xfrm>
        <a:graphic>
          <a:graphicData uri="http://schemas.openxmlformats.org/presentationml/2006/ole">
            <mc:AlternateContent xmlns:mc="http://schemas.openxmlformats.org/markup-compatibility/2006">
              <mc:Choice xmlns:v="urn:schemas-microsoft-com:vml" Requires="v">
                <p:oleObj spid="_x0000_s67750" name="Equation" r:id="rId12" imgW="164885" imgH="215619" progId="Equation.3">
                  <p:embed/>
                </p:oleObj>
              </mc:Choice>
              <mc:Fallback>
                <p:oleObj name="Equation" r:id="rId12" imgW="164885" imgH="215619"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33825" y="2846388"/>
                        <a:ext cx="284163"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6091" name="Object 9"/>
          <p:cNvGraphicFramePr>
            <a:graphicFrameLocks noChangeAspect="1"/>
          </p:cNvGraphicFramePr>
          <p:nvPr/>
        </p:nvGraphicFramePr>
        <p:xfrm>
          <a:off x="3162300" y="1341438"/>
          <a:ext cx="328613" cy="417512"/>
        </p:xfrm>
        <a:graphic>
          <a:graphicData uri="http://schemas.openxmlformats.org/presentationml/2006/ole">
            <mc:AlternateContent xmlns:mc="http://schemas.openxmlformats.org/markup-compatibility/2006">
              <mc:Choice xmlns:v="urn:schemas-microsoft-com:vml" Requires="v">
                <p:oleObj spid="_x0000_s67751" name="Equation" r:id="rId14" imgW="190417" imgH="241195" progId="Equation.3">
                  <p:embed/>
                </p:oleObj>
              </mc:Choice>
              <mc:Fallback>
                <p:oleObj name="Equation" r:id="rId14" imgW="190417" imgH="241195" progId="Equation.3">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62300" y="1341438"/>
                        <a:ext cx="328613"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6092" name="Object 10"/>
          <p:cNvGraphicFramePr>
            <a:graphicFrameLocks noChangeAspect="1"/>
          </p:cNvGraphicFramePr>
          <p:nvPr/>
        </p:nvGraphicFramePr>
        <p:xfrm>
          <a:off x="1100138" y="4984750"/>
          <a:ext cx="438150" cy="417513"/>
        </p:xfrm>
        <a:graphic>
          <a:graphicData uri="http://schemas.openxmlformats.org/presentationml/2006/ole">
            <mc:AlternateContent xmlns:mc="http://schemas.openxmlformats.org/markup-compatibility/2006">
              <mc:Choice xmlns:v="urn:schemas-microsoft-com:vml" Requires="v">
                <p:oleObj spid="_x0000_s67752" name="Equation" r:id="rId16" imgW="253890" imgH="241195" progId="Equation.3">
                  <p:embed/>
                </p:oleObj>
              </mc:Choice>
              <mc:Fallback>
                <p:oleObj name="Equation" r:id="rId16" imgW="253890" imgH="241195" progId="Equation.3">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100138" y="4984750"/>
                        <a:ext cx="438150" cy="41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6093" name="Object 11"/>
          <p:cNvGraphicFramePr>
            <a:graphicFrameLocks noChangeAspect="1"/>
          </p:cNvGraphicFramePr>
          <p:nvPr/>
        </p:nvGraphicFramePr>
        <p:xfrm>
          <a:off x="185738" y="4251325"/>
          <a:ext cx="438150" cy="417513"/>
        </p:xfrm>
        <a:graphic>
          <a:graphicData uri="http://schemas.openxmlformats.org/presentationml/2006/ole">
            <mc:AlternateContent xmlns:mc="http://schemas.openxmlformats.org/markup-compatibility/2006">
              <mc:Choice xmlns:v="urn:schemas-microsoft-com:vml" Requires="v">
                <p:oleObj spid="_x0000_s67753" name="Equation" r:id="rId18" imgW="253890" imgH="241195" progId="Equation.3">
                  <p:embed/>
                </p:oleObj>
              </mc:Choice>
              <mc:Fallback>
                <p:oleObj name="Equation" r:id="rId18" imgW="253890" imgH="241195" progId="Equation.3">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85738" y="4251325"/>
                        <a:ext cx="438150" cy="41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 name="TextBox 34"/>
          <p:cNvSpPr txBox="1"/>
          <p:nvPr/>
        </p:nvSpPr>
        <p:spPr>
          <a:xfrm>
            <a:off x="5181600" y="0"/>
            <a:ext cx="3962400" cy="1039813"/>
          </a:xfrm>
          <a:prstGeom prst="rect">
            <a:avLst/>
          </a:prstGeom>
          <a:solidFill>
            <a:schemeClr val="tx1">
              <a:lumMod val="95000"/>
              <a:alpha val="62000"/>
            </a:schemeClr>
          </a:solidFill>
          <a:ln w="38100" cap="flat">
            <a:solidFill>
              <a:schemeClr val="bg1"/>
            </a:solidFill>
            <a:bevel/>
          </a:ln>
        </p:spPr>
        <p:txBody>
          <a:bodyPr anchor="ctr" anchorCtr="1"/>
          <a:lstStyle/>
          <a:p>
            <a:pPr>
              <a:defRPr/>
            </a:pPr>
            <a:r>
              <a:rPr lang="en-US" sz="2800" dirty="0">
                <a:solidFill>
                  <a:prstClr val="black"/>
                </a:solidFill>
              </a:rPr>
              <a:t>Shear Yield Criteria</a:t>
            </a:r>
          </a:p>
        </p:txBody>
      </p:sp>
      <p:sp>
        <p:nvSpPr>
          <p:cNvPr id="27" name="Slide Number Placeholder 26"/>
          <p:cNvSpPr>
            <a:spLocks noGrp="1"/>
          </p:cNvSpPr>
          <p:nvPr>
            <p:ph type="sldNum" sz="quarter" idx="11"/>
          </p:nvPr>
        </p:nvSpPr>
        <p:spPr/>
        <p:txBody>
          <a:bodyPr/>
          <a:lstStyle/>
          <a:p>
            <a:pPr>
              <a:defRPr/>
            </a:pPr>
            <a:fld id="{85D0EF97-A540-4348-B4E8-79112655E546}" type="slidenum">
              <a:rPr lang="en-US" smtClean="0">
                <a:solidFill>
                  <a:prstClr val="white">
                    <a:shade val="50000"/>
                  </a:prstClr>
                </a:solidFill>
              </a:rPr>
              <a:pPr>
                <a:defRPr/>
              </a:pPr>
              <a:t>61</a:t>
            </a:fld>
            <a:endParaRPr lang="en-US" dirty="0">
              <a:solidFill>
                <a:prstClr val="white">
                  <a:shade val="50000"/>
                </a:prstClr>
              </a:solidFill>
            </a:endParaRPr>
          </a:p>
        </p:txBody>
      </p:sp>
      <p:sp>
        <p:nvSpPr>
          <p:cNvPr id="28" name="Footer Placeholder 27"/>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9" name="TextBox 28"/>
          <p:cNvSpPr txBox="1"/>
          <p:nvPr/>
        </p:nvSpPr>
        <p:spPr>
          <a:xfrm>
            <a:off x="1020763" y="130175"/>
            <a:ext cx="3624262"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sym typeface="Symbol" pitchFamily="18" charset="2"/>
              </a:rPr>
              <a:t>Shear Strength</a:t>
            </a:r>
            <a:endParaRPr lang="en-US" sz="3200" b="1">
              <a:solidFill>
                <a:prstClr val="black"/>
              </a:solidFill>
            </a:endParaRPr>
          </a:p>
        </p:txBody>
      </p:sp>
      <p:sp>
        <p:nvSpPr>
          <p:cNvPr id="46098" name="Freeform 32"/>
          <p:cNvSpPr>
            <a:spLocks/>
          </p:cNvSpPr>
          <p:nvPr/>
        </p:nvSpPr>
        <p:spPr bwMode="auto">
          <a:xfrm>
            <a:off x="3249613" y="1533525"/>
            <a:ext cx="1200150" cy="762000"/>
          </a:xfrm>
          <a:custGeom>
            <a:avLst/>
            <a:gdLst>
              <a:gd name="T0" fmla="*/ 1905238125 w 756"/>
              <a:gd name="T1" fmla="*/ 0 h 480"/>
              <a:gd name="T2" fmla="*/ 982860938 w 756"/>
              <a:gd name="T3" fmla="*/ 0 h 480"/>
              <a:gd name="T4" fmla="*/ 0 w 756"/>
              <a:gd name="T5" fmla="*/ 1209675000 h 480"/>
              <a:gd name="T6" fmla="*/ 0 60000 65536"/>
              <a:gd name="T7" fmla="*/ 0 60000 65536"/>
              <a:gd name="T8" fmla="*/ 0 60000 65536"/>
              <a:gd name="T9" fmla="*/ 0 w 756"/>
              <a:gd name="T10" fmla="*/ 0 h 480"/>
              <a:gd name="T11" fmla="*/ 756 w 756"/>
              <a:gd name="T12" fmla="*/ 480 h 480"/>
            </a:gdLst>
            <a:ahLst/>
            <a:cxnLst>
              <a:cxn ang="T6">
                <a:pos x="T0" y="T1"/>
              </a:cxn>
              <a:cxn ang="T7">
                <a:pos x="T2" y="T3"/>
              </a:cxn>
              <a:cxn ang="T8">
                <a:pos x="T4" y="T5"/>
              </a:cxn>
            </a:cxnLst>
            <a:rect l="T9" t="T10" r="T11" b="T12"/>
            <a:pathLst>
              <a:path w="756" h="480">
                <a:moveTo>
                  <a:pt x="756" y="0"/>
                </a:moveTo>
                <a:lnTo>
                  <a:pt x="390" y="0"/>
                </a:lnTo>
                <a:lnTo>
                  <a:pt x="0" y="480"/>
                </a:lnTo>
              </a:path>
            </a:pathLst>
          </a:custGeom>
          <a:noFill/>
          <a:ln w="38100" cmpd="sng">
            <a:solidFill>
              <a:srgbClr val="FF0000"/>
            </a:solidFill>
            <a:round/>
            <a:headEnd type="none" w="med" len="med"/>
            <a:tailEnd type="arrow" w="lg" len="me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Tree>
    <p:extLst>
      <p:ext uri="{BB962C8B-B14F-4D97-AF65-F5344CB8AC3E}">
        <p14:creationId xmlns:p14="http://schemas.microsoft.com/office/powerpoint/2010/main" val="388681761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490538" y="1565275"/>
            <a:ext cx="8140700" cy="32004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3200">
                <a:solidFill>
                  <a:prstClr val="black"/>
                </a:solidFill>
              </a:rPr>
              <a:t>Von Mises Failure Criterion</a:t>
            </a:r>
          </a:p>
          <a:p>
            <a:pPr eaLnBrk="0" hangingPunct="0">
              <a:defRPr/>
            </a:pPr>
            <a:r>
              <a:rPr lang="en-US" sz="3200">
                <a:solidFill>
                  <a:prstClr val="black"/>
                </a:solidFill>
              </a:rPr>
              <a:t>(Shear Yielding)</a:t>
            </a:r>
          </a:p>
          <a:p>
            <a:pPr>
              <a:defRPr/>
            </a:pPr>
            <a:r>
              <a:rPr lang="en-US">
                <a:solidFill>
                  <a:prstClr val="black"/>
                </a:solidFill>
              </a:rPr>
              <a:t>When average web shear stress </a:t>
            </a:r>
            <a:r>
              <a:rPr lang="en-US" i="1">
                <a:solidFill>
                  <a:prstClr val="black"/>
                </a:solidFill>
              </a:rPr>
              <a:t>V</a:t>
            </a:r>
            <a:r>
              <a:rPr lang="en-US">
                <a:solidFill>
                  <a:prstClr val="black"/>
                </a:solidFill>
              </a:rPr>
              <a:t>/</a:t>
            </a:r>
            <a:r>
              <a:rPr lang="en-US" i="1">
                <a:solidFill>
                  <a:prstClr val="black"/>
                </a:solidFill>
              </a:rPr>
              <a:t>A</a:t>
            </a:r>
            <a:r>
              <a:rPr lang="en-US" i="1" baseline="-25000">
                <a:solidFill>
                  <a:prstClr val="black"/>
                </a:solidFill>
              </a:rPr>
              <a:t>web </a:t>
            </a:r>
            <a:r>
              <a:rPr lang="en-US">
                <a:solidFill>
                  <a:prstClr val="black"/>
                </a:solidFill>
              </a:rPr>
              <a:t>= 0.6</a:t>
            </a:r>
            <a:r>
              <a:rPr lang="en-US" i="1">
                <a:solidFill>
                  <a:prstClr val="black"/>
                </a:solidFill>
              </a:rPr>
              <a:t>F</a:t>
            </a:r>
            <a:r>
              <a:rPr lang="en-US" i="1" baseline="-25000">
                <a:solidFill>
                  <a:prstClr val="black"/>
                </a:solidFill>
              </a:rPr>
              <a:t>y</a:t>
            </a:r>
          </a:p>
          <a:p>
            <a:pPr>
              <a:defRPr/>
            </a:pPr>
            <a:endParaRPr lang="en-US" sz="3600" baseline="-25000">
              <a:solidFill>
                <a:prstClr val="black"/>
              </a:solidFill>
            </a:endParaRPr>
          </a:p>
          <a:p>
            <a:pPr>
              <a:defRPr/>
            </a:pPr>
            <a:r>
              <a:rPr lang="en-US" sz="3600" baseline="-25000">
                <a:solidFill>
                  <a:prstClr val="black"/>
                </a:solidFill>
              </a:rPr>
              <a:t>	</a:t>
            </a:r>
            <a:r>
              <a:rPr lang="en-US" sz="3600" i="1">
                <a:solidFill>
                  <a:prstClr val="black"/>
                </a:solidFill>
              </a:rPr>
              <a:t>V </a:t>
            </a:r>
            <a:r>
              <a:rPr lang="en-US" sz="3600">
                <a:solidFill>
                  <a:prstClr val="black"/>
                </a:solidFill>
              </a:rPr>
              <a:t>= 0.6</a:t>
            </a:r>
            <a:r>
              <a:rPr lang="en-US" sz="3600" i="1">
                <a:solidFill>
                  <a:prstClr val="black"/>
                </a:solidFill>
              </a:rPr>
              <a:t>F</a:t>
            </a:r>
            <a:r>
              <a:rPr lang="en-US" sz="3600" i="1" baseline="-25000">
                <a:solidFill>
                  <a:prstClr val="black"/>
                </a:solidFill>
              </a:rPr>
              <a:t>y</a:t>
            </a:r>
            <a:r>
              <a:rPr lang="en-US" sz="3600" i="1">
                <a:solidFill>
                  <a:prstClr val="black"/>
                </a:solidFill>
              </a:rPr>
              <a:t>A</a:t>
            </a:r>
            <a:r>
              <a:rPr lang="en-US" sz="3600" i="1" baseline="-25000">
                <a:solidFill>
                  <a:prstClr val="black"/>
                </a:solidFill>
              </a:rPr>
              <a:t>web</a:t>
            </a:r>
            <a:endParaRPr lang="en-US" sz="3600" i="1">
              <a:solidFill>
                <a:prstClr val="black"/>
              </a:solidFill>
            </a:endParaRPr>
          </a:p>
          <a:p>
            <a:pPr eaLnBrk="0" hangingPunct="0">
              <a:defRPr/>
            </a:pPr>
            <a:endParaRPr lang="en-US">
              <a:solidFill>
                <a:prstClr val="black"/>
              </a:solidFill>
            </a:endParaRPr>
          </a:p>
        </p:txBody>
      </p:sp>
      <p:sp>
        <p:nvSpPr>
          <p:cNvPr id="3" name="Slide Number Placeholder 2"/>
          <p:cNvSpPr>
            <a:spLocks noGrp="1"/>
          </p:cNvSpPr>
          <p:nvPr>
            <p:ph type="sldNum" sz="quarter" idx="11"/>
          </p:nvPr>
        </p:nvSpPr>
        <p:spPr/>
        <p:txBody>
          <a:bodyPr/>
          <a:lstStyle/>
          <a:p>
            <a:pPr>
              <a:defRPr/>
            </a:pPr>
            <a:fld id="{F60FECD7-D708-4AA6-8EF0-4B4E7A48A888}" type="slidenum">
              <a:rPr lang="en-US" smtClean="0">
                <a:solidFill>
                  <a:prstClr val="white">
                    <a:shade val="50000"/>
                  </a:prstClr>
                </a:solidFill>
              </a:rPr>
              <a:pPr>
                <a:defRPr/>
              </a:pPr>
              <a:t>62</a:t>
            </a:fld>
            <a:endParaRPr lang="en-US" dirty="0">
              <a:solidFill>
                <a:prstClr val="white">
                  <a:shade val="50000"/>
                </a:prstClr>
              </a:solidFill>
            </a:endParaRPr>
          </a:p>
        </p:txBody>
      </p:sp>
      <p:sp>
        <p:nvSpPr>
          <p:cNvPr id="4" name="Footer Placeholder 3"/>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 name="TextBox 28"/>
          <p:cNvSpPr txBox="1"/>
          <p:nvPr/>
        </p:nvSpPr>
        <p:spPr>
          <a:xfrm>
            <a:off x="2068513" y="120650"/>
            <a:ext cx="4786312"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sym typeface="Symbol" pitchFamily="18" charset="2"/>
              </a:rPr>
              <a:t>Shear Strength</a:t>
            </a:r>
            <a:endParaRPr lang="en-US" sz="3200" b="1">
              <a:solidFill>
                <a:prstClr val="black"/>
              </a:solidFill>
            </a:endParaRPr>
          </a:p>
        </p:txBody>
      </p:sp>
    </p:spTree>
    <p:extLst>
      <p:ext uri="{BB962C8B-B14F-4D97-AF65-F5344CB8AC3E}">
        <p14:creationId xmlns:p14="http://schemas.microsoft.com/office/powerpoint/2010/main" val="8610469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a:spLocks noChangeArrowheads="1"/>
          </p:cNvSpPr>
          <p:nvPr/>
        </p:nvSpPr>
        <p:spPr bwMode="auto">
          <a:xfrm>
            <a:off x="0" y="942975"/>
            <a:ext cx="9144000" cy="3282950"/>
          </a:xfrm>
          <a:prstGeom prst="rect">
            <a:avLst/>
          </a:prstGeom>
          <a:solidFill>
            <a:schemeClr val="tx1"/>
          </a:solidFill>
          <a:ln w="19050">
            <a:solidFill>
              <a:schemeClr val="bg1"/>
            </a:solidFill>
            <a:bevel/>
            <a:headEnd/>
            <a:tailEnd/>
          </a:ln>
        </p:spPr>
        <p:txBody>
          <a:bodyPr anchor="ctr" anchorCtr="1"/>
          <a:lstStyle/>
          <a:p>
            <a:pPr eaLnBrk="0" hangingPunct="0">
              <a:defRPr/>
            </a:pPr>
            <a:endParaRPr lang="en-US" dirty="0">
              <a:solidFill>
                <a:prstClr val="black"/>
              </a:solidFill>
            </a:endParaRPr>
          </a:p>
        </p:txBody>
      </p:sp>
      <p:sp>
        <p:nvSpPr>
          <p:cNvPr id="48131" name="Line 4"/>
          <p:cNvSpPr>
            <a:spLocks noChangeShapeType="1"/>
          </p:cNvSpPr>
          <p:nvPr/>
        </p:nvSpPr>
        <p:spPr bwMode="auto">
          <a:xfrm flipV="1">
            <a:off x="795338" y="1139825"/>
            <a:ext cx="1474787" cy="2286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32" name="Line 5"/>
          <p:cNvSpPr>
            <a:spLocks noChangeShapeType="1"/>
          </p:cNvSpPr>
          <p:nvPr/>
        </p:nvSpPr>
        <p:spPr bwMode="auto">
          <a:xfrm flipV="1">
            <a:off x="798513" y="2130425"/>
            <a:ext cx="1468437" cy="2286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33" name="Freeform 6"/>
          <p:cNvSpPr>
            <a:spLocks/>
          </p:cNvSpPr>
          <p:nvPr/>
        </p:nvSpPr>
        <p:spPr bwMode="auto">
          <a:xfrm>
            <a:off x="714375" y="1368425"/>
            <a:ext cx="177800" cy="990600"/>
          </a:xfrm>
          <a:custGeom>
            <a:avLst/>
            <a:gdLst>
              <a:gd name="T0" fmla="*/ 2147483647 w 112"/>
              <a:gd name="T1" fmla="*/ 0 h 624"/>
              <a:gd name="T2" fmla="*/ 2147483647 w 112"/>
              <a:gd name="T3" fmla="*/ 2147483647 h 624"/>
              <a:gd name="T4" fmla="*/ 2147483647 w 112"/>
              <a:gd name="T5" fmla="*/ 2147483647 h 624"/>
              <a:gd name="T6" fmla="*/ 2147483647 w 112"/>
              <a:gd name="T7" fmla="*/ 2147483647 h 624"/>
              <a:gd name="T8" fmla="*/ 0 60000 65536"/>
              <a:gd name="T9" fmla="*/ 0 60000 65536"/>
              <a:gd name="T10" fmla="*/ 0 60000 65536"/>
              <a:gd name="T11" fmla="*/ 0 60000 65536"/>
              <a:gd name="T12" fmla="*/ 0 w 112"/>
              <a:gd name="T13" fmla="*/ 0 h 624"/>
              <a:gd name="T14" fmla="*/ 112 w 112"/>
              <a:gd name="T15" fmla="*/ 624 h 624"/>
            </a:gdLst>
            <a:ahLst/>
            <a:cxnLst>
              <a:cxn ang="T8">
                <a:pos x="T0" y="T1"/>
              </a:cxn>
              <a:cxn ang="T9">
                <a:pos x="T2" y="T3"/>
              </a:cxn>
              <a:cxn ang="T10">
                <a:pos x="T4" y="T5"/>
              </a:cxn>
              <a:cxn ang="T11">
                <a:pos x="T6" y="T7"/>
              </a:cxn>
            </a:cxnLst>
            <a:rect l="T12" t="T13" r="T14" b="T15"/>
            <a:pathLst>
              <a:path w="112" h="624">
                <a:moveTo>
                  <a:pt x="56" y="0"/>
                </a:moveTo>
                <a:cubicBezTo>
                  <a:pt x="28" y="64"/>
                  <a:pt x="0" y="128"/>
                  <a:pt x="8" y="192"/>
                </a:cubicBezTo>
                <a:cubicBezTo>
                  <a:pt x="16" y="256"/>
                  <a:pt x="96" y="312"/>
                  <a:pt x="104" y="384"/>
                </a:cubicBezTo>
                <a:cubicBezTo>
                  <a:pt x="112" y="456"/>
                  <a:pt x="84" y="540"/>
                  <a:pt x="56" y="624"/>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34" name="Line 8"/>
          <p:cNvSpPr>
            <a:spLocks noChangeShapeType="1"/>
          </p:cNvSpPr>
          <p:nvPr/>
        </p:nvSpPr>
        <p:spPr bwMode="auto">
          <a:xfrm flipV="1">
            <a:off x="768350" y="1219200"/>
            <a:ext cx="1458913" cy="230188"/>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35" name="Line 9"/>
          <p:cNvSpPr>
            <a:spLocks noChangeShapeType="1"/>
          </p:cNvSpPr>
          <p:nvPr/>
        </p:nvSpPr>
        <p:spPr bwMode="auto">
          <a:xfrm flipV="1">
            <a:off x="820738" y="2051050"/>
            <a:ext cx="1468437" cy="231775"/>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36" name="Line 10"/>
          <p:cNvSpPr>
            <a:spLocks noChangeShapeType="1"/>
          </p:cNvSpPr>
          <p:nvPr/>
        </p:nvSpPr>
        <p:spPr bwMode="auto">
          <a:xfrm>
            <a:off x="650875" y="1616075"/>
            <a:ext cx="0" cy="533400"/>
          </a:xfrm>
          <a:prstGeom prst="line">
            <a:avLst/>
          </a:prstGeom>
          <a:noFill/>
          <a:ln w="38100">
            <a:solidFill>
              <a:schemeClr val="bg1"/>
            </a:solidFill>
            <a:round/>
            <a:headEnd/>
            <a:tailEnd type="triangl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37" name="Line 11"/>
          <p:cNvSpPr>
            <a:spLocks noChangeShapeType="1"/>
          </p:cNvSpPr>
          <p:nvPr/>
        </p:nvSpPr>
        <p:spPr bwMode="auto">
          <a:xfrm flipV="1">
            <a:off x="2489200" y="1292225"/>
            <a:ext cx="0" cy="533400"/>
          </a:xfrm>
          <a:prstGeom prst="line">
            <a:avLst/>
          </a:prstGeom>
          <a:noFill/>
          <a:ln w="28575">
            <a:solidFill>
              <a:schemeClr val="bg1"/>
            </a:solidFill>
            <a:round/>
            <a:headEnd/>
            <a:tailEnd type="triangl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38" name="Text Box 12"/>
          <p:cNvSpPr txBox="1">
            <a:spLocks noChangeArrowheads="1"/>
          </p:cNvSpPr>
          <p:nvPr/>
        </p:nvSpPr>
        <p:spPr bwMode="auto">
          <a:xfrm>
            <a:off x="222250" y="1597025"/>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i="1">
                <a:solidFill>
                  <a:prstClr val="black"/>
                </a:solidFill>
              </a:rPr>
              <a:t>V</a:t>
            </a:r>
          </a:p>
        </p:txBody>
      </p:sp>
      <p:sp>
        <p:nvSpPr>
          <p:cNvPr id="48139" name="Text Box 13"/>
          <p:cNvSpPr txBox="1">
            <a:spLocks noChangeArrowheads="1"/>
          </p:cNvSpPr>
          <p:nvPr/>
        </p:nvSpPr>
        <p:spPr bwMode="auto">
          <a:xfrm>
            <a:off x="2470150" y="1330325"/>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i="1">
                <a:solidFill>
                  <a:prstClr val="black"/>
                </a:solidFill>
              </a:rPr>
              <a:t>V</a:t>
            </a:r>
          </a:p>
        </p:txBody>
      </p:sp>
      <p:sp>
        <p:nvSpPr>
          <p:cNvPr id="48140" name="Freeform 7"/>
          <p:cNvSpPr>
            <a:spLocks/>
          </p:cNvSpPr>
          <p:nvPr/>
        </p:nvSpPr>
        <p:spPr bwMode="auto">
          <a:xfrm>
            <a:off x="2174875" y="1139825"/>
            <a:ext cx="177800" cy="995363"/>
          </a:xfrm>
          <a:custGeom>
            <a:avLst/>
            <a:gdLst>
              <a:gd name="T0" fmla="*/ 2147483647 w 112"/>
              <a:gd name="T1" fmla="*/ 0 h 624"/>
              <a:gd name="T2" fmla="*/ 2147483647 w 112"/>
              <a:gd name="T3" fmla="*/ 2147483647 h 624"/>
              <a:gd name="T4" fmla="*/ 2147483647 w 112"/>
              <a:gd name="T5" fmla="*/ 2147483647 h 624"/>
              <a:gd name="T6" fmla="*/ 2147483647 w 112"/>
              <a:gd name="T7" fmla="*/ 2147483647 h 624"/>
              <a:gd name="T8" fmla="*/ 0 60000 65536"/>
              <a:gd name="T9" fmla="*/ 0 60000 65536"/>
              <a:gd name="T10" fmla="*/ 0 60000 65536"/>
              <a:gd name="T11" fmla="*/ 0 60000 65536"/>
              <a:gd name="T12" fmla="*/ 0 w 112"/>
              <a:gd name="T13" fmla="*/ 0 h 624"/>
              <a:gd name="T14" fmla="*/ 112 w 112"/>
              <a:gd name="T15" fmla="*/ 624 h 624"/>
            </a:gdLst>
            <a:ahLst/>
            <a:cxnLst>
              <a:cxn ang="T8">
                <a:pos x="T0" y="T1"/>
              </a:cxn>
              <a:cxn ang="T9">
                <a:pos x="T2" y="T3"/>
              </a:cxn>
              <a:cxn ang="T10">
                <a:pos x="T4" y="T5"/>
              </a:cxn>
              <a:cxn ang="T11">
                <a:pos x="T6" y="T7"/>
              </a:cxn>
            </a:cxnLst>
            <a:rect l="T12" t="T13" r="T14" b="T15"/>
            <a:pathLst>
              <a:path w="112" h="624">
                <a:moveTo>
                  <a:pt x="56" y="0"/>
                </a:moveTo>
                <a:cubicBezTo>
                  <a:pt x="28" y="64"/>
                  <a:pt x="0" y="128"/>
                  <a:pt x="8" y="192"/>
                </a:cubicBezTo>
                <a:cubicBezTo>
                  <a:pt x="16" y="256"/>
                  <a:pt x="96" y="312"/>
                  <a:pt x="104" y="384"/>
                </a:cubicBezTo>
                <a:cubicBezTo>
                  <a:pt x="112" y="456"/>
                  <a:pt x="84" y="540"/>
                  <a:pt x="56" y="624"/>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41" name="Freeform 14"/>
          <p:cNvSpPr>
            <a:spLocks/>
          </p:cNvSpPr>
          <p:nvPr/>
        </p:nvSpPr>
        <p:spPr bwMode="auto">
          <a:xfrm>
            <a:off x="1108075" y="1597025"/>
            <a:ext cx="752475" cy="452438"/>
          </a:xfrm>
          <a:custGeom>
            <a:avLst/>
            <a:gdLst>
              <a:gd name="T0" fmla="*/ 0 w 474"/>
              <a:gd name="T1" fmla="*/ 0 h 285"/>
              <a:gd name="T2" fmla="*/ 2147483647 w 474"/>
              <a:gd name="T3" fmla="*/ 2147483647 h 285"/>
              <a:gd name="T4" fmla="*/ 2147483647 w 474"/>
              <a:gd name="T5" fmla="*/ 2147483647 h 285"/>
              <a:gd name="T6" fmla="*/ 2147483647 w 474"/>
              <a:gd name="T7" fmla="*/ 2147483647 h 285"/>
              <a:gd name="T8" fmla="*/ 2147483647 w 474"/>
              <a:gd name="T9" fmla="*/ 2147483647 h 285"/>
              <a:gd name="T10" fmla="*/ 0 60000 65536"/>
              <a:gd name="T11" fmla="*/ 0 60000 65536"/>
              <a:gd name="T12" fmla="*/ 0 60000 65536"/>
              <a:gd name="T13" fmla="*/ 0 60000 65536"/>
              <a:gd name="T14" fmla="*/ 0 60000 65536"/>
              <a:gd name="T15" fmla="*/ 0 w 474"/>
              <a:gd name="T16" fmla="*/ 0 h 285"/>
              <a:gd name="T17" fmla="*/ 474 w 474"/>
              <a:gd name="T18" fmla="*/ 285 h 285"/>
            </a:gdLst>
            <a:ahLst/>
            <a:cxnLst>
              <a:cxn ang="T10">
                <a:pos x="T0" y="T1"/>
              </a:cxn>
              <a:cxn ang="T11">
                <a:pos x="T2" y="T3"/>
              </a:cxn>
              <a:cxn ang="T12">
                <a:pos x="T4" y="T5"/>
              </a:cxn>
              <a:cxn ang="T13">
                <a:pos x="T6" y="T7"/>
              </a:cxn>
              <a:cxn ang="T14">
                <a:pos x="T8" y="T9"/>
              </a:cxn>
            </a:cxnLst>
            <a:rect l="T15" t="T16" r="T17" b="T18"/>
            <a:pathLst>
              <a:path w="474" h="285">
                <a:moveTo>
                  <a:pt x="0" y="0"/>
                </a:moveTo>
                <a:cubicBezTo>
                  <a:pt x="19" y="12"/>
                  <a:pt x="70" y="54"/>
                  <a:pt x="113" y="71"/>
                </a:cubicBezTo>
                <a:cubicBezTo>
                  <a:pt x="156" y="88"/>
                  <a:pt x="223" y="84"/>
                  <a:pt x="260" y="104"/>
                </a:cubicBezTo>
                <a:cubicBezTo>
                  <a:pt x="297" y="124"/>
                  <a:pt x="300" y="162"/>
                  <a:pt x="336" y="192"/>
                </a:cubicBezTo>
                <a:cubicBezTo>
                  <a:pt x="372" y="222"/>
                  <a:pt x="445" y="266"/>
                  <a:pt x="474" y="285"/>
                </a:cubicBezTo>
              </a:path>
            </a:pathLst>
          </a:custGeom>
          <a:noFill/>
          <a:ln w="19050" cmpd="sng">
            <a:solidFill>
              <a:schemeClr val="bg1"/>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42" name="Freeform 15"/>
          <p:cNvSpPr>
            <a:spLocks/>
          </p:cNvSpPr>
          <p:nvPr/>
        </p:nvSpPr>
        <p:spPr bwMode="auto">
          <a:xfrm>
            <a:off x="1260475" y="1520825"/>
            <a:ext cx="752475" cy="452438"/>
          </a:xfrm>
          <a:custGeom>
            <a:avLst/>
            <a:gdLst>
              <a:gd name="T0" fmla="*/ 0 w 474"/>
              <a:gd name="T1" fmla="*/ 0 h 285"/>
              <a:gd name="T2" fmla="*/ 2147483647 w 474"/>
              <a:gd name="T3" fmla="*/ 2147483647 h 285"/>
              <a:gd name="T4" fmla="*/ 2147483647 w 474"/>
              <a:gd name="T5" fmla="*/ 2147483647 h 285"/>
              <a:gd name="T6" fmla="*/ 2147483647 w 474"/>
              <a:gd name="T7" fmla="*/ 2147483647 h 285"/>
              <a:gd name="T8" fmla="*/ 2147483647 w 474"/>
              <a:gd name="T9" fmla="*/ 2147483647 h 285"/>
              <a:gd name="T10" fmla="*/ 0 60000 65536"/>
              <a:gd name="T11" fmla="*/ 0 60000 65536"/>
              <a:gd name="T12" fmla="*/ 0 60000 65536"/>
              <a:gd name="T13" fmla="*/ 0 60000 65536"/>
              <a:gd name="T14" fmla="*/ 0 60000 65536"/>
              <a:gd name="T15" fmla="*/ 0 w 474"/>
              <a:gd name="T16" fmla="*/ 0 h 285"/>
              <a:gd name="T17" fmla="*/ 474 w 474"/>
              <a:gd name="T18" fmla="*/ 285 h 285"/>
            </a:gdLst>
            <a:ahLst/>
            <a:cxnLst>
              <a:cxn ang="T10">
                <a:pos x="T0" y="T1"/>
              </a:cxn>
              <a:cxn ang="T11">
                <a:pos x="T2" y="T3"/>
              </a:cxn>
              <a:cxn ang="T12">
                <a:pos x="T4" y="T5"/>
              </a:cxn>
              <a:cxn ang="T13">
                <a:pos x="T6" y="T7"/>
              </a:cxn>
              <a:cxn ang="T14">
                <a:pos x="T8" y="T9"/>
              </a:cxn>
            </a:cxnLst>
            <a:rect l="T15" t="T16" r="T17" b="T18"/>
            <a:pathLst>
              <a:path w="474" h="285">
                <a:moveTo>
                  <a:pt x="0" y="0"/>
                </a:moveTo>
                <a:cubicBezTo>
                  <a:pt x="19" y="12"/>
                  <a:pt x="70" y="54"/>
                  <a:pt x="113" y="71"/>
                </a:cubicBezTo>
                <a:cubicBezTo>
                  <a:pt x="156" y="88"/>
                  <a:pt x="223" y="84"/>
                  <a:pt x="260" y="104"/>
                </a:cubicBezTo>
                <a:cubicBezTo>
                  <a:pt x="297" y="124"/>
                  <a:pt x="300" y="162"/>
                  <a:pt x="336" y="192"/>
                </a:cubicBezTo>
                <a:cubicBezTo>
                  <a:pt x="372" y="222"/>
                  <a:pt x="445" y="266"/>
                  <a:pt x="474" y="285"/>
                </a:cubicBezTo>
              </a:path>
            </a:pathLst>
          </a:custGeom>
          <a:noFill/>
          <a:ln w="19050" cmpd="sng">
            <a:solidFill>
              <a:schemeClr val="bg1"/>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43" name="Freeform 16"/>
          <p:cNvSpPr>
            <a:spLocks/>
          </p:cNvSpPr>
          <p:nvPr/>
        </p:nvSpPr>
        <p:spPr bwMode="auto">
          <a:xfrm>
            <a:off x="1565275" y="1444625"/>
            <a:ext cx="752475" cy="452438"/>
          </a:xfrm>
          <a:custGeom>
            <a:avLst/>
            <a:gdLst>
              <a:gd name="T0" fmla="*/ 0 w 474"/>
              <a:gd name="T1" fmla="*/ 0 h 285"/>
              <a:gd name="T2" fmla="*/ 2147483647 w 474"/>
              <a:gd name="T3" fmla="*/ 2147483647 h 285"/>
              <a:gd name="T4" fmla="*/ 2147483647 w 474"/>
              <a:gd name="T5" fmla="*/ 2147483647 h 285"/>
              <a:gd name="T6" fmla="*/ 2147483647 w 474"/>
              <a:gd name="T7" fmla="*/ 2147483647 h 285"/>
              <a:gd name="T8" fmla="*/ 2147483647 w 474"/>
              <a:gd name="T9" fmla="*/ 2147483647 h 285"/>
              <a:gd name="T10" fmla="*/ 0 60000 65536"/>
              <a:gd name="T11" fmla="*/ 0 60000 65536"/>
              <a:gd name="T12" fmla="*/ 0 60000 65536"/>
              <a:gd name="T13" fmla="*/ 0 60000 65536"/>
              <a:gd name="T14" fmla="*/ 0 60000 65536"/>
              <a:gd name="T15" fmla="*/ 0 w 474"/>
              <a:gd name="T16" fmla="*/ 0 h 285"/>
              <a:gd name="T17" fmla="*/ 474 w 474"/>
              <a:gd name="T18" fmla="*/ 285 h 285"/>
            </a:gdLst>
            <a:ahLst/>
            <a:cxnLst>
              <a:cxn ang="T10">
                <a:pos x="T0" y="T1"/>
              </a:cxn>
              <a:cxn ang="T11">
                <a:pos x="T2" y="T3"/>
              </a:cxn>
              <a:cxn ang="T12">
                <a:pos x="T4" y="T5"/>
              </a:cxn>
              <a:cxn ang="T13">
                <a:pos x="T6" y="T7"/>
              </a:cxn>
              <a:cxn ang="T14">
                <a:pos x="T8" y="T9"/>
              </a:cxn>
            </a:cxnLst>
            <a:rect l="T15" t="T16" r="T17" b="T18"/>
            <a:pathLst>
              <a:path w="474" h="285">
                <a:moveTo>
                  <a:pt x="0" y="0"/>
                </a:moveTo>
                <a:cubicBezTo>
                  <a:pt x="19" y="12"/>
                  <a:pt x="70" y="54"/>
                  <a:pt x="113" y="71"/>
                </a:cubicBezTo>
                <a:cubicBezTo>
                  <a:pt x="156" y="88"/>
                  <a:pt x="223" y="84"/>
                  <a:pt x="260" y="104"/>
                </a:cubicBezTo>
                <a:cubicBezTo>
                  <a:pt x="297" y="124"/>
                  <a:pt x="300" y="162"/>
                  <a:pt x="336" y="192"/>
                </a:cubicBezTo>
                <a:cubicBezTo>
                  <a:pt x="372" y="222"/>
                  <a:pt x="445" y="266"/>
                  <a:pt x="474" y="285"/>
                </a:cubicBezTo>
              </a:path>
            </a:pathLst>
          </a:custGeom>
          <a:noFill/>
          <a:ln w="19050" cmpd="sng">
            <a:solidFill>
              <a:schemeClr val="bg1"/>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44" name="Freeform 17"/>
          <p:cNvSpPr>
            <a:spLocks/>
          </p:cNvSpPr>
          <p:nvPr/>
        </p:nvSpPr>
        <p:spPr bwMode="auto">
          <a:xfrm>
            <a:off x="1031875" y="1749425"/>
            <a:ext cx="752475" cy="452438"/>
          </a:xfrm>
          <a:custGeom>
            <a:avLst/>
            <a:gdLst>
              <a:gd name="T0" fmla="*/ 0 w 474"/>
              <a:gd name="T1" fmla="*/ 0 h 285"/>
              <a:gd name="T2" fmla="*/ 2147483647 w 474"/>
              <a:gd name="T3" fmla="*/ 2147483647 h 285"/>
              <a:gd name="T4" fmla="*/ 2147483647 w 474"/>
              <a:gd name="T5" fmla="*/ 2147483647 h 285"/>
              <a:gd name="T6" fmla="*/ 2147483647 w 474"/>
              <a:gd name="T7" fmla="*/ 2147483647 h 285"/>
              <a:gd name="T8" fmla="*/ 2147483647 w 474"/>
              <a:gd name="T9" fmla="*/ 2147483647 h 285"/>
              <a:gd name="T10" fmla="*/ 0 60000 65536"/>
              <a:gd name="T11" fmla="*/ 0 60000 65536"/>
              <a:gd name="T12" fmla="*/ 0 60000 65536"/>
              <a:gd name="T13" fmla="*/ 0 60000 65536"/>
              <a:gd name="T14" fmla="*/ 0 60000 65536"/>
              <a:gd name="T15" fmla="*/ 0 w 474"/>
              <a:gd name="T16" fmla="*/ 0 h 285"/>
              <a:gd name="T17" fmla="*/ 474 w 474"/>
              <a:gd name="T18" fmla="*/ 285 h 285"/>
            </a:gdLst>
            <a:ahLst/>
            <a:cxnLst>
              <a:cxn ang="T10">
                <a:pos x="T0" y="T1"/>
              </a:cxn>
              <a:cxn ang="T11">
                <a:pos x="T2" y="T3"/>
              </a:cxn>
              <a:cxn ang="T12">
                <a:pos x="T4" y="T5"/>
              </a:cxn>
              <a:cxn ang="T13">
                <a:pos x="T6" y="T7"/>
              </a:cxn>
              <a:cxn ang="T14">
                <a:pos x="T8" y="T9"/>
              </a:cxn>
            </a:cxnLst>
            <a:rect l="T15" t="T16" r="T17" b="T18"/>
            <a:pathLst>
              <a:path w="474" h="285">
                <a:moveTo>
                  <a:pt x="0" y="0"/>
                </a:moveTo>
                <a:cubicBezTo>
                  <a:pt x="19" y="12"/>
                  <a:pt x="70" y="54"/>
                  <a:pt x="113" y="71"/>
                </a:cubicBezTo>
                <a:cubicBezTo>
                  <a:pt x="156" y="88"/>
                  <a:pt x="223" y="84"/>
                  <a:pt x="260" y="104"/>
                </a:cubicBezTo>
                <a:cubicBezTo>
                  <a:pt x="297" y="124"/>
                  <a:pt x="300" y="162"/>
                  <a:pt x="336" y="192"/>
                </a:cubicBezTo>
                <a:cubicBezTo>
                  <a:pt x="372" y="222"/>
                  <a:pt x="445" y="266"/>
                  <a:pt x="474" y="285"/>
                </a:cubicBezTo>
              </a:path>
            </a:pathLst>
          </a:custGeom>
          <a:noFill/>
          <a:ln w="19050" cmpd="sng">
            <a:solidFill>
              <a:schemeClr val="bg1"/>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grpSp>
        <p:nvGrpSpPr>
          <p:cNvPr id="48145" name="Group 25"/>
          <p:cNvGrpSpPr>
            <a:grpSpLocks/>
          </p:cNvGrpSpPr>
          <p:nvPr/>
        </p:nvGrpSpPr>
        <p:grpSpPr bwMode="auto">
          <a:xfrm>
            <a:off x="1031875" y="1368425"/>
            <a:ext cx="1092200" cy="833438"/>
            <a:chOff x="1008" y="1968"/>
            <a:chExt cx="688" cy="525"/>
          </a:xfrm>
        </p:grpSpPr>
        <p:sp>
          <p:nvSpPr>
            <p:cNvPr id="48208" name="Freeform 21"/>
            <p:cNvSpPr>
              <a:spLocks/>
            </p:cNvSpPr>
            <p:nvPr/>
          </p:nvSpPr>
          <p:spPr bwMode="auto">
            <a:xfrm flipH="1">
              <a:off x="1174" y="2112"/>
              <a:ext cx="474" cy="285"/>
            </a:xfrm>
            <a:custGeom>
              <a:avLst/>
              <a:gdLst>
                <a:gd name="T0" fmla="*/ 0 w 474"/>
                <a:gd name="T1" fmla="*/ 0 h 285"/>
                <a:gd name="T2" fmla="*/ 113 w 474"/>
                <a:gd name="T3" fmla="*/ 71 h 285"/>
                <a:gd name="T4" fmla="*/ 260 w 474"/>
                <a:gd name="T5" fmla="*/ 104 h 285"/>
                <a:gd name="T6" fmla="*/ 336 w 474"/>
                <a:gd name="T7" fmla="*/ 192 h 285"/>
                <a:gd name="T8" fmla="*/ 474 w 474"/>
                <a:gd name="T9" fmla="*/ 285 h 285"/>
                <a:gd name="T10" fmla="*/ 0 60000 65536"/>
                <a:gd name="T11" fmla="*/ 0 60000 65536"/>
                <a:gd name="T12" fmla="*/ 0 60000 65536"/>
                <a:gd name="T13" fmla="*/ 0 60000 65536"/>
                <a:gd name="T14" fmla="*/ 0 60000 65536"/>
                <a:gd name="T15" fmla="*/ 0 w 474"/>
                <a:gd name="T16" fmla="*/ 0 h 285"/>
                <a:gd name="T17" fmla="*/ 474 w 474"/>
                <a:gd name="T18" fmla="*/ 285 h 285"/>
              </a:gdLst>
              <a:ahLst/>
              <a:cxnLst>
                <a:cxn ang="T10">
                  <a:pos x="T0" y="T1"/>
                </a:cxn>
                <a:cxn ang="T11">
                  <a:pos x="T2" y="T3"/>
                </a:cxn>
                <a:cxn ang="T12">
                  <a:pos x="T4" y="T5"/>
                </a:cxn>
                <a:cxn ang="T13">
                  <a:pos x="T6" y="T7"/>
                </a:cxn>
                <a:cxn ang="T14">
                  <a:pos x="T8" y="T9"/>
                </a:cxn>
              </a:cxnLst>
              <a:rect l="T15" t="T16" r="T17" b="T18"/>
              <a:pathLst>
                <a:path w="474" h="285">
                  <a:moveTo>
                    <a:pt x="0" y="0"/>
                  </a:moveTo>
                  <a:cubicBezTo>
                    <a:pt x="19" y="12"/>
                    <a:pt x="70" y="54"/>
                    <a:pt x="113" y="71"/>
                  </a:cubicBezTo>
                  <a:cubicBezTo>
                    <a:pt x="156" y="88"/>
                    <a:pt x="223" y="84"/>
                    <a:pt x="260" y="104"/>
                  </a:cubicBezTo>
                  <a:cubicBezTo>
                    <a:pt x="297" y="124"/>
                    <a:pt x="300" y="162"/>
                    <a:pt x="336" y="192"/>
                  </a:cubicBezTo>
                  <a:cubicBezTo>
                    <a:pt x="372" y="222"/>
                    <a:pt x="445" y="266"/>
                    <a:pt x="474" y="285"/>
                  </a:cubicBezTo>
                </a:path>
              </a:pathLst>
            </a:custGeom>
            <a:noFill/>
            <a:ln w="9525">
              <a:solidFill>
                <a:schemeClr val="bg1"/>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209" name="Freeform 22"/>
            <p:cNvSpPr>
              <a:spLocks/>
            </p:cNvSpPr>
            <p:nvPr/>
          </p:nvSpPr>
          <p:spPr bwMode="auto">
            <a:xfrm flipH="1">
              <a:off x="1078" y="2064"/>
              <a:ext cx="474" cy="285"/>
            </a:xfrm>
            <a:custGeom>
              <a:avLst/>
              <a:gdLst>
                <a:gd name="T0" fmla="*/ 0 w 474"/>
                <a:gd name="T1" fmla="*/ 0 h 285"/>
                <a:gd name="T2" fmla="*/ 113 w 474"/>
                <a:gd name="T3" fmla="*/ 71 h 285"/>
                <a:gd name="T4" fmla="*/ 260 w 474"/>
                <a:gd name="T5" fmla="*/ 104 h 285"/>
                <a:gd name="T6" fmla="*/ 336 w 474"/>
                <a:gd name="T7" fmla="*/ 192 h 285"/>
                <a:gd name="T8" fmla="*/ 474 w 474"/>
                <a:gd name="T9" fmla="*/ 285 h 285"/>
                <a:gd name="T10" fmla="*/ 0 60000 65536"/>
                <a:gd name="T11" fmla="*/ 0 60000 65536"/>
                <a:gd name="T12" fmla="*/ 0 60000 65536"/>
                <a:gd name="T13" fmla="*/ 0 60000 65536"/>
                <a:gd name="T14" fmla="*/ 0 60000 65536"/>
                <a:gd name="T15" fmla="*/ 0 w 474"/>
                <a:gd name="T16" fmla="*/ 0 h 285"/>
                <a:gd name="T17" fmla="*/ 474 w 474"/>
                <a:gd name="T18" fmla="*/ 285 h 285"/>
              </a:gdLst>
              <a:ahLst/>
              <a:cxnLst>
                <a:cxn ang="T10">
                  <a:pos x="T0" y="T1"/>
                </a:cxn>
                <a:cxn ang="T11">
                  <a:pos x="T2" y="T3"/>
                </a:cxn>
                <a:cxn ang="T12">
                  <a:pos x="T4" y="T5"/>
                </a:cxn>
                <a:cxn ang="T13">
                  <a:pos x="T6" y="T7"/>
                </a:cxn>
                <a:cxn ang="T14">
                  <a:pos x="T8" y="T9"/>
                </a:cxn>
              </a:cxnLst>
              <a:rect l="T15" t="T16" r="T17" b="T18"/>
              <a:pathLst>
                <a:path w="474" h="285">
                  <a:moveTo>
                    <a:pt x="0" y="0"/>
                  </a:moveTo>
                  <a:cubicBezTo>
                    <a:pt x="19" y="12"/>
                    <a:pt x="70" y="54"/>
                    <a:pt x="113" y="71"/>
                  </a:cubicBezTo>
                  <a:cubicBezTo>
                    <a:pt x="156" y="88"/>
                    <a:pt x="223" y="84"/>
                    <a:pt x="260" y="104"/>
                  </a:cubicBezTo>
                  <a:cubicBezTo>
                    <a:pt x="297" y="124"/>
                    <a:pt x="300" y="162"/>
                    <a:pt x="336" y="192"/>
                  </a:cubicBezTo>
                  <a:cubicBezTo>
                    <a:pt x="372" y="222"/>
                    <a:pt x="445" y="266"/>
                    <a:pt x="474" y="285"/>
                  </a:cubicBezTo>
                </a:path>
              </a:pathLst>
            </a:custGeom>
            <a:noFill/>
            <a:ln w="9525">
              <a:solidFill>
                <a:schemeClr val="bg1"/>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210" name="Freeform 23"/>
            <p:cNvSpPr>
              <a:spLocks/>
            </p:cNvSpPr>
            <p:nvPr/>
          </p:nvSpPr>
          <p:spPr bwMode="auto">
            <a:xfrm flipH="1">
              <a:off x="1008" y="1968"/>
              <a:ext cx="474" cy="285"/>
            </a:xfrm>
            <a:custGeom>
              <a:avLst/>
              <a:gdLst>
                <a:gd name="T0" fmla="*/ 0 w 474"/>
                <a:gd name="T1" fmla="*/ 0 h 285"/>
                <a:gd name="T2" fmla="*/ 113 w 474"/>
                <a:gd name="T3" fmla="*/ 71 h 285"/>
                <a:gd name="T4" fmla="*/ 260 w 474"/>
                <a:gd name="T5" fmla="*/ 104 h 285"/>
                <a:gd name="T6" fmla="*/ 336 w 474"/>
                <a:gd name="T7" fmla="*/ 192 h 285"/>
                <a:gd name="T8" fmla="*/ 474 w 474"/>
                <a:gd name="T9" fmla="*/ 285 h 285"/>
                <a:gd name="T10" fmla="*/ 0 60000 65536"/>
                <a:gd name="T11" fmla="*/ 0 60000 65536"/>
                <a:gd name="T12" fmla="*/ 0 60000 65536"/>
                <a:gd name="T13" fmla="*/ 0 60000 65536"/>
                <a:gd name="T14" fmla="*/ 0 60000 65536"/>
                <a:gd name="T15" fmla="*/ 0 w 474"/>
                <a:gd name="T16" fmla="*/ 0 h 285"/>
                <a:gd name="T17" fmla="*/ 474 w 474"/>
                <a:gd name="T18" fmla="*/ 285 h 285"/>
              </a:gdLst>
              <a:ahLst/>
              <a:cxnLst>
                <a:cxn ang="T10">
                  <a:pos x="T0" y="T1"/>
                </a:cxn>
                <a:cxn ang="T11">
                  <a:pos x="T2" y="T3"/>
                </a:cxn>
                <a:cxn ang="T12">
                  <a:pos x="T4" y="T5"/>
                </a:cxn>
                <a:cxn ang="T13">
                  <a:pos x="T6" y="T7"/>
                </a:cxn>
                <a:cxn ang="T14">
                  <a:pos x="T8" y="T9"/>
                </a:cxn>
              </a:cxnLst>
              <a:rect l="T15" t="T16" r="T17" b="T18"/>
              <a:pathLst>
                <a:path w="474" h="285">
                  <a:moveTo>
                    <a:pt x="0" y="0"/>
                  </a:moveTo>
                  <a:cubicBezTo>
                    <a:pt x="19" y="12"/>
                    <a:pt x="70" y="54"/>
                    <a:pt x="113" y="71"/>
                  </a:cubicBezTo>
                  <a:cubicBezTo>
                    <a:pt x="156" y="88"/>
                    <a:pt x="223" y="84"/>
                    <a:pt x="260" y="104"/>
                  </a:cubicBezTo>
                  <a:cubicBezTo>
                    <a:pt x="297" y="124"/>
                    <a:pt x="300" y="162"/>
                    <a:pt x="336" y="192"/>
                  </a:cubicBezTo>
                  <a:cubicBezTo>
                    <a:pt x="372" y="222"/>
                    <a:pt x="445" y="266"/>
                    <a:pt x="474" y="285"/>
                  </a:cubicBezTo>
                </a:path>
              </a:pathLst>
            </a:custGeom>
            <a:noFill/>
            <a:ln w="9525">
              <a:solidFill>
                <a:schemeClr val="bg1"/>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211" name="Freeform 24"/>
            <p:cNvSpPr>
              <a:spLocks/>
            </p:cNvSpPr>
            <p:nvPr/>
          </p:nvSpPr>
          <p:spPr bwMode="auto">
            <a:xfrm flipH="1">
              <a:off x="1222" y="2208"/>
              <a:ext cx="474" cy="285"/>
            </a:xfrm>
            <a:custGeom>
              <a:avLst/>
              <a:gdLst>
                <a:gd name="T0" fmla="*/ 0 w 474"/>
                <a:gd name="T1" fmla="*/ 0 h 285"/>
                <a:gd name="T2" fmla="*/ 113 w 474"/>
                <a:gd name="T3" fmla="*/ 71 h 285"/>
                <a:gd name="T4" fmla="*/ 260 w 474"/>
                <a:gd name="T5" fmla="*/ 104 h 285"/>
                <a:gd name="T6" fmla="*/ 336 w 474"/>
                <a:gd name="T7" fmla="*/ 192 h 285"/>
                <a:gd name="T8" fmla="*/ 474 w 474"/>
                <a:gd name="T9" fmla="*/ 285 h 285"/>
                <a:gd name="T10" fmla="*/ 0 60000 65536"/>
                <a:gd name="T11" fmla="*/ 0 60000 65536"/>
                <a:gd name="T12" fmla="*/ 0 60000 65536"/>
                <a:gd name="T13" fmla="*/ 0 60000 65536"/>
                <a:gd name="T14" fmla="*/ 0 60000 65536"/>
                <a:gd name="T15" fmla="*/ 0 w 474"/>
                <a:gd name="T16" fmla="*/ 0 h 285"/>
                <a:gd name="T17" fmla="*/ 474 w 474"/>
                <a:gd name="T18" fmla="*/ 285 h 285"/>
              </a:gdLst>
              <a:ahLst/>
              <a:cxnLst>
                <a:cxn ang="T10">
                  <a:pos x="T0" y="T1"/>
                </a:cxn>
                <a:cxn ang="T11">
                  <a:pos x="T2" y="T3"/>
                </a:cxn>
                <a:cxn ang="T12">
                  <a:pos x="T4" y="T5"/>
                </a:cxn>
                <a:cxn ang="T13">
                  <a:pos x="T6" y="T7"/>
                </a:cxn>
                <a:cxn ang="T14">
                  <a:pos x="T8" y="T9"/>
                </a:cxn>
              </a:cxnLst>
              <a:rect l="T15" t="T16" r="T17" b="T18"/>
              <a:pathLst>
                <a:path w="474" h="285">
                  <a:moveTo>
                    <a:pt x="0" y="0"/>
                  </a:moveTo>
                  <a:cubicBezTo>
                    <a:pt x="19" y="12"/>
                    <a:pt x="70" y="54"/>
                    <a:pt x="113" y="71"/>
                  </a:cubicBezTo>
                  <a:cubicBezTo>
                    <a:pt x="156" y="88"/>
                    <a:pt x="223" y="84"/>
                    <a:pt x="260" y="104"/>
                  </a:cubicBezTo>
                  <a:cubicBezTo>
                    <a:pt x="297" y="124"/>
                    <a:pt x="300" y="162"/>
                    <a:pt x="336" y="192"/>
                  </a:cubicBezTo>
                  <a:cubicBezTo>
                    <a:pt x="372" y="222"/>
                    <a:pt x="445" y="266"/>
                    <a:pt x="474" y="285"/>
                  </a:cubicBezTo>
                </a:path>
              </a:pathLst>
            </a:custGeom>
            <a:noFill/>
            <a:ln w="9525">
              <a:solidFill>
                <a:schemeClr val="bg1"/>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grpSp>
      <p:sp>
        <p:nvSpPr>
          <p:cNvPr id="48146" name="Line 27"/>
          <p:cNvSpPr>
            <a:spLocks noChangeShapeType="1"/>
          </p:cNvSpPr>
          <p:nvPr/>
        </p:nvSpPr>
        <p:spPr bwMode="auto">
          <a:xfrm>
            <a:off x="755650" y="2767013"/>
            <a:ext cx="0" cy="533400"/>
          </a:xfrm>
          <a:prstGeom prst="line">
            <a:avLst/>
          </a:prstGeom>
          <a:noFill/>
          <a:ln w="38100">
            <a:solidFill>
              <a:schemeClr val="bg1"/>
            </a:solidFill>
            <a:round/>
            <a:headEnd/>
            <a:tailEnd type="triangl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47" name="Line 28"/>
          <p:cNvSpPr>
            <a:spLocks noChangeShapeType="1"/>
          </p:cNvSpPr>
          <p:nvPr/>
        </p:nvSpPr>
        <p:spPr bwMode="auto">
          <a:xfrm flipV="1">
            <a:off x="2584450" y="2690813"/>
            <a:ext cx="0" cy="533400"/>
          </a:xfrm>
          <a:prstGeom prst="line">
            <a:avLst/>
          </a:prstGeom>
          <a:noFill/>
          <a:ln w="38100">
            <a:solidFill>
              <a:schemeClr val="bg1"/>
            </a:solidFill>
            <a:round/>
            <a:headEnd/>
            <a:tailEnd type="triangl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48" name="Text Box 29"/>
          <p:cNvSpPr txBox="1">
            <a:spLocks noChangeArrowheads="1"/>
          </p:cNvSpPr>
          <p:nvPr/>
        </p:nvSpPr>
        <p:spPr bwMode="auto">
          <a:xfrm>
            <a:off x="374650" y="2681288"/>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i="1">
                <a:solidFill>
                  <a:prstClr val="black"/>
                </a:solidFill>
              </a:rPr>
              <a:t>V</a:t>
            </a:r>
          </a:p>
        </p:txBody>
      </p:sp>
      <p:sp>
        <p:nvSpPr>
          <p:cNvPr id="48149" name="Text Box 30"/>
          <p:cNvSpPr txBox="1">
            <a:spLocks noChangeArrowheads="1"/>
          </p:cNvSpPr>
          <p:nvPr/>
        </p:nvSpPr>
        <p:spPr bwMode="auto">
          <a:xfrm>
            <a:off x="2546350" y="2757488"/>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i="1">
                <a:solidFill>
                  <a:prstClr val="black"/>
                </a:solidFill>
              </a:rPr>
              <a:t>V</a:t>
            </a:r>
          </a:p>
        </p:txBody>
      </p:sp>
      <p:sp>
        <p:nvSpPr>
          <p:cNvPr id="48150" name="Freeform 31"/>
          <p:cNvSpPr>
            <a:spLocks/>
          </p:cNvSpPr>
          <p:nvPr/>
        </p:nvSpPr>
        <p:spPr bwMode="auto">
          <a:xfrm>
            <a:off x="835025" y="2533650"/>
            <a:ext cx="177800" cy="1001713"/>
          </a:xfrm>
          <a:custGeom>
            <a:avLst/>
            <a:gdLst>
              <a:gd name="T0" fmla="*/ 2147483647 w 112"/>
              <a:gd name="T1" fmla="*/ 0 h 624"/>
              <a:gd name="T2" fmla="*/ 2147483647 w 112"/>
              <a:gd name="T3" fmla="*/ 2147483647 h 624"/>
              <a:gd name="T4" fmla="*/ 2147483647 w 112"/>
              <a:gd name="T5" fmla="*/ 2147483647 h 624"/>
              <a:gd name="T6" fmla="*/ 2147483647 w 112"/>
              <a:gd name="T7" fmla="*/ 2147483647 h 624"/>
              <a:gd name="T8" fmla="*/ 0 60000 65536"/>
              <a:gd name="T9" fmla="*/ 0 60000 65536"/>
              <a:gd name="T10" fmla="*/ 0 60000 65536"/>
              <a:gd name="T11" fmla="*/ 0 60000 65536"/>
              <a:gd name="T12" fmla="*/ 0 w 112"/>
              <a:gd name="T13" fmla="*/ 0 h 624"/>
              <a:gd name="T14" fmla="*/ 112 w 112"/>
              <a:gd name="T15" fmla="*/ 624 h 624"/>
            </a:gdLst>
            <a:ahLst/>
            <a:cxnLst>
              <a:cxn ang="T8">
                <a:pos x="T0" y="T1"/>
              </a:cxn>
              <a:cxn ang="T9">
                <a:pos x="T2" y="T3"/>
              </a:cxn>
              <a:cxn ang="T10">
                <a:pos x="T4" y="T5"/>
              </a:cxn>
              <a:cxn ang="T11">
                <a:pos x="T6" y="T7"/>
              </a:cxn>
            </a:cxnLst>
            <a:rect l="T12" t="T13" r="T14" b="T15"/>
            <a:pathLst>
              <a:path w="112" h="624">
                <a:moveTo>
                  <a:pt x="56" y="0"/>
                </a:moveTo>
                <a:cubicBezTo>
                  <a:pt x="28" y="64"/>
                  <a:pt x="0" y="128"/>
                  <a:pt x="8" y="192"/>
                </a:cubicBezTo>
                <a:cubicBezTo>
                  <a:pt x="16" y="256"/>
                  <a:pt x="96" y="312"/>
                  <a:pt x="104" y="384"/>
                </a:cubicBezTo>
                <a:cubicBezTo>
                  <a:pt x="112" y="456"/>
                  <a:pt x="84" y="540"/>
                  <a:pt x="56" y="624"/>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51" name="Freeform 32"/>
          <p:cNvSpPr>
            <a:spLocks/>
          </p:cNvSpPr>
          <p:nvPr/>
        </p:nvSpPr>
        <p:spPr bwMode="auto">
          <a:xfrm>
            <a:off x="2203450" y="2532063"/>
            <a:ext cx="177800" cy="998537"/>
          </a:xfrm>
          <a:custGeom>
            <a:avLst/>
            <a:gdLst>
              <a:gd name="T0" fmla="*/ 2147483647 w 112"/>
              <a:gd name="T1" fmla="*/ 0 h 624"/>
              <a:gd name="T2" fmla="*/ 2147483647 w 112"/>
              <a:gd name="T3" fmla="*/ 2147483647 h 624"/>
              <a:gd name="T4" fmla="*/ 2147483647 w 112"/>
              <a:gd name="T5" fmla="*/ 2147483647 h 624"/>
              <a:gd name="T6" fmla="*/ 2147483647 w 112"/>
              <a:gd name="T7" fmla="*/ 2147483647 h 624"/>
              <a:gd name="T8" fmla="*/ 0 60000 65536"/>
              <a:gd name="T9" fmla="*/ 0 60000 65536"/>
              <a:gd name="T10" fmla="*/ 0 60000 65536"/>
              <a:gd name="T11" fmla="*/ 0 60000 65536"/>
              <a:gd name="T12" fmla="*/ 0 w 112"/>
              <a:gd name="T13" fmla="*/ 0 h 624"/>
              <a:gd name="T14" fmla="*/ 112 w 112"/>
              <a:gd name="T15" fmla="*/ 624 h 624"/>
            </a:gdLst>
            <a:ahLst/>
            <a:cxnLst>
              <a:cxn ang="T8">
                <a:pos x="T0" y="T1"/>
              </a:cxn>
              <a:cxn ang="T9">
                <a:pos x="T2" y="T3"/>
              </a:cxn>
              <a:cxn ang="T10">
                <a:pos x="T4" y="T5"/>
              </a:cxn>
              <a:cxn ang="T11">
                <a:pos x="T6" y="T7"/>
              </a:cxn>
            </a:cxnLst>
            <a:rect l="T12" t="T13" r="T14" b="T15"/>
            <a:pathLst>
              <a:path w="112" h="624">
                <a:moveTo>
                  <a:pt x="56" y="0"/>
                </a:moveTo>
                <a:cubicBezTo>
                  <a:pt x="28" y="64"/>
                  <a:pt x="0" y="128"/>
                  <a:pt x="8" y="192"/>
                </a:cubicBezTo>
                <a:cubicBezTo>
                  <a:pt x="16" y="256"/>
                  <a:pt x="96" y="312"/>
                  <a:pt x="104" y="384"/>
                </a:cubicBezTo>
                <a:cubicBezTo>
                  <a:pt x="112" y="456"/>
                  <a:pt x="84" y="540"/>
                  <a:pt x="56" y="624"/>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52" name="Line 33"/>
          <p:cNvSpPr>
            <a:spLocks noChangeShapeType="1"/>
          </p:cNvSpPr>
          <p:nvPr/>
        </p:nvSpPr>
        <p:spPr bwMode="auto">
          <a:xfrm>
            <a:off x="915988" y="2538413"/>
            <a:ext cx="138112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53" name="Line 34"/>
          <p:cNvSpPr>
            <a:spLocks noChangeShapeType="1"/>
          </p:cNvSpPr>
          <p:nvPr/>
        </p:nvSpPr>
        <p:spPr bwMode="auto">
          <a:xfrm>
            <a:off x="893763" y="2614613"/>
            <a:ext cx="1366837"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54" name="Line 35"/>
          <p:cNvSpPr>
            <a:spLocks noChangeShapeType="1"/>
          </p:cNvSpPr>
          <p:nvPr/>
        </p:nvSpPr>
        <p:spPr bwMode="auto">
          <a:xfrm>
            <a:off x="952500" y="3452813"/>
            <a:ext cx="13716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55" name="Line 36"/>
          <p:cNvSpPr>
            <a:spLocks noChangeShapeType="1"/>
          </p:cNvSpPr>
          <p:nvPr/>
        </p:nvSpPr>
        <p:spPr bwMode="auto">
          <a:xfrm>
            <a:off x="915988" y="3529013"/>
            <a:ext cx="138747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56" name="Rectangle 37"/>
          <p:cNvSpPr>
            <a:spLocks noChangeArrowheads="1"/>
          </p:cNvSpPr>
          <p:nvPr/>
        </p:nvSpPr>
        <p:spPr bwMode="auto">
          <a:xfrm>
            <a:off x="1441450" y="2919413"/>
            <a:ext cx="228600" cy="228600"/>
          </a:xfrm>
          <a:prstGeom prst="rect">
            <a:avLst/>
          </a:prstGeom>
          <a:solidFill>
            <a:schemeClr val="accent1"/>
          </a:solidFill>
          <a:ln w="9525">
            <a:solidFill>
              <a:schemeClr val="bg1"/>
            </a:solidFill>
            <a:miter lim="800000"/>
            <a:headEnd/>
            <a:tailEnd/>
          </a:ln>
        </p:spPr>
        <p:txBody>
          <a:bodyPr wrap="none" anchor="ctr"/>
          <a:lstStyle/>
          <a:p>
            <a:endParaRPr lang="en-US">
              <a:solidFill>
                <a:prstClr val="white"/>
              </a:solidFill>
            </a:endParaRPr>
          </a:p>
        </p:txBody>
      </p:sp>
      <p:grpSp>
        <p:nvGrpSpPr>
          <p:cNvPr id="48157" name="Group 40"/>
          <p:cNvGrpSpPr>
            <a:grpSpLocks/>
          </p:cNvGrpSpPr>
          <p:nvPr/>
        </p:nvGrpSpPr>
        <p:grpSpPr bwMode="auto">
          <a:xfrm>
            <a:off x="1746250" y="2919413"/>
            <a:ext cx="76200" cy="228600"/>
            <a:chOff x="960" y="3120"/>
            <a:chExt cx="48" cy="144"/>
          </a:xfrm>
        </p:grpSpPr>
        <p:sp>
          <p:nvSpPr>
            <p:cNvPr id="48206" name="Line 38"/>
            <p:cNvSpPr>
              <a:spLocks noChangeShapeType="1"/>
            </p:cNvSpPr>
            <p:nvPr/>
          </p:nvSpPr>
          <p:spPr bwMode="auto">
            <a:xfrm flipV="1">
              <a:off x="960" y="3120"/>
              <a:ext cx="0" cy="144"/>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207" name="Line 39"/>
            <p:cNvSpPr>
              <a:spLocks noChangeShapeType="1"/>
            </p:cNvSpPr>
            <p:nvPr/>
          </p:nvSpPr>
          <p:spPr bwMode="auto">
            <a:xfrm>
              <a:off x="960" y="3120"/>
              <a:ext cx="48" cy="48"/>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grpSp>
      <p:sp>
        <p:nvSpPr>
          <p:cNvPr id="48158" name="Line 42"/>
          <p:cNvSpPr>
            <a:spLocks noChangeShapeType="1"/>
          </p:cNvSpPr>
          <p:nvPr/>
        </p:nvSpPr>
        <p:spPr bwMode="auto">
          <a:xfrm flipV="1">
            <a:off x="1365250" y="2919413"/>
            <a:ext cx="0" cy="2286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59" name="Line 43"/>
          <p:cNvSpPr>
            <a:spLocks noChangeShapeType="1"/>
          </p:cNvSpPr>
          <p:nvPr/>
        </p:nvSpPr>
        <p:spPr bwMode="auto">
          <a:xfrm>
            <a:off x="1289050" y="3071813"/>
            <a:ext cx="76200" cy="762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60" name="Line 45"/>
          <p:cNvSpPr>
            <a:spLocks noChangeShapeType="1"/>
          </p:cNvSpPr>
          <p:nvPr/>
        </p:nvSpPr>
        <p:spPr bwMode="auto">
          <a:xfrm rot="5400000" flipV="1">
            <a:off x="1555750" y="2728913"/>
            <a:ext cx="0" cy="2286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61" name="Line 46"/>
          <p:cNvSpPr>
            <a:spLocks noChangeShapeType="1"/>
          </p:cNvSpPr>
          <p:nvPr/>
        </p:nvSpPr>
        <p:spPr bwMode="auto">
          <a:xfrm rot="16200000" flipV="1">
            <a:off x="1593850" y="2767013"/>
            <a:ext cx="76200" cy="762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62" name="Line 48"/>
          <p:cNvSpPr>
            <a:spLocks noChangeShapeType="1"/>
          </p:cNvSpPr>
          <p:nvPr/>
        </p:nvSpPr>
        <p:spPr bwMode="auto">
          <a:xfrm rot="16200000" flipV="1">
            <a:off x="1555750" y="3109913"/>
            <a:ext cx="0" cy="2286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63" name="Line 49"/>
          <p:cNvSpPr>
            <a:spLocks noChangeShapeType="1"/>
          </p:cNvSpPr>
          <p:nvPr/>
        </p:nvSpPr>
        <p:spPr bwMode="auto">
          <a:xfrm rot="5400000" flipH="1">
            <a:off x="1441450" y="3224213"/>
            <a:ext cx="76200" cy="7620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64" name="Text Box 50"/>
          <p:cNvSpPr txBox="1">
            <a:spLocks noChangeArrowheads="1"/>
          </p:cNvSpPr>
          <p:nvPr/>
        </p:nvSpPr>
        <p:spPr bwMode="auto">
          <a:xfrm>
            <a:off x="1670050" y="2614613"/>
            <a:ext cx="396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b="1">
                <a:solidFill>
                  <a:prstClr val="black"/>
                </a:solidFill>
                <a:latin typeface="Symbol" pitchFamily="18" charset="2"/>
              </a:rPr>
              <a:t>t</a:t>
            </a:r>
          </a:p>
        </p:txBody>
      </p:sp>
      <p:sp>
        <p:nvSpPr>
          <p:cNvPr id="48165" name="Text Box 51"/>
          <p:cNvSpPr txBox="1">
            <a:spLocks noChangeArrowheads="1"/>
          </p:cNvSpPr>
          <p:nvPr/>
        </p:nvSpPr>
        <p:spPr bwMode="auto">
          <a:xfrm>
            <a:off x="1060450" y="3071813"/>
            <a:ext cx="396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b="1">
                <a:solidFill>
                  <a:prstClr val="black"/>
                </a:solidFill>
                <a:latin typeface="Symbol" pitchFamily="18" charset="2"/>
              </a:rPr>
              <a:t>t</a:t>
            </a:r>
          </a:p>
        </p:txBody>
      </p:sp>
      <p:sp>
        <p:nvSpPr>
          <p:cNvPr id="48166" name="Line 54"/>
          <p:cNvSpPr>
            <a:spLocks noChangeShapeType="1"/>
          </p:cNvSpPr>
          <p:nvPr/>
        </p:nvSpPr>
        <p:spPr bwMode="auto">
          <a:xfrm>
            <a:off x="3803650" y="2767013"/>
            <a:ext cx="0" cy="533400"/>
          </a:xfrm>
          <a:prstGeom prst="line">
            <a:avLst/>
          </a:prstGeom>
          <a:noFill/>
          <a:ln w="38100">
            <a:solidFill>
              <a:schemeClr val="bg1"/>
            </a:solidFill>
            <a:round/>
            <a:headEnd/>
            <a:tailEnd type="triangl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67" name="Line 55"/>
          <p:cNvSpPr>
            <a:spLocks noChangeShapeType="1"/>
          </p:cNvSpPr>
          <p:nvPr/>
        </p:nvSpPr>
        <p:spPr bwMode="auto">
          <a:xfrm flipV="1">
            <a:off x="5546725" y="2681288"/>
            <a:ext cx="0" cy="533400"/>
          </a:xfrm>
          <a:prstGeom prst="line">
            <a:avLst/>
          </a:prstGeom>
          <a:noFill/>
          <a:ln w="38100">
            <a:solidFill>
              <a:schemeClr val="bg1"/>
            </a:solidFill>
            <a:round/>
            <a:headEnd/>
            <a:tailEnd type="triangl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68" name="Text Box 56"/>
          <p:cNvSpPr txBox="1">
            <a:spLocks noChangeArrowheads="1"/>
          </p:cNvSpPr>
          <p:nvPr/>
        </p:nvSpPr>
        <p:spPr bwMode="auto">
          <a:xfrm>
            <a:off x="3438525" y="2690813"/>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i="1">
                <a:solidFill>
                  <a:prstClr val="black"/>
                </a:solidFill>
              </a:rPr>
              <a:t>V</a:t>
            </a:r>
          </a:p>
        </p:txBody>
      </p:sp>
      <p:sp>
        <p:nvSpPr>
          <p:cNvPr id="48169" name="Text Box 57"/>
          <p:cNvSpPr txBox="1">
            <a:spLocks noChangeArrowheads="1"/>
          </p:cNvSpPr>
          <p:nvPr/>
        </p:nvSpPr>
        <p:spPr bwMode="auto">
          <a:xfrm>
            <a:off x="5546725" y="2757488"/>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i="1">
                <a:solidFill>
                  <a:prstClr val="black"/>
                </a:solidFill>
              </a:rPr>
              <a:t>V</a:t>
            </a:r>
          </a:p>
        </p:txBody>
      </p:sp>
      <p:sp>
        <p:nvSpPr>
          <p:cNvPr id="48170" name="Freeform 58"/>
          <p:cNvSpPr>
            <a:spLocks/>
          </p:cNvSpPr>
          <p:nvPr/>
        </p:nvSpPr>
        <p:spPr bwMode="auto">
          <a:xfrm>
            <a:off x="3879850" y="2538413"/>
            <a:ext cx="177800" cy="996950"/>
          </a:xfrm>
          <a:custGeom>
            <a:avLst/>
            <a:gdLst>
              <a:gd name="T0" fmla="*/ 2147483647 w 112"/>
              <a:gd name="T1" fmla="*/ 0 h 624"/>
              <a:gd name="T2" fmla="*/ 2147483647 w 112"/>
              <a:gd name="T3" fmla="*/ 2147483647 h 624"/>
              <a:gd name="T4" fmla="*/ 2147483647 w 112"/>
              <a:gd name="T5" fmla="*/ 2147483647 h 624"/>
              <a:gd name="T6" fmla="*/ 2147483647 w 112"/>
              <a:gd name="T7" fmla="*/ 2147483647 h 624"/>
              <a:gd name="T8" fmla="*/ 0 60000 65536"/>
              <a:gd name="T9" fmla="*/ 0 60000 65536"/>
              <a:gd name="T10" fmla="*/ 0 60000 65536"/>
              <a:gd name="T11" fmla="*/ 0 60000 65536"/>
              <a:gd name="T12" fmla="*/ 0 w 112"/>
              <a:gd name="T13" fmla="*/ 0 h 624"/>
              <a:gd name="T14" fmla="*/ 112 w 112"/>
              <a:gd name="T15" fmla="*/ 624 h 624"/>
            </a:gdLst>
            <a:ahLst/>
            <a:cxnLst>
              <a:cxn ang="T8">
                <a:pos x="T0" y="T1"/>
              </a:cxn>
              <a:cxn ang="T9">
                <a:pos x="T2" y="T3"/>
              </a:cxn>
              <a:cxn ang="T10">
                <a:pos x="T4" y="T5"/>
              </a:cxn>
              <a:cxn ang="T11">
                <a:pos x="T6" y="T7"/>
              </a:cxn>
            </a:cxnLst>
            <a:rect l="T12" t="T13" r="T14" b="T15"/>
            <a:pathLst>
              <a:path w="112" h="624">
                <a:moveTo>
                  <a:pt x="56" y="0"/>
                </a:moveTo>
                <a:cubicBezTo>
                  <a:pt x="28" y="64"/>
                  <a:pt x="0" y="128"/>
                  <a:pt x="8" y="192"/>
                </a:cubicBezTo>
                <a:cubicBezTo>
                  <a:pt x="16" y="256"/>
                  <a:pt x="96" y="312"/>
                  <a:pt x="104" y="384"/>
                </a:cubicBezTo>
                <a:cubicBezTo>
                  <a:pt x="112" y="456"/>
                  <a:pt x="84" y="540"/>
                  <a:pt x="56" y="624"/>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71" name="Freeform 59"/>
          <p:cNvSpPr>
            <a:spLocks/>
          </p:cNvSpPr>
          <p:nvPr/>
        </p:nvSpPr>
        <p:spPr bwMode="auto">
          <a:xfrm>
            <a:off x="5251450" y="2538413"/>
            <a:ext cx="177800" cy="996950"/>
          </a:xfrm>
          <a:custGeom>
            <a:avLst/>
            <a:gdLst>
              <a:gd name="T0" fmla="*/ 2147483647 w 112"/>
              <a:gd name="T1" fmla="*/ 0 h 624"/>
              <a:gd name="T2" fmla="*/ 2147483647 w 112"/>
              <a:gd name="T3" fmla="*/ 2147483647 h 624"/>
              <a:gd name="T4" fmla="*/ 2147483647 w 112"/>
              <a:gd name="T5" fmla="*/ 2147483647 h 624"/>
              <a:gd name="T6" fmla="*/ 2147483647 w 112"/>
              <a:gd name="T7" fmla="*/ 2147483647 h 624"/>
              <a:gd name="T8" fmla="*/ 0 60000 65536"/>
              <a:gd name="T9" fmla="*/ 0 60000 65536"/>
              <a:gd name="T10" fmla="*/ 0 60000 65536"/>
              <a:gd name="T11" fmla="*/ 0 60000 65536"/>
              <a:gd name="T12" fmla="*/ 0 w 112"/>
              <a:gd name="T13" fmla="*/ 0 h 624"/>
              <a:gd name="T14" fmla="*/ 112 w 112"/>
              <a:gd name="T15" fmla="*/ 624 h 624"/>
            </a:gdLst>
            <a:ahLst/>
            <a:cxnLst>
              <a:cxn ang="T8">
                <a:pos x="T0" y="T1"/>
              </a:cxn>
              <a:cxn ang="T9">
                <a:pos x="T2" y="T3"/>
              </a:cxn>
              <a:cxn ang="T10">
                <a:pos x="T4" y="T5"/>
              </a:cxn>
              <a:cxn ang="T11">
                <a:pos x="T6" y="T7"/>
              </a:cxn>
            </a:cxnLst>
            <a:rect l="T12" t="T13" r="T14" b="T15"/>
            <a:pathLst>
              <a:path w="112" h="624">
                <a:moveTo>
                  <a:pt x="56" y="0"/>
                </a:moveTo>
                <a:cubicBezTo>
                  <a:pt x="28" y="64"/>
                  <a:pt x="0" y="128"/>
                  <a:pt x="8" y="192"/>
                </a:cubicBezTo>
                <a:cubicBezTo>
                  <a:pt x="16" y="256"/>
                  <a:pt x="96" y="312"/>
                  <a:pt x="104" y="384"/>
                </a:cubicBezTo>
                <a:cubicBezTo>
                  <a:pt x="112" y="456"/>
                  <a:pt x="84" y="540"/>
                  <a:pt x="56" y="624"/>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72" name="Line 60"/>
          <p:cNvSpPr>
            <a:spLocks noChangeShapeType="1"/>
          </p:cNvSpPr>
          <p:nvPr/>
        </p:nvSpPr>
        <p:spPr bwMode="auto">
          <a:xfrm>
            <a:off x="3960813" y="2538413"/>
            <a:ext cx="138747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73" name="Line 61"/>
          <p:cNvSpPr>
            <a:spLocks noChangeShapeType="1"/>
          </p:cNvSpPr>
          <p:nvPr/>
        </p:nvSpPr>
        <p:spPr bwMode="auto">
          <a:xfrm>
            <a:off x="3932238" y="2614613"/>
            <a:ext cx="13716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74" name="Line 62"/>
          <p:cNvSpPr>
            <a:spLocks noChangeShapeType="1"/>
          </p:cNvSpPr>
          <p:nvPr/>
        </p:nvSpPr>
        <p:spPr bwMode="auto">
          <a:xfrm>
            <a:off x="3992563" y="3451225"/>
            <a:ext cx="13716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75" name="Line 63"/>
          <p:cNvSpPr>
            <a:spLocks noChangeShapeType="1"/>
          </p:cNvSpPr>
          <p:nvPr/>
        </p:nvSpPr>
        <p:spPr bwMode="auto">
          <a:xfrm>
            <a:off x="3968750" y="3529013"/>
            <a:ext cx="1379538"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76" name="Rectangle 64"/>
          <p:cNvSpPr>
            <a:spLocks noChangeArrowheads="1"/>
          </p:cNvSpPr>
          <p:nvPr/>
        </p:nvSpPr>
        <p:spPr bwMode="auto">
          <a:xfrm rot="-2748107">
            <a:off x="4489450" y="2919413"/>
            <a:ext cx="228600" cy="228600"/>
          </a:xfrm>
          <a:prstGeom prst="rect">
            <a:avLst/>
          </a:prstGeom>
          <a:solidFill>
            <a:schemeClr val="accent1"/>
          </a:solidFill>
          <a:ln w="9525">
            <a:solidFill>
              <a:schemeClr val="bg1"/>
            </a:solidFill>
            <a:miter lim="800000"/>
            <a:headEnd/>
            <a:tailEnd/>
          </a:ln>
        </p:spPr>
        <p:txBody>
          <a:bodyPr vert="eaVert" wrap="none" anchor="ctr"/>
          <a:lstStyle/>
          <a:p>
            <a:endParaRPr lang="en-US">
              <a:solidFill>
                <a:prstClr val="white"/>
              </a:solidFill>
            </a:endParaRPr>
          </a:p>
        </p:txBody>
      </p:sp>
      <p:sp>
        <p:nvSpPr>
          <p:cNvPr id="48177" name="Text Box 74"/>
          <p:cNvSpPr txBox="1">
            <a:spLocks noChangeArrowheads="1"/>
          </p:cNvSpPr>
          <p:nvPr/>
        </p:nvSpPr>
        <p:spPr bwMode="auto">
          <a:xfrm>
            <a:off x="4784725" y="3100388"/>
            <a:ext cx="396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b="1">
                <a:solidFill>
                  <a:prstClr val="black"/>
                </a:solidFill>
              </a:rPr>
              <a:t>C</a:t>
            </a:r>
          </a:p>
        </p:txBody>
      </p:sp>
      <p:sp>
        <p:nvSpPr>
          <p:cNvPr id="48178" name="Line 77"/>
          <p:cNvSpPr>
            <a:spLocks noChangeShapeType="1"/>
          </p:cNvSpPr>
          <p:nvPr/>
        </p:nvSpPr>
        <p:spPr bwMode="auto">
          <a:xfrm>
            <a:off x="6765925" y="2757488"/>
            <a:ext cx="0" cy="533400"/>
          </a:xfrm>
          <a:prstGeom prst="line">
            <a:avLst/>
          </a:prstGeom>
          <a:noFill/>
          <a:ln w="38100">
            <a:solidFill>
              <a:schemeClr val="bg1"/>
            </a:solidFill>
            <a:round/>
            <a:headEnd/>
            <a:tailEnd type="triangl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79" name="Line 78"/>
          <p:cNvSpPr>
            <a:spLocks noChangeShapeType="1"/>
          </p:cNvSpPr>
          <p:nvPr/>
        </p:nvSpPr>
        <p:spPr bwMode="auto">
          <a:xfrm flipV="1">
            <a:off x="8456613" y="2695575"/>
            <a:ext cx="0" cy="533400"/>
          </a:xfrm>
          <a:prstGeom prst="line">
            <a:avLst/>
          </a:prstGeom>
          <a:noFill/>
          <a:ln w="38100">
            <a:solidFill>
              <a:schemeClr val="bg1"/>
            </a:solidFill>
            <a:round/>
            <a:headEnd/>
            <a:tailEnd type="triangl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80" name="Text Box 79"/>
          <p:cNvSpPr txBox="1">
            <a:spLocks noChangeArrowheads="1"/>
          </p:cNvSpPr>
          <p:nvPr/>
        </p:nvSpPr>
        <p:spPr bwMode="auto">
          <a:xfrm>
            <a:off x="6305550" y="2754313"/>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i="1">
                <a:solidFill>
                  <a:prstClr val="black"/>
                </a:solidFill>
              </a:rPr>
              <a:t>V</a:t>
            </a:r>
          </a:p>
        </p:txBody>
      </p:sp>
      <p:sp>
        <p:nvSpPr>
          <p:cNvPr id="48181" name="Text Box 80"/>
          <p:cNvSpPr txBox="1">
            <a:spLocks noChangeArrowheads="1"/>
          </p:cNvSpPr>
          <p:nvPr/>
        </p:nvSpPr>
        <p:spPr bwMode="auto">
          <a:xfrm>
            <a:off x="8408988" y="2776538"/>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i="1">
                <a:solidFill>
                  <a:prstClr val="black"/>
                </a:solidFill>
              </a:rPr>
              <a:t>V</a:t>
            </a:r>
          </a:p>
        </p:txBody>
      </p:sp>
      <p:sp>
        <p:nvSpPr>
          <p:cNvPr id="48182" name="Freeform 81"/>
          <p:cNvSpPr>
            <a:spLocks/>
          </p:cNvSpPr>
          <p:nvPr/>
        </p:nvSpPr>
        <p:spPr bwMode="auto">
          <a:xfrm>
            <a:off x="6842125" y="2528888"/>
            <a:ext cx="177800" cy="990600"/>
          </a:xfrm>
          <a:custGeom>
            <a:avLst/>
            <a:gdLst>
              <a:gd name="T0" fmla="*/ 2147483647 w 112"/>
              <a:gd name="T1" fmla="*/ 0 h 624"/>
              <a:gd name="T2" fmla="*/ 2147483647 w 112"/>
              <a:gd name="T3" fmla="*/ 2147483647 h 624"/>
              <a:gd name="T4" fmla="*/ 2147483647 w 112"/>
              <a:gd name="T5" fmla="*/ 2147483647 h 624"/>
              <a:gd name="T6" fmla="*/ 2147483647 w 112"/>
              <a:gd name="T7" fmla="*/ 2147483647 h 624"/>
              <a:gd name="T8" fmla="*/ 0 60000 65536"/>
              <a:gd name="T9" fmla="*/ 0 60000 65536"/>
              <a:gd name="T10" fmla="*/ 0 60000 65536"/>
              <a:gd name="T11" fmla="*/ 0 60000 65536"/>
              <a:gd name="T12" fmla="*/ 0 w 112"/>
              <a:gd name="T13" fmla="*/ 0 h 624"/>
              <a:gd name="T14" fmla="*/ 112 w 112"/>
              <a:gd name="T15" fmla="*/ 624 h 624"/>
            </a:gdLst>
            <a:ahLst/>
            <a:cxnLst>
              <a:cxn ang="T8">
                <a:pos x="T0" y="T1"/>
              </a:cxn>
              <a:cxn ang="T9">
                <a:pos x="T2" y="T3"/>
              </a:cxn>
              <a:cxn ang="T10">
                <a:pos x="T4" y="T5"/>
              </a:cxn>
              <a:cxn ang="T11">
                <a:pos x="T6" y="T7"/>
              </a:cxn>
            </a:cxnLst>
            <a:rect l="T12" t="T13" r="T14" b="T15"/>
            <a:pathLst>
              <a:path w="112" h="624">
                <a:moveTo>
                  <a:pt x="56" y="0"/>
                </a:moveTo>
                <a:cubicBezTo>
                  <a:pt x="28" y="64"/>
                  <a:pt x="0" y="128"/>
                  <a:pt x="8" y="192"/>
                </a:cubicBezTo>
                <a:cubicBezTo>
                  <a:pt x="16" y="256"/>
                  <a:pt x="96" y="312"/>
                  <a:pt x="104" y="384"/>
                </a:cubicBezTo>
                <a:cubicBezTo>
                  <a:pt x="112" y="456"/>
                  <a:pt x="84" y="540"/>
                  <a:pt x="56" y="624"/>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83" name="Freeform 82"/>
          <p:cNvSpPr>
            <a:spLocks/>
          </p:cNvSpPr>
          <p:nvPr/>
        </p:nvSpPr>
        <p:spPr bwMode="auto">
          <a:xfrm>
            <a:off x="8213725" y="2522538"/>
            <a:ext cx="177800" cy="996950"/>
          </a:xfrm>
          <a:custGeom>
            <a:avLst/>
            <a:gdLst>
              <a:gd name="T0" fmla="*/ 2147483647 w 112"/>
              <a:gd name="T1" fmla="*/ 0 h 624"/>
              <a:gd name="T2" fmla="*/ 2147483647 w 112"/>
              <a:gd name="T3" fmla="*/ 2147483647 h 624"/>
              <a:gd name="T4" fmla="*/ 2147483647 w 112"/>
              <a:gd name="T5" fmla="*/ 2147483647 h 624"/>
              <a:gd name="T6" fmla="*/ 2147483647 w 112"/>
              <a:gd name="T7" fmla="*/ 2147483647 h 624"/>
              <a:gd name="T8" fmla="*/ 0 60000 65536"/>
              <a:gd name="T9" fmla="*/ 0 60000 65536"/>
              <a:gd name="T10" fmla="*/ 0 60000 65536"/>
              <a:gd name="T11" fmla="*/ 0 60000 65536"/>
              <a:gd name="T12" fmla="*/ 0 w 112"/>
              <a:gd name="T13" fmla="*/ 0 h 624"/>
              <a:gd name="T14" fmla="*/ 112 w 112"/>
              <a:gd name="T15" fmla="*/ 624 h 624"/>
            </a:gdLst>
            <a:ahLst/>
            <a:cxnLst>
              <a:cxn ang="T8">
                <a:pos x="T0" y="T1"/>
              </a:cxn>
              <a:cxn ang="T9">
                <a:pos x="T2" y="T3"/>
              </a:cxn>
              <a:cxn ang="T10">
                <a:pos x="T4" y="T5"/>
              </a:cxn>
              <a:cxn ang="T11">
                <a:pos x="T6" y="T7"/>
              </a:cxn>
            </a:cxnLst>
            <a:rect l="T12" t="T13" r="T14" b="T15"/>
            <a:pathLst>
              <a:path w="112" h="624">
                <a:moveTo>
                  <a:pt x="56" y="0"/>
                </a:moveTo>
                <a:cubicBezTo>
                  <a:pt x="28" y="64"/>
                  <a:pt x="0" y="128"/>
                  <a:pt x="8" y="192"/>
                </a:cubicBezTo>
                <a:cubicBezTo>
                  <a:pt x="16" y="256"/>
                  <a:pt x="96" y="312"/>
                  <a:pt x="104" y="384"/>
                </a:cubicBezTo>
                <a:cubicBezTo>
                  <a:pt x="112" y="456"/>
                  <a:pt x="84" y="540"/>
                  <a:pt x="56" y="624"/>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84" name="Line 83"/>
          <p:cNvSpPr>
            <a:spLocks noChangeShapeType="1"/>
          </p:cNvSpPr>
          <p:nvPr/>
        </p:nvSpPr>
        <p:spPr bwMode="auto">
          <a:xfrm>
            <a:off x="6918325" y="2528888"/>
            <a:ext cx="139065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85" name="Line 84"/>
          <p:cNvSpPr>
            <a:spLocks noChangeShapeType="1"/>
          </p:cNvSpPr>
          <p:nvPr/>
        </p:nvSpPr>
        <p:spPr bwMode="auto">
          <a:xfrm>
            <a:off x="6894513" y="2605088"/>
            <a:ext cx="13716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86" name="Line 85"/>
          <p:cNvSpPr>
            <a:spLocks noChangeShapeType="1"/>
          </p:cNvSpPr>
          <p:nvPr/>
        </p:nvSpPr>
        <p:spPr bwMode="auto">
          <a:xfrm>
            <a:off x="6956425" y="3443288"/>
            <a:ext cx="1376363"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87" name="Line 86"/>
          <p:cNvSpPr>
            <a:spLocks noChangeShapeType="1"/>
          </p:cNvSpPr>
          <p:nvPr/>
        </p:nvSpPr>
        <p:spPr bwMode="auto">
          <a:xfrm>
            <a:off x="6921500" y="3519488"/>
            <a:ext cx="139065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88" name="Line 100"/>
          <p:cNvSpPr>
            <a:spLocks noChangeShapeType="1"/>
          </p:cNvSpPr>
          <p:nvPr/>
        </p:nvSpPr>
        <p:spPr bwMode="auto">
          <a:xfrm>
            <a:off x="2965450" y="2919413"/>
            <a:ext cx="457200" cy="0"/>
          </a:xfrm>
          <a:prstGeom prst="line">
            <a:avLst/>
          </a:prstGeom>
          <a:noFill/>
          <a:ln w="571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89" name="Line 101"/>
          <p:cNvSpPr>
            <a:spLocks noChangeShapeType="1"/>
          </p:cNvSpPr>
          <p:nvPr/>
        </p:nvSpPr>
        <p:spPr bwMode="auto">
          <a:xfrm>
            <a:off x="2965450" y="3071813"/>
            <a:ext cx="457200" cy="0"/>
          </a:xfrm>
          <a:prstGeom prst="line">
            <a:avLst/>
          </a:prstGeom>
          <a:noFill/>
          <a:ln w="571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90" name="Line 102"/>
          <p:cNvSpPr>
            <a:spLocks noChangeShapeType="1"/>
          </p:cNvSpPr>
          <p:nvPr/>
        </p:nvSpPr>
        <p:spPr bwMode="auto">
          <a:xfrm>
            <a:off x="2965450" y="3224213"/>
            <a:ext cx="457200" cy="0"/>
          </a:xfrm>
          <a:prstGeom prst="line">
            <a:avLst/>
          </a:prstGeom>
          <a:noFill/>
          <a:ln w="571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91" name="Line 103"/>
          <p:cNvSpPr>
            <a:spLocks noChangeShapeType="1"/>
          </p:cNvSpPr>
          <p:nvPr/>
        </p:nvSpPr>
        <p:spPr bwMode="auto">
          <a:xfrm flipH="1" flipV="1">
            <a:off x="4684713" y="3119438"/>
            <a:ext cx="152400" cy="152400"/>
          </a:xfrm>
          <a:prstGeom prst="line">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92" name="Line 104"/>
          <p:cNvSpPr>
            <a:spLocks noChangeShapeType="1"/>
          </p:cNvSpPr>
          <p:nvPr/>
        </p:nvSpPr>
        <p:spPr bwMode="auto">
          <a:xfrm>
            <a:off x="4360863" y="2795588"/>
            <a:ext cx="152400" cy="152400"/>
          </a:xfrm>
          <a:prstGeom prst="line">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93" name="Line 105"/>
          <p:cNvSpPr>
            <a:spLocks noChangeShapeType="1"/>
          </p:cNvSpPr>
          <p:nvPr/>
        </p:nvSpPr>
        <p:spPr bwMode="auto">
          <a:xfrm rot="5400000" flipH="1" flipV="1">
            <a:off x="4684713" y="2790825"/>
            <a:ext cx="152400" cy="152400"/>
          </a:xfrm>
          <a:prstGeom prst="line">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94" name="Line 106"/>
          <p:cNvSpPr>
            <a:spLocks noChangeShapeType="1"/>
          </p:cNvSpPr>
          <p:nvPr/>
        </p:nvSpPr>
        <p:spPr bwMode="auto">
          <a:xfrm rot="-5400000" flipH="1" flipV="1">
            <a:off x="4370388" y="3109913"/>
            <a:ext cx="152400" cy="152400"/>
          </a:xfrm>
          <a:prstGeom prst="line">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8195" name="Text Box 107"/>
          <p:cNvSpPr txBox="1">
            <a:spLocks noChangeArrowheads="1"/>
          </p:cNvSpPr>
          <p:nvPr/>
        </p:nvSpPr>
        <p:spPr bwMode="auto">
          <a:xfrm>
            <a:off x="4799013" y="2638425"/>
            <a:ext cx="396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b="1" i="1">
                <a:solidFill>
                  <a:prstClr val="black"/>
                </a:solidFill>
              </a:rPr>
              <a:t>T</a:t>
            </a:r>
          </a:p>
        </p:txBody>
      </p:sp>
      <p:sp>
        <p:nvSpPr>
          <p:cNvPr id="48196" name="Freeform 109"/>
          <p:cNvSpPr>
            <a:spLocks/>
          </p:cNvSpPr>
          <p:nvPr/>
        </p:nvSpPr>
        <p:spPr bwMode="auto">
          <a:xfrm>
            <a:off x="7085013" y="2700338"/>
            <a:ext cx="914400" cy="657225"/>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97" name="Freeform 110"/>
          <p:cNvSpPr>
            <a:spLocks/>
          </p:cNvSpPr>
          <p:nvPr/>
        </p:nvSpPr>
        <p:spPr bwMode="auto">
          <a:xfrm>
            <a:off x="7232650" y="2795588"/>
            <a:ext cx="585788" cy="481012"/>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98" name="Freeform 111"/>
          <p:cNvSpPr>
            <a:spLocks/>
          </p:cNvSpPr>
          <p:nvPr/>
        </p:nvSpPr>
        <p:spPr bwMode="auto">
          <a:xfrm>
            <a:off x="7327900" y="2900363"/>
            <a:ext cx="366713" cy="290512"/>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199" name="Freeform 112"/>
          <p:cNvSpPr>
            <a:spLocks/>
          </p:cNvSpPr>
          <p:nvPr/>
        </p:nvSpPr>
        <p:spPr bwMode="auto">
          <a:xfrm>
            <a:off x="7385050" y="2981325"/>
            <a:ext cx="209550" cy="152400"/>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8200" name="Text Box 115"/>
          <p:cNvSpPr txBox="1">
            <a:spLocks noChangeArrowheads="1"/>
          </p:cNvSpPr>
          <p:nvPr/>
        </p:nvSpPr>
        <p:spPr bwMode="auto">
          <a:xfrm>
            <a:off x="7105650" y="3582988"/>
            <a:ext cx="1876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a:solidFill>
                  <a:prstClr val="black"/>
                </a:solidFill>
              </a:rPr>
              <a:t>Shear Buckle</a:t>
            </a:r>
          </a:p>
        </p:txBody>
      </p:sp>
      <p:sp>
        <p:nvSpPr>
          <p:cNvPr id="86" name="TextBox 85"/>
          <p:cNvSpPr txBox="1"/>
          <p:nvPr/>
        </p:nvSpPr>
        <p:spPr>
          <a:xfrm>
            <a:off x="517525" y="4235450"/>
            <a:ext cx="8140700" cy="1590675"/>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a:solidFill>
                  <a:prstClr val="black"/>
                </a:solidFill>
              </a:rPr>
              <a:t>Shear buckling occurs due to diagonal compressive stresses.</a:t>
            </a:r>
          </a:p>
          <a:p>
            <a:pPr eaLnBrk="0" hangingPunct="0">
              <a:defRPr/>
            </a:pPr>
            <a:endParaRPr lang="en-US">
              <a:solidFill>
                <a:prstClr val="black"/>
              </a:solidFill>
            </a:endParaRPr>
          </a:p>
          <a:p>
            <a:pPr eaLnBrk="0" hangingPunct="0">
              <a:defRPr/>
            </a:pPr>
            <a:r>
              <a:rPr lang="en-US">
                <a:solidFill>
                  <a:prstClr val="black"/>
                </a:solidFill>
              </a:rPr>
              <a:t>Extent of shear buckling depends on </a:t>
            </a:r>
            <a:r>
              <a:rPr lang="en-US" i="1">
                <a:solidFill>
                  <a:prstClr val="black"/>
                </a:solidFill>
              </a:rPr>
              <a:t>h</a:t>
            </a:r>
            <a:r>
              <a:rPr lang="en-US">
                <a:solidFill>
                  <a:prstClr val="black"/>
                </a:solidFill>
              </a:rPr>
              <a:t>/</a:t>
            </a:r>
            <a:r>
              <a:rPr lang="en-US" i="1">
                <a:solidFill>
                  <a:prstClr val="black"/>
                </a:solidFill>
              </a:rPr>
              <a:t>t</a:t>
            </a:r>
            <a:r>
              <a:rPr lang="en-US" i="1" baseline="-25000">
                <a:solidFill>
                  <a:prstClr val="black"/>
                </a:solidFill>
              </a:rPr>
              <a:t>w</a:t>
            </a:r>
            <a:r>
              <a:rPr lang="en-US">
                <a:solidFill>
                  <a:prstClr val="black"/>
                </a:solidFill>
              </a:rPr>
              <a:t> of the web (web slenderness). </a:t>
            </a:r>
          </a:p>
        </p:txBody>
      </p:sp>
      <p:sp>
        <p:nvSpPr>
          <p:cNvPr id="84" name="Slide Number Placeholder 83"/>
          <p:cNvSpPr>
            <a:spLocks noGrp="1"/>
          </p:cNvSpPr>
          <p:nvPr>
            <p:ph type="sldNum" sz="quarter" idx="11"/>
          </p:nvPr>
        </p:nvSpPr>
        <p:spPr/>
        <p:txBody>
          <a:bodyPr/>
          <a:lstStyle/>
          <a:p>
            <a:pPr>
              <a:defRPr/>
            </a:pPr>
            <a:fld id="{5A77B18B-DD6B-4A1D-BCF4-E014338021CC}" type="slidenum">
              <a:rPr lang="en-US" smtClean="0">
                <a:solidFill>
                  <a:prstClr val="white">
                    <a:shade val="50000"/>
                  </a:prstClr>
                </a:solidFill>
              </a:rPr>
              <a:pPr>
                <a:defRPr/>
              </a:pPr>
              <a:t>63</a:t>
            </a:fld>
            <a:endParaRPr lang="en-US" dirty="0">
              <a:solidFill>
                <a:prstClr val="white">
                  <a:shade val="50000"/>
                </a:prstClr>
              </a:solidFill>
            </a:endParaRPr>
          </a:p>
        </p:txBody>
      </p:sp>
      <p:sp>
        <p:nvSpPr>
          <p:cNvPr id="85" name="Footer Placeholder 84"/>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 name="TextBox 28"/>
          <p:cNvSpPr txBox="1"/>
          <p:nvPr/>
        </p:nvSpPr>
        <p:spPr>
          <a:xfrm>
            <a:off x="2068513" y="120650"/>
            <a:ext cx="4786312"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sym typeface="Symbol" pitchFamily="18" charset="2"/>
              </a:rPr>
              <a:t>Shear Strength</a:t>
            </a:r>
            <a:endParaRPr lang="en-US" sz="3200" b="1">
              <a:solidFill>
                <a:prstClr val="black"/>
              </a:solidFill>
            </a:endParaRPr>
          </a:p>
        </p:txBody>
      </p:sp>
      <p:sp>
        <p:nvSpPr>
          <p:cNvPr id="48205" name="Freeform 90"/>
          <p:cNvSpPr>
            <a:spLocks/>
          </p:cNvSpPr>
          <p:nvPr/>
        </p:nvSpPr>
        <p:spPr bwMode="auto">
          <a:xfrm>
            <a:off x="6943725" y="3009900"/>
            <a:ext cx="552450" cy="819150"/>
          </a:xfrm>
          <a:custGeom>
            <a:avLst/>
            <a:gdLst>
              <a:gd name="T0" fmla="*/ 347781563 w 348"/>
              <a:gd name="T1" fmla="*/ 1300400625 h 516"/>
              <a:gd name="T2" fmla="*/ 0 w 348"/>
              <a:gd name="T3" fmla="*/ 1300400625 h 516"/>
              <a:gd name="T4" fmla="*/ 877014375 w 348"/>
              <a:gd name="T5" fmla="*/ 0 h 516"/>
              <a:gd name="T6" fmla="*/ 0 60000 65536"/>
              <a:gd name="T7" fmla="*/ 0 60000 65536"/>
              <a:gd name="T8" fmla="*/ 0 60000 65536"/>
              <a:gd name="T9" fmla="*/ 0 w 348"/>
              <a:gd name="T10" fmla="*/ 0 h 516"/>
              <a:gd name="T11" fmla="*/ 348 w 348"/>
              <a:gd name="T12" fmla="*/ 516 h 516"/>
            </a:gdLst>
            <a:ahLst/>
            <a:cxnLst>
              <a:cxn ang="T6">
                <a:pos x="T0" y="T1"/>
              </a:cxn>
              <a:cxn ang="T7">
                <a:pos x="T2" y="T3"/>
              </a:cxn>
              <a:cxn ang="T8">
                <a:pos x="T4" y="T5"/>
              </a:cxn>
            </a:cxnLst>
            <a:rect l="T9" t="T10" r="T11" b="T12"/>
            <a:pathLst>
              <a:path w="348" h="516">
                <a:moveTo>
                  <a:pt x="138" y="516"/>
                </a:moveTo>
                <a:lnTo>
                  <a:pt x="0" y="516"/>
                </a:lnTo>
                <a:lnTo>
                  <a:pt x="348" y="0"/>
                </a:ln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Tree>
    <p:extLst>
      <p:ext uri="{BB962C8B-B14F-4D97-AF65-F5344CB8AC3E}">
        <p14:creationId xmlns:p14="http://schemas.microsoft.com/office/powerpoint/2010/main" val="210894194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0" y="1104900"/>
            <a:ext cx="9144000" cy="3282950"/>
          </a:xfrm>
          <a:prstGeom prst="rect">
            <a:avLst/>
          </a:prstGeom>
          <a:solidFill>
            <a:schemeClr val="tx1"/>
          </a:solidFill>
          <a:ln w="38100" cap="flat">
            <a:solidFill>
              <a:schemeClr val="bg1"/>
            </a:solidFill>
            <a:bevel/>
          </a:ln>
        </p:spPr>
        <p:txBody>
          <a:bodyPr anchor="ctr" anchorCtr="1"/>
          <a:lstStyle/>
          <a:p>
            <a:pPr eaLnBrk="0" hangingPunct="0">
              <a:defRPr/>
            </a:pPr>
            <a:endParaRPr lang="en-US" sz="1400" dirty="0">
              <a:solidFill>
                <a:prstClr val="black"/>
              </a:solidFill>
            </a:endParaRPr>
          </a:p>
        </p:txBody>
      </p:sp>
      <p:sp>
        <p:nvSpPr>
          <p:cNvPr id="49155" name="Line 54"/>
          <p:cNvSpPr>
            <a:spLocks noChangeShapeType="1"/>
          </p:cNvSpPr>
          <p:nvPr/>
        </p:nvSpPr>
        <p:spPr bwMode="auto">
          <a:xfrm flipH="1">
            <a:off x="1905000" y="2185988"/>
            <a:ext cx="6350" cy="1343025"/>
          </a:xfrm>
          <a:prstGeom prst="line">
            <a:avLst/>
          </a:prstGeom>
          <a:noFill/>
          <a:ln w="38100">
            <a:solidFill>
              <a:schemeClr val="bg1"/>
            </a:solidFill>
            <a:round/>
            <a:headEnd/>
            <a:tailEnd type="triangl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56" name="Line 55"/>
          <p:cNvSpPr>
            <a:spLocks noChangeShapeType="1"/>
          </p:cNvSpPr>
          <p:nvPr/>
        </p:nvSpPr>
        <p:spPr bwMode="auto">
          <a:xfrm flipH="1" flipV="1">
            <a:off x="6013450" y="2116138"/>
            <a:ext cx="20638" cy="1350962"/>
          </a:xfrm>
          <a:prstGeom prst="line">
            <a:avLst/>
          </a:prstGeom>
          <a:noFill/>
          <a:ln w="38100">
            <a:solidFill>
              <a:schemeClr val="bg1"/>
            </a:solidFill>
            <a:round/>
            <a:headEnd/>
            <a:tailEnd type="triangl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57" name="Text Box 56"/>
          <p:cNvSpPr txBox="1">
            <a:spLocks noChangeArrowheads="1"/>
          </p:cNvSpPr>
          <p:nvPr/>
        </p:nvSpPr>
        <p:spPr bwMode="auto">
          <a:xfrm>
            <a:off x="1392238" y="2532063"/>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i="1">
                <a:solidFill>
                  <a:prstClr val="black"/>
                </a:solidFill>
              </a:rPr>
              <a:t>V</a:t>
            </a:r>
          </a:p>
        </p:txBody>
      </p:sp>
      <p:sp>
        <p:nvSpPr>
          <p:cNvPr id="49158" name="Text Box 57"/>
          <p:cNvSpPr txBox="1">
            <a:spLocks noChangeArrowheads="1"/>
          </p:cNvSpPr>
          <p:nvPr/>
        </p:nvSpPr>
        <p:spPr bwMode="auto">
          <a:xfrm>
            <a:off x="6048375" y="2593975"/>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i="1">
                <a:solidFill>
                  <a:prstClr val="black"/>
                </a:solidFill>
              </a:rPr>
              <a:t>V</a:t>
            </a:r>
          </a:p>
        </p:txBody>
      </p:sp>
      <p:sp>
        <p:nvSpPr>
          <p:cNvPr id="49159" name="Freeform 58"/>
          <p:cNvSpPr>
            <a:spLocks/>
          </p:cNvSpPr>
          <p:nvPr/>
        </p:nvSpPr>
        <p:spPr bwMode="auto">
          <a:xfrm>
            <a:off x="2051050" y="1922463"/>
            <a:ext cx="123825" cy="1803400"/>
          </a:xfrm>
          <a:custGeom>
            <a:avLst/>
            <a:gdLst>
              <a:gd name="T0" fmla="*/ 2147483647 w 112"/>
              <a:gd name="T1" fmla="*/ 0 h 624"/>
              <a:gd name="T2" fmla="*/ 2147483647 w 112"/>
              <a:gd name="T3" fmla="*/ 2147483647 h 624"/>
              <a:gd name="T4" fmla="*/ 2147483647 w 112"/>
              <a:gd name="T5" fmla="*/ 2147483647 h 624"/>
              <a:gd name="T6" fmla="*/ 2147483647 w 112"/>
              <a:gd name="T7" fmla="*/ 2147483647 h 624"/>
              <a:gd name="T8" fmla="*/ 0 60000 65536"/>
              <a:gd name="T9" fmla="*/ 0 60000 65536"/>
              <a:gd name="T10" fmla="*/ 0 60000 65536"/>
              <a:gd name="T11" fmla="*/ 0 60000 65536"/>
              <a:gd name="T12" fmla="*/ 0 w 112"/>
              <a:gd name="T13" fmla="*/ 0 h 624"/>
              <a:gd name="T14" fmla="*/ 112 w 112"/>
              <a:gd name="T15" fmla="*/ 624 h 624"/>
            </a:gdLst>
            <a:ahLst/>
            <a:cxnLst>
              <a:cxn ang="T8">
                <a:pos x="T0" y="T1"/>
              </a:cxn>
              <a:cxn ang="T9">
                <a:pos x="T2" y="T3"/>
              </a:cxn>
              <a:cxn ang="T10">
                <a:pos x="T4" y="T5"/>
              </a:cxn>
              <a:cxn ang="T11">
                <a:pos x="T6" y="T7"/>
              </a:cxn>
            </a:cxnLst>
            <a:rect l="T12" t="T13" r="T14" b="T15"/>
            <a:pathLst>
              <a:path w="112" h="624">
                <a:moveTo>
                  <a:pt x="56" y="0"/>
                </a:moveTo>
                <a:cubicBezTo>
                  <a:pt x="28" y="64"/>
                  <a:pt x="0" y="128"/>
                  <a:pt x="8" y="192"/>
                </a:cubicBezTo>
                <a:cubicBezTo>
                  <a:pt x="16" y="256"/>
                  <a:pt x="96" y="312"/>
                  <a:pt x="104" y="384"/>
                </a:cubicBezTo>
                <a:cubicBezTo>
                  <a:pt x="112" y="456"/>
                  <a:pt x="84" y="540"/>
                  <a:pt x="56" y="624"/>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9160" name="Freeform 59"/>
          <p:cNvSpPr>
            <a:spLocks/>
          </p:cNvSpPr>
          <p:nvPr/>
        </p:nvSpPr>
        <p:spPr bwMode="auto">
          <a:xfrm>
            <a:off x="5708650" y="1920875"/>
            <a:ext cx="152400" cy="1795463"/>
          </a:xfrm>
          <a:custGeom>
            <a:avLst/>
            <a:gdLst>
              <a:gd name="T0" fmla="*/ 2147483647 w 112"/>
              <a:gd name="T1" fmla="*/ 0 h 624"/>
              <a:gd name="T2" fmla="*/ 2147483647 w 112"/>
              <a:gd name="T3" fmla="*/ 2147483647 h 624"/>
              <a:gd name="T4" fmla="*/ 2147483647 w 112"/>
              <a:gd name="T5" fmla="*/ 2147483647 h 624"/>
              <a:gd name="T6" fmla="*/ 2147483647 w 112"/>
              <a:gd name="T7" fmla="*/ 2147483647 h 624"/>
              <a:gd name="T8" fmla="*/ 0 60000 65536"/>
              <a:gd name="T9" fmla="*/ 0 60000 65536"/>
              <a:gd name="T10" fmla="*/ 0 60000 65536"/>
              <a:gd name="T11" fmla="*/ 0 60000 65536"/>
              <a:gd name="T12" fmla="*/ 0 w 112"/>
              <a:gd name="T13" fmla="*/ 0 h 624"/>
              <a:gd name="T14" fmla="*/ 112 w 112"/>
              <a:gd name="T15" fmla="*/ 624 h 624"/>
            </a:gdLst>
            <a:ahLst/>
            <a:cxnLst>
              <a:cxn ang="T8">
                <a:pos x="T0" y="T1"/>
              </a:cxn>
              <a:cxn ang="T9">
                <a:pos x="T2" y="T3"/>
              </a:cxn>
              <a:cxn ang="T10">
                <a:pos x="T4" y="T5"/>
              </a:cxn>
              <a:cxn ang="T11">
                <a:pos x="T6" y="T7"/>
              </a:cxn>
            </a:cxnLst>
            <a:rect l="T12" t="T13" r="T14" b="T15"/>
            <a:pathLst>
              <a:path w="112" h="624">
                <a:moveTo>
                  <a:pt x="56" y="0"/>
                </a:moveTo>
                <a:cubicBezTo>
                  <a:pt x="28" y="64"/>
                  <a:pt x="0" y="128"/>
                  <a:pt x="8" y="192"/>
                </a:cubicBezTo>
                <a:cubicBezTo>
                  <a:pt x="16" y="256"/>
                  <a:pt x="96" y="312"/>
                  <a:pt x="104" y="384"/>
                </a:cubicBezTo>
                <a:cubicBezTo>
                  <a:pt x="112" y="456"/>
                  <a:pt x="84" y="540"/>
                  <a:pt x="56" y="624"/>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grpSp>
        <p:nvGrpSpPr>
          <p:cNvPr id="49161" name="Group 87"/>
          <p:cNvGrpSpPr>
            <a:grpSpLocks/>
          </p:cNvGrpSpPr>
          <p:nvPr/>
        </p:nvGrpSpPr>
        <p:grpSpPr bwMode="auto">
          <a:xfrm>
            <a:off x="4025900" y="2185988"/>
            <a:ext cx="1446213" cy="1354137"/>
            <a:chOff x="3845647" y="669816"/>
            <a:chExt cx="914400" cy="657358"/>
          </a:xfrm>
        </p:grpSpPr>
        <p:sp>
          <p:nvSpPr>
            <p:cNvPr id="49201" name="Freeform 109"/>
            <p:cNvSpPr>
              <a:spLocks/>
            </p:cNvSpPr>
            <p:nvPr/>
          </p:nvSpPr>
          <p:spPr bwMode="auto">
            <a:xfrm>
              <a:off x="3845647" y="669816"/>
              <a:ext cx="914400" cy="657358"/>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9202" name="Freeform 110"/>
            <p:cNvSpPr>
              <a:spLocks/>
            </p:cNvSpPr>
            <p:nvPr/>
          </p:nvSpPr>
          <p:spPr bwMode="auto">
            <a:xfrm>
              <a:off x="3993284" y="765085"/>
              <a:ext cx="585788" cy="48111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9203" name="Freeform 111"/>
            <p:cNvSpPr>
              <a:spLocks/>
            </p:cNvSpPr>
            <p:nvPr/>
          </p:nvSpPr>
          <p:spPr bwMode="auto">
            <a:xfrm>
              <a:off x="4088534" y="869881"/>
              <a:ext cx="366713" cy="290572"/>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9204" name="Freeform 112"/>
            <p:cNvSpPr>
              <a:spLocks/>
            </p:cNvSpPr>
            <p:nvPr/>
          </p:nvSpPr>
          <p:spPr bwMode="auto">
            <a:xfrm>
              <a:off x="4145684" y="950861"/>
              <a:ext cx="209550" cy="15243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grpSp>
      <p:sp>
        <p:nvSpPr>
          <p:cNvPr id="86" name="TextBox 85"/>
          <p:cNvSpPr txBox="1"/>
          <p:nvPr/>
        </p:nvSpPr>
        <p:spPr>
          <a:xfrm>
            <a:off x="231775" y="4416425"/>
            <a:ext cx="8731250" cy="1349375"/>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2000">
                <a:solidFill>
                  <a:prstClr val="black"/>
                </a:solidFill>
              </a:rPr>
              <a:t>If shear buckling controls a beam section, the plate section which buckles can be “stiffened” with stiffeners. These are typically vertical plates welded to the web (and flange) to limit the area that can buckle. Horizontal stiffener plates are also possible, but less common.</a:t>
            </a:r>
          </a:p>
        </p:txBody>
      </p:sp>
      <p:sp>
        <p:nvSpPr>
          <p:cNvPr id="84" name="Rectangle 83"/>
          <p:cNvSpPr/>
          <p:nvPr/>
        </p:nvSpPr>
        <p:spPr>
          <a:xfrm>
            <a:off x="2203450" y="2058988"/>
            <a:ext cx="96838" cy="1482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89" name="Rectangle 88"/>
          <p:cNvSpPr/>
          <p:nvPr/>
        </p:nvSpPr>
        <p:spPr>
          <a:xfrm>
            <a:off x="3006725" y="2060575"/>
            <a:ext cx="96838" cy="1482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90" name="Rectangle 89"/>
          <p:cNvSpPr/>
          <p:nvPr/>
        </p:nvSpPr>
        <p:spPr>
          <a:xfrm>
            <a:off x="3795713" y="2060575"/>
            <a:ext cx="96837" cy="1482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grpSp>
        <p:nvGrpSpPr>
          <p:cNvPr id="49166" name="Group 93"/>
          <p:cNvGrpSpPr>
            <a:grpSpLocks/>
          </p:cNvGrpSpPr>
          <p:nvPr/>
        </p:nvGrpSpPr>
        <p:grpSpPr bwMode="auto">
          <a:xfrm>
            <a:off x="3144838" y="2351088"/>
            <a:ext cx="582612" cy="1025525"/>
            <a:chOff x="3845647" y="669816"/>
            <a:chExt cx="914400" cy="657358"/>
          </a:xfrm>
        </p:grpSpPr>
        <p:sp>
          <p:nvSpPr>
            <p:cNvPr id="49197" name="Freeform 109"/>
            <p:cNvSpPr>
              <a:spLocks/>
            </p:cNvSpPr>
            <p:nvPr/>
          </p:nvSpPr>
          <p:spPr bwMode="auto">
            <a:xfrm>
              <a:off x="3845647" y="669816"/>
              <a:ext cx="914400" cy="657358"/>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9198" name="Freeform 110"/>
            <p:cNvSpPr>
              <a:spLocks/>
            </p:cNvSpPr>
            <p:nvPr/>
          </p:nvSpPr>
          <p:spPr bwMode="auto">
            <a:xfrm>
              <a:off x="3993284" y="765085"/>
              <a:ext cx="585788" cy="48111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9199" name="Freeform 111"/>
            <p:cNvSpPr>
              <a:spLocks/>
            </p:cNvSpPr>
            <p:nvPr/>
          </p:nvSpPr>
          <p:spPr bwMode="auto">
            <a:xfrm>
              <a:off x="4088534" y="869881"/>
              <a:ext cx="366713" cy="290572"/>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9200" name="Freeform 112"/>
            <p:cNvSpPr>
              <a:spLocks/>
            </p:cNvSpPr>
            <p:nvPr/>
          </p:nvSpPr>
          <p:spPr bwMode="auto">
            <a:xfrm>
              <a:off x="4145684" y="950861"/>
              <a:ext cx="209550" cy="15243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grpSp>
      <p:grpSp>
        <p:nvGrpSpPr>
          <p:cNvPr id="49167" name="Group 98"/>
          <p:cNvGrpSpPr>
            <a:grpSpLocks/>
          </p:cNvGrpSpPr>
          <p:nvPr/>
        </p:nvGrpSpPr>
        <p:grpSpPr bwMode="auto">
          <a:xfrm>
            <a:off x="2327275" y="2324100"/>
            <a:ext cx="582613" cy="1022350"/>
            <a:chOff x="3845647" y="669816"/>
            <a:chExt cx="914400" cy="657358"/>
          </a:xfrm>
        </p:grpSpPr>
        <p:sp>
          <p:nvSpPr>
            <p:cNvPr id="49193" name="Freeform 109"/>
            <p:cNvSpPr>
              <a:spLocks/>
            </p:cNvSpPr>
            <p:nvPr/>
          </p:nvSpPr>
          <p:spPr bwMode="auto">
            <a:xfrm>
              <a:off x="3845647" y="669816"/>
              <a:ext cx="914400" cy="657358"/>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9194" name="Freeform 110"/>
            <p:cNvSpPr>
              <a:spLocks/>
            </p:cNvSpPr>
            <p:nvPr/>
          </p:nvSpPr>
          <p:spPr bwMode="auto">
            <a:xfrm>
              <a:off x="3993284" y="765085"/>
              <a:ext cx="585788" cy="48111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9195" name="Freeform 111"/>
            <p:cNvSpPr>
              <a:spLocks/>
            </p:cNvSpPr>
            <p:nvPr/>
          </p:nvSpPr>
          <p:spPr bwMode="auto">
            <a:xfrm>
              <a:off x="4088534" y="869881"/>
              <a:ext cx="366713" cy="290572"/>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9196" name="Freeform 112"/>
            <p:cNvSpPr>
              <a:spLocks/>
            </p:cNvSpPr>
            <p:nvPr/>
          </p:nvSpPr>
          <p:spPr bwMode="auto">
            <a:xfrm>
              <a:off x="4145684" y="950861"/>
              <a:ext cx="209550" cy="15243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grpSp>
      <p:sp>
        <p:nvSpPr>
          <p:cNvPr id="49168" name="TextBox 121"/>
          <p:cNvSpPr txBox="1">
            <a:spLocks noChangeArrowheads="1"/>
          </p:cNvSpPr>
          <p:nvPr/>
        </p:nvSpPr>
        <p:spPr bwMode="auto">
          <a:xfrm>
            <a:off x="3984625" y="1339850"/>
            <a:ext cx="15430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2000">
                <a:solidFill>
                  <a:prstClr val="black"/>
                </a:solidFill>
              </a:rPr>
              <a:t>No Stiffeners</a:t>
            </a:r>
          </a:p>
        </p:txBody>
      </p:sp>
      <p:sp>
        <p:nvSpPr>
          <p:cNvPr id="49169" name="TextBox 122"/>
          <p:cNvSpPr txBox="1">
            <a:spLocks noChangeArrowheads="1"/>
          </p:cNvSpPr>
          <p:nvPr/>
        </p:nvSpPr>
        <p:spPr bwMode="auto">
          <a:xfrm>
            <a:off x="125413" y="1314450"/>
            <a:ext cx="22907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2000">
                <a:solidFill>
                  <a:prstClr val="black"/>
                </a:solidFill>
              </a:rPr>
              <a:t>Stiffener spacing = a</a:t>
            </a:r>
          </a:p>
        </p:txBody>
      </p:sp>
      <p:sp>
        <p:nvSpPr>
          <p:cNvPr id="49170" name="TextBox 127"/>
          <p:cNvSpPr txBox="1">
            <a:spLocks noChangeArrowheads="1"/>
          </p:cNvSpPr>
          <p:nvPr/>
        </p:nvSpPr>
        <p:spPr bwMode="auto">
          <a:xfrm>
            <a:off x="123825" y="3668713"/>
            <a:ext cx="26955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2000">
                <a:solidFill>
                  <a:prstClr val="black"/>
                </a:solidFill>
              </a:rPr>
              <a:t>Potential buckling restrained by stiffeners</a:t>
            </a:r>
          </a:p>
        </p:txBody>
      </p:sp>
      <p:cxnSp>
        <p:nvCxnSpPr>
          <p:cNvPr id="130" name="Straight Connector 129"/>
          <p:cNvCxnSpPr>
            <a:endCxn id="49199" idx="1"/>
          </p:cNvCxnSpPr>
          <p:nvPr/>
        </p:nvCxnSpPr>
        <p:spPr>
          <a:xfrm rot="5400000" flipH="1" flipV="1">
            <a:off x="2147483647" y="2147483647"/>
            <a:ext cx="971550" cy="619125"/>
          </a:xfrm>
          <a:prstGeom prst="line">
            <a:avLst/>
          </a:prstGeom>
        </p:spPr>
        <p:style>
          <a:lnRef idx="1">
            <a:schemeClr val="dk1"/>
          </a:lnRef>
          <a:fillRef idx="0">
            <a:schemeClr val="dk1"/>
          </a:fillRef>
          <a:effectRef idx="0">
            <a:schemeClr val="dk1"/>
          </a:effectRef>
          <a:fontRef idx="minor">
            <a:schemeClr val="tx1"/>
          </a:fontRef>
        </p:style>
      </p:cxnSp>
      <p:sp>
        <p:nvSpPr>
          <p:cNvPr id="49172" name="TextBox 134"/>
          <p:cNvSpPr txBox="1">
            <a:spLocks noChangeArrowheads="1"/>
          </p:cNvSpPr>
          <p:nvPr/>
        </p:nvSpPr>
        <p:spPr bwMode="auto">
          <a:xfrm>
            <a:off x="5130800" y="2932113"/>
            <a:ext cx="3587750" cy="7016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2000">
                <a:solidFill>
                  <a:prstClr val="black"/>
                </a:solidFill>
              </a:rPr>
              <a:t>Potential buckling restrained by web slenderness</a:t>
            </a:r>
          </a:p>
        </p:txBody>
      </p:sp>
      <p:cxnSp>
        <p:nvCxnSpPr>
          <p:cNvPr id="136" name="Straight Connector 135"/>
          <p:cNvCxnSpPr>
            <a:endCxn id="49204" idx="8"/>
          </p:cNvCxnSpPr>
          <p:nvPr/>
        </p:nvCxnSpPr>
        <p:spPr>
          <a:xfrm rot="10800000">
            <a:off x="2147483647" y="2147483647"/>
            <a:ext cx="312738" cy="311150"/>
          </a:xfrm>
          <a:prstGeom prst="line">
            <a:avLst/>
          </a:prstGeom>
        </p:spPr>
        <p:style>
          <a:lnRef idx="1">
            <a:schemeClr val="dk1"/>
          </a:lnRef>
          <a:fillRef idx="0">
            <a:schemeClr val="dk1"/>
          </a:fillRef>
          <a:effectRef idx="0">
            <a:schemeClr val="dk1"/>
          </a:effectRef>
          <a:fontRef idx="minor">
            <a:schemeClr val="tx1"/>
          </a:fontRef>
        </p:style>
      </p:cxnSp>
      <p:sp>
        <p:nvSpPr>
          <p:cNvPr id="47" name="Slide Number Placeholder 46"/>
          <p:cNvSpPr>
            <a:spLocks noGrp="1"/>
          </p:cNvSpPr>
          <p:nvPr>
            <p:ph type="sldNum" sz="quarter" idx="11"/>
          </p:nvPr>
        </p:nvSpPr>
        <p:spPr/>
        <p:txBody>
          <a:bodyPr/>
          <a:lstStyle/>
          <a:p>
            <a:pPr>
              <a:defRPr/>
            </a:pPr>
            <a:fld id="{EE57F912-5182-46CA-9FC9-0DCB35F79A68}" type="slidenum">
              <a:rPr lang="en-US" smtClean="0">
                <a:solidFill>
                  <a:prstClr val="white">
                    <a:shade val="50000"/>
                  </a:prstClr>
                </a:solidFill>
              </a:rPr>
              <a:pPr>
                <a:defRPr/>
              </a:pPr>
              <a:t>64</a:t>
            </a:fld>
            <a:endParaRPr lang="en-US" dirty="0">
              <a:solidFill>
                <a:prstClr val="white">
                  <a:shade val="50000"/>
                </a:prstClr>
              </a:solidFill>
            </a:endParaRPr>
          </a:p>
        </p:txBody>
      </p:sp>
      <p:sp>
        <p:nvSpPr>
          <p:cNvPr id="48" name="Footer Placeholder 47"/>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2" name="TextBox 28"/>
          <p:cNvSpPr txBox="1"/>
          <p:nvPr/>
        </p:nvSpPr>
        <p:spPr>
          <a:xfrm>
            <a:off x="2068513" y="120650"/>
            <a:ext cx="4786312"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sym typeface="Symbol" pitchFamily="18" charset="2"/>
              </a:rPr>
              <a:t>Shear Strength</a:t>
            </a:r>
            <a:endParaRPr lang="en-US" sz="3200" b="1">
              <a:solidFill>
                <a:prstClr val="black"/>
              </a:solidFill>
            </a:endParaRPr>
          </a:p>
        </p:txBody>
      </p:sp>
      <p:sp>
        <p:nvSpPr>
          <p:cNvPr id="49177" name="Line 56"/>
          <p:cNvSpPr>
            <a:spLocks noChangeShapeType="1"/>
          </p:cNvSpPr>
          <p:nvPr/>
        </p:nvSpPr>
        <p:spPr bwMode="auto">
          <a:xfrm>
            <a:off x="2109788" y="1928813"/>
            <a:ext cx="366712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78" name="Line 57"/>
          <p:cNvSpPr>
            <a:spLocks noChangeShapeType="1"/>
          </p:cNvSpPr>
          <p:nvPr/>
        </p:nvSpPr>
        <p:spPr bwMode="auto">
          <a:xfrm>
            <a:off x="2090738" y="2043113"/>
            <a:ext cx="3671887"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79" name="Line 58"/>
          <p:cNvSpPr>
            <a:spLocks noChangeShapeType="1"/>
          </p:cNvSpPr>
          <p:nvPr/>
        </p:nvSpPr>
        <p:spPr bwMode="auto">
          <a:xfrm>
            <a:off x="2128838" y="3605213"/>
            <a:ext cx="366712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80" name="Line 59"/>
          <p:cNvSpPr>
            <a:spLocks noChangeShapeType="1"/>
          </p:cNvSpPr>
          <p:nvPr/>
        </p:nvSpPr>
        <p:spPr bwMode="auto">
          <a:xfrm>
            <a:off x="2114550" y="3719513"/>
            <a:ext cx="367665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81" name="Line 61"/>
          <p:cNvSpPr>
            <a:spLocks noChangeShapeType="1"/>
          </p:cNvSpPr>
          <p:nvPr/>
        </p:nvSpPr>
        <p:spPr bwMode="auto">
          <a:xfrm flipV="1">
            <a:off x="2247900" y="1647825"/>
            <a:ext cx="0" cy="242888"/>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82" name="Line 63"/>
          <p:cNvSpPr>
            <a:spLocks noChangeShapeType="1"/>
          </p:cNvSpPr>
          <p:nvPr/>
        </p:nvSpPr>
        <p:spPr bwMode="auto">
          <a:xfrm flipV="1">
            <a:off x="3052763" y="1643063"/>
            <a:ext cx="0" cy="242887"/>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83" name="Line 64"/>
          <p:cNvSpPr>
            <a:spLocks noChangeShapeType="1"/>
          </p:cNvSpPr>
          <p:nvPr/>
        </p:nvSpPr>
        <p:spPr bwMode="auto">
          <a:xfrm flipV="1">
            <a:off x="3843338" y="1638300"/>
            <a:ext cx="0" cy="242888"/>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84" name="Line 65"/>
          <p:cNvSpPr>
            <a:spLocks noChangeShapeType="1"/>
          </p:cNvSpPr>
          <p:nvPr/>
        </p:nvSpPr>
        <p:spPr bwMode="auto">
          <a:xfrm>
            <a:off x="2247900" y="1762125"/>
            <a:ext cx="804863" cy="0"/>
          </a:xfrm>
          <a:prstGeom prst="line">
            <a:avLst/>
          </a:prstGeom>
          <a:noFill/>
          <a:ln w="19050">
            <a:solidFill>
              <a:schemeClr val="bg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85" name="Line 66"/>
          <p:cNvSpPr>
            <a:spLocks noChangeShapeType="1"/>
          </p:cNvSpPr>
          <p:nvPr/>
        </p:nvSpPr>
        <p:spPr bwMode="auto">
          <a:xfrm>
            <a:off x="3052763" y="1762125"/>
            <a:ext cx="790575" cy="0"/>
          </a:xfrm>
          <a:prstGeom prst="line">
            <a:avLst/>
          </a:prstGeom>
          <a:noFill/>
          <a:ln w="19050">
            <a:solidFill>
              <a:schemeClr val="bg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86" name="Line 68"/>
          <p:cNvSpPr>
            <a:spLocks noChangeShapeType="1"/>
          </p:cNvSpPr>
          <p:nvPr/>
        </p:nvSpPr>
        <p:spPr bwMode="auto">
          <a:xfrm>
            <a:off x="3843338" y="1760538"/>
            <a:ext cx="1671637" cy="0"/>
          </a:xfrm>
          <a:prstGeom prst="line">
            <a:avLst/>
          </a:prstGeom>
          <a:noFill/>
          <a:ln w="19050">
            <a:solidFill>
              <a:schemeClr val="bg1"/>
            </a:solidFill>
            <a:round/>
            <a:headEnd/>
            <a:tailEnd type="arrow" w="med" len="me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87" name="Oval 69"/>
          <p:cNvSpPr>
            <a:spLocks noChangeAspect="1" noChangeArrowheads="1"/>
          </p:cNvSpPr>
          <p:nvPr/>
        </p:nvSpPr>
        <p:spPr bwMode="auto">
          <a:xfrm>
            <a:off x="3819525" y="1733550"/>
            <a:ext cx="46038" cy="4603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solidFill>
                <a:prstClr val="white"/>
              </a:solidFill>
            </a:endParaRPr>
          </a:p>
        </p:txBody>
      </p:sp>
      <p:sp>
        <p:nvSpPr>
          <p:cNvPr id="49188" name="Freeform 72"/>
          <p:cNvSpPr>
            <a:spLocks/>
          </p:cNvSpPr>
          <p:nvPr/>
        </p:nvSpPr>
        <p:spPr bwMode="auto">
          <a:xfrm>
            <a:off x="2374900" y="1543050"/>
            <a:ext cx="1101725" cy="219075"/>
          </a:xfrm>
          <a:custGeom>
            <a:avLst/>
            <a:gdLst>
              <a:gd name="T0" fmla="*/ 0 w 844"/>
              <a:gd name="T1" fmla="*/ 0 h 138"/>
              <a:gd name="T2" fmla="*/ 1274567900 w 844"/>
              <a:gd name="T3" fmla="*/ 0 h 138"/>
              <a:gd name="T4" fmla="*/ 1438149260 w 844"/>
              <a:gd name="T5" fmla="*/ 347781563 h 138"/>
              <a:gd name="T6" fmla="*/ 0 60000 65536"/>
              <a:gd name="T7" fmla="*/ 0 60000 65536"/>
              <a:gd name="T8" fmla="*/ 0 60000 65536"/>
              <a:gd name="T9" fmla="*/ 0 w 844"/>
              <a:gd name="T10" fmla="*/ 0 h 138"/>
              <a:gd name="T11" fmla="*/ 844 w 844"/>
              <a:gd name="T12" fmla="*/ 138 h 138"/>
            </a:gdLst>
            <a:ahLst/>
            <a:cxnLst>
              <a:cxn ang="T6">
                <a:pos x="T0" y="T1"/>
              </a:cxn>
              <a:cxn ang="T7">
                <a:pos x="T2" y="T3"/>
              </a:cxn>
              <a:cxn ang="T8">
                <a:pos x="T4" y="T5"/>
              </a:cxn>
            </a:cxnLst>
            <a:rect l="T9" t="T10" r="T11" b="T12"/>
            <a:pathLst>
              <a:path w="844" h="138">
                <a:moveTo>
                  <a:pt x="0" y="0"/>
                </a:moveTo>
                <a:lnTo>
                  <a:pt x="748" y="0"/>
                </a:lnTo>
                <a:lnTo>
                  <a:pt x="844" y="13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9189" name="Line 73"/>
          <p:cNvSpPr>
            <a:spLocks noChangeShapeType="1"/>
          </p:cNvSpPr>
          <p:nvPr/>
        </p:nvSpPr>
        <p:spPr bwMode="auto">
          <a:xfrm>
            <a:off x="2482850" y="1543050"/>
            <a:ext cx="215900" cy="219075"/>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90" name="Line 74"/>
          <p:cNvSpPr>
            <a:spLocks noChangeShapeType="1"/>
          </p:cNvSpPr>
          <p:nvPr/>
        </p:nvSpPr>
        <p:spPr bwMode="auto">
          <a:xfrm flipH="1" flipV="1">
            <a:off x="4676775" y="2876550"/>
            <a:ext cx="466725" cy="2667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49191" name="Freeform 76"/>
          <p:cNvSpPr>
            <a:spLocks/>
          </p:cNvSpPr>
          <p:nvPr/>
        </p:nvSpPr>
        <p:spPr bwMode="auto">
          <a:xfrm>
            <a:off x="2133600" y="2914650"/>
            <a:ext cx="1438275" cy="981075"/>
          </a:xfrm>
          <a:custGeom>
            <a:avLst/>
            <a:gdLst>
              <a:gd name="T0" fmla="*/ 0 w 906"/>
              <a:gd name="T1" fmla="*/ 1557456563 h 618"/>
              <a:gd name="T2" fmla="*/ 2147483647 w 906"/>
              <a:gd name="T3" fmla="*/ 1557456563 h 618"/>
              <a:gd name="T4" fmla="*/ 1965721875 w 906"/>
              <a:gd name="T5" fmla="*/ 0 h 618"/>
              <a:gd name="T6" fmla="*/ 0 60000 65536"/>
              <a:gd name="T7" fmla="*/ 0 60000 65536"/>
              <a:gd name="T8" fmla="*/ 0 60000 65536"/>
              <a:gd name="T9" fmla="*/ 0 w 906"/>
              <a:gd name="T10" fmla="*/ 0 h 618"/>
              <a:gd name="T11" fmla="*/ 906 w 906"/>
              <a:gd name="T12" fmla="*/ 618 h 618"/>
            </a:gdLst>
            <a:ahLst/>
            <a:cxnLst>
              <a:cxn ang="T6">
                <a:pos x="T0" y="T1"/>
              </a:cxn>
              <a:cxn ang="T7">
                <a:pos x="T2" y="T3"/>
              </a:cxn>
              <a:cxn ang="T8">
                <a:pos x="T4" y="T5"/>
              </a:cxn>
            </a:cxnLst>
            <a:rect l="T9" t="T10" r="T11" b="T12"/>
            <a:pathLst>
              <a:path w="906" h="618">
                <a:moveTo>
                  <a:pt x="0" y="618"/>
                </a:moveTo>
                <a:lnTo>
                  <a:pt x="906" y="618"/>
                </a:lnTo>
                <a:lnTo>
                  <a:pt x="780" y="0"/>
                </a:ln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49192" name="Line 77"/>
          <p:cNvSpPr>
            <a:spLocks noChangeShapeType="1"/>
          </p:cNvSpPr>
          <p:nvPr/>
        </p:nvSpPr>
        <p:spPr bwMode="auto">
          <a:xfrm>
            <a:off x="2552700" y="2905125"/>
            <a:ext cx="342900" cy="9906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Tree>
    <p:extLst>
      <p:ext uri="{BB962C8B-B14F-4D97-AF65-F5344CB8AC3E}">
        <p14:creationId xmlns:p14="http://schemas.microsoft.com/office/powerpoint/2010/main" val="188311983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0" y="1076325"/>
            <a:ext cx="9144000" cy="3054350"/>
          </a:xfrm>
          <a:prstGeom prst="rect">
            <a:avLst/>
          </a:prstGeom>
          <a:solidFill>
            <a:schemeClr val="tx1"/>
          </a:solidFill>
          <a:ln w="38100" cap="flat">
            <a:solidFill>
              <a:schemeClr val="bg1"/>
            </a:solidFill>
            <a:bevel/>
          </a:ln>
        </p:spPr>
        <p:txBody>
          <a:bodyPr anchor="ctr" anchorCtr="1"/>
          <a:lstStyle/>
          <a:p>
            <a:pPr eaLnBrk="0" hangingPunct="0">
              <a:defRPr/>
            </a:pPr>
            <a:endParaRPr lang="en-US" sz="1400" dirty="0">
              <a:solidFill>
                <a:prstClr val="black"/>
              </a:solidFill>
            </a:endParaRPr>
          </a:p>
        </p:txBody>
      </p:sp>
      <p:sp>
        <p:nvSpPr>
          <p:cNvPr id="52227" name="Line 54"/>
          <p:cNvSpPr>
            <a:spLocks noChangeShapeType="1"/>
          </p:cNvSpPr>
          <p:nvPr/>
        </p:nvSpPr>
        <p:spPr bwMode="auto">
          <a:xfrm flipH="1">
            <a:off x="1000125" y="1900238"/>
            <a:ext cx="6350" cy="1343025"/>
          </a:xfrm>
          <a:prstGeom prst="line">
            <a:avLst/>
          </a:prstGeom>
          <a:noFill/>
          <a:ln w="38100">
            <a:solidFill>
              <a:schemeClr val="bg1"/>
            </a:solidFill>
            <a:round/>
            <a:headEnd/>
            <a:tailEnd type="triangl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52228" name="Line 55"/>
          <p:cNvSpPr>
            <a:spLocks noChangeShapeType="1"/>
          </p:cNvSpPr>
          <p:nvPr/>
        </p:nvSpPr>
        <p:spPr bwMode="auto">
          <a:xfrm flipH="1" flipV="1">
            <a:off x="5108575" y="1830388"/>
            <a:ext cx="20638" cy="1350962"/>
          </a:xfrm>
          <a:prstGeom prst="line">
            <a:avLst/>
          </a:prstGeom>
          <a:noFill/>
          <a:ln w="38100">
            <a:solidFill>
              <a:schemeClr val="bg1"/>
            </a:solidFill>
            <a:round/>
            <a:headEnd/>
            <a:tailEnd type="triangle" w="lg" len="lg"/>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52229" name="Text Box 56"/>
          <p:cNvSpPr txBox="1">
            <a:spLocks noChangeArrowheads="1"/>
          </p:cNvSpPr>
          <p:nvPr/>
        </p:nvSpPr>
        <p:spPr bwMode="auto">
          <a:xfrm>
            <a:off x="487363" y="2246313"/>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i="1">
                <a:solidFill>
                  <a:prstClr val="black"/>
                </a:solidFill>
              </a:rPr>
              <a:t>V</a:t>
            </a:r>
          </a:p>
        </p:txBody>
      </p:sp>
      <p:sp>
        <p:nvSpPr>
          <p:cNvPr id="52230" name="Text Box 57"/>
          <p:cNvSpPr txBox="1">
            <a:spLocks noChangeArrowheads="1"/>
          </p:cNvSpPr>
          <p:nvPr/>
        </p:nvSpPr>
        <p:spPr bwMode="auto">
          <a:xfrm>
            <a:off x="5143500" y="2308225"/>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i="1">
                <a:solidFill>
                  <a:prstClr val="black"/>
                </a:solidFill>
              </a:rPr>
              <a:t>V</a:t>
            </a:r>
          </a:p>
        </p:txBody>
      </p:sp>
      <p:sp>
        <p:nvSpPr>
          <p:cNvPr id="52231" name="Freeform 58"/>
          <p:cNvSpPr>
            <a:spLocks/>
          </p:cNvSpPr>
          <p:nvPr/>
        </p:nvSpPr>
        <p:spPr bwMode="auto">
          <a:xfrm>
            <a:off x="1146175" y="1636713"/>
            <a:ext cx="123825" cy="1798637"/>
          </a:xfrm>
          <a:custGeom>
            <a:avLst/>
            <a:gdLst>
              <a:gd name="T0" fmla="*/ 2147483647 w 112"/>
              <a:gd name="T1" fmla="*/ 0 h 624"/>
              <a:gd name="T2" fmla="*/ 2147483647 w 112"/>
              <a:gd name="T3" fmla="*/ 2147483647 h 624"/>
              <a:gd name="T4" fmla="*/ 2147483647 w 112"/>
              <a:gd name="T5" fmla="*/ 2147483647 h 624"/>
              <a:gd name="T6" fmla="*/ 2147483647 w 112"/>
              <a:gd name="T7" fmla="*/ 2147483647 h 624"/>
              <a:gd name="T8" fmla="*/ 0 60000 65536"/>
              <a:gd name="T9" fmla="*/ 0 60000 65536"/>
              <a:gd name="T10" fmla="*/ 0 60000 65536"/>
              <a:gd name="T11" fmla="*/ 0 60000 65536"/>
              <a:gd name="T12" fmla="*/ 0 w 112"/>
              <a:gd name="T13" fmla="*/ 0 h 624"/>
              <a:gd name="T14" fmla="*/ 112 w 112"/>
              <a:gd name="T15" fmla="*/ 624 h 624"/>
            </a:gdLst>
            <a:ahLst/>
            <a:cxnLst>
              <a:cxn ang="T8">
                <a:pos x="T0" y="T1"/>
              </a:cxn>
              <a:cxn ang="T9">
                <a:pos x="T2" y="T3"/>
              </a:cxn>
              <a:cxn ang="T10">
                <a:pos x="T4" y="T5"/>
              </a:cxn>
              <a:cxn ang="T11">
                <a:pos x="T6" y="T7"/>
              </a:cxn>
            </a:cxnLst>
            <a:rect l="T12" t="T13" r="T14" b="T15"/>
            <a:pathLst>
              <a:path w="112" h="624">
                <a:moveTo>
                  <a:pt x="56" y="0"/>
                </a:moveTo>
                <a:cubicBezTo>
                  <a:pt x="28" y="64"/>
                  <a:pt x="0" y="128"/>
                  <a:pt x="8" y="192"/>
                </a:cubicBezTo>
                <a:cubicBezTo>
                  <a:pt x="16" y="256"/>
                  <a:pt x="96" y="312"/>
                  <a:pt x="104" y="384"/>
                </a:cubicBezTo>
                <a:cubicBezTo>
                  <a:pt x="112" y="456"/>
                  <a:pt x="84" y="540"/>
                  <a:pt x="56" y="624"/>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32" name="Freeform 59"/>
          <p:cNvSpPr>
            <a:spLocks/>
          </p:cNvSpPr>
          <p:nvPr/>
        </p:nvSpPr>
        <p:spPr bwMode="auto">
          <a:xfrm>
            <a:off x="4803775" y="1630363"/>
            <a:ext cx="152400" cy="1809750"/>
          </a:xfrm>
          <a:custGeom>
            <a:avLst/>
            <a:gdLst>
              <a:gd name="T0" fmla="*/ 2147483647 w 112"/>
              <a:gd name="T1" fmla="*/ 0 h 624"/>
              <a:gd name="T2" fmla="*/ 2147483647 w 112"/>
              <a:gd name="T3" fmla="*/ 2147483647 h 624"/>
              <a:gd name="T4" fmla="*/ 2147483647 w 112"/>
              <a:gd name="T5" fmla="*/ 2147483647 h 624"/>
              <a:gd name="T6" fmla="*/ 2147483647 w 112"/>
              <a:gd name="T7" fmla="*/ 2147483647 h 624"/>
              <a:gd name="T8" fmla="*/ 0 60000 65536"/>
              <a:gd name="T9" fmla="*/ 0 60000 65536"/>
              <a:gd name="T10" fmla="*/ 0 60000 65536"/>
              <a:gd name="T11" fmla="*/ 0 60000 65536"/>
              <a:gd name="T12" fmla="*/ 0 w 112"/>
              <a:gd name="T13" fmla="*/ 0 h 624"/>
              <a:gd name="T14" fmla="*/ 112 w 112"/>
              <a:gd name="T15" fmla="*/ 624 h 624"/>
            </a:gdLst>
            <a:ahLst/>
            <a:cxnLst>
              <a:cxn ang="T8">
                <a:pos x="T0" y="T1"/>
              </a:cxn>
              <a:cxn ang="T9">
                <a:pos x="T2" y="T3"/>
              </a:cxn>
              <a:cxn ang="T10">
                <a:pos x="T4" y="T5"/>
              </a:cxn>
              <a:cxn ang="T11">
                <a:pos x="T6" y="T7"/>
              </a:cxn>
            </a:cxnLst>
            <a:rect l="T12" t="T13" r="T14" b="T15"/>
            <a:pathLst>
              <a:path w="112" h="624">
                <a:moveTo>
                  <a:pt x="56" y="0"/>
                </a:moveTo>
                <a:cubicBezTo>
                  <a:pt x="28" y="64"/>
                  <a:pt x="0" y="128"/>
                  <a:pt x="8" y="192"/>
                </a:cubicBezTo>
                <a:cubicBezTo>
                  <a:pt x="16" y="256"/>
                  <a:pt x="96" y="312"/>
                  <a:pt x="104" y="384"/>
                </a:cubicBezTo>
                <a:cubicBezTo>
                  <a:pt x="112" y="456"/>
                  <a:pt x="84" y="540"/>
                  <a:pt x="56" y="624"/>
                </a:cubicBez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86" name="TextBox 85"/>
          <p:cNvSpPr txBox="1"/>
          <p:nvPr/>
        </p:nvSpPr>
        <p:spPr>
          <a:xfrm>
            <a:off x="212725" y="4159250"/>
            <a:ext cx="8759825" cy="1654175"/>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2000" dirty="0">
                <a:solidFill>
                  <a:prstClr val="black"/>
                </a:solidFill>
              </a:rPr>
              <a:t>When the web is slender, it is more susceptible to web shear buckling. However, there is additional shear strength beyond when the web buckles. </a:t>
            </a:r>
          </a:p>
          <a:p>
            <a:pPr eaLnBrk="0" hangingPunct="0">
              <a:defRPr/>
            </a:pPr>
            <a:r>
              <a:rPr lang="en-US" sz="2000" dirty="0">
                <a:solidFill>
                  <a:prstClr val="black"/>
                </a:solidFill>
              </a:rPr>
              <a:t>Web shear buckling is therefore not the final limit state.</a:t>
            </a:r>
          </a:p>
          <a:p>
            <a:pPr eaLnBrk="0" hangingPunct="0">
              <a:defRPr/>
            </a:pPr>
            <a:r>
              <a:rPr lang="en-US" sz="2000" dirty="0">
                <a:solidFill>
                  <a:prstClr val="black"/>
                </a:solidFill>
              </a:rPr>
              <a:t>The strength of a truss mechanism controls shear strength called “Tension Field Action</a:t>
            </a:r>
            <a:r>
              <a:rPr lang="en-US" sz="2000" dirty="0" smtClean="0">
                <a:solidFill>
                  <a:prstClr val="black"/>
                </a:solidFill>
              </a:rPr>
              <a:t>.” Design for this is not covered in CEE434.</a:t>
            </a:r>
            <a:endParaRPr lang="en-US" sz="2000" dirty="0">
              <a:solidFill>
                <a:prstClr val="black"/>
              </a:solidFill>
            </a:endParaRPr>
          </a:p>
        </p:txBody>
      </p:sp>
      <p:cxnSp>
        <p:nvCxnSpPr>
          <p:cNvPr id="52234" name="Straight Connector 121"/>
          <p:cNvCxnSpPr>
            <a:cxnSpLocks noChangeShapeType="1"/>
          </p:cNvCxnSpPr>
          <p:nvPr/>
        </p:nvCxnSpPr>
        <p:spPr bwMode="auto">
          <a:xfrm>
            <a:off x="1952625" y="3829050"/>
            <a:ext cx="0" cy="0"/>
          </a:xfrm>
          <a:prstGeom prst="line">
            <a:avLst/>
          </a:prstGeom>
          <a:noFill/>
          <a:ln w="9525" algn="ctr">
            <a:solidFill>
              <a:srgbClr val="E63F04"/>
            </a:solidFill>
            <a:round/>
            <a:headEnd/>
            <a:tailEnd/>
          </a:ln>
          <a:extLst>
            <a:ext uri="{909E8E84-426E-40DD-AFC4-6F175D3DCCD1}">
              <a14:hiddenFill xmlns:a14="http://schemas.microsoft.com/office/drawing/2010/main">
                <a:noFill/>
              </a14:hiddenFill>
            </a:ext>
          </a:extLst>
        </p:spPr>
      </p:cxnSp>
      <p:sp>
        <p:nvSpPr>
          <p:cNvPr id="70" name="Slide Number Placeholder 69"/>
          <p:cNvSpPr txBox="1">
            <a:spLocks noGrp="1"/>
          </p:cNvSpPr>
          <p:nvPr/>
        </p:nvSpPr>
        <p:spPr>
          <a:xfrm>
            <a:off x="7924800" y="6416675"/>
            <a:ext cx="762000" cy="365125"/>
          </a:xfrm>
          <a:prstGeom prst="rect">
            <a:avLst/>
          </a:prstGeom>
          <a:noFill/>
        </p:spPr>
        <p:txBody>
          <a:bodyPr lIns="0" rIns="0" anchor="b"/>
          <a:lstStyle/>
          <a:p>
            <a:pPr algn="r">
              <a:defRPr/>
            </a:pPr>
            <a:fld id="{E726F8C7-8A1A-40D0-A7F2-CA4D9CE7B2F8}" type="slidenum">
              <a:rPr lang="en-US" sz="1200">
                <a:solidFill>
                  <a:prstClr val="white">
                    <a:shade val="50000"/>
                  </a:prstClr>
                </a:solidFill>
              </a:rPr>
              <a:pPr algn="r">
                <a:defRPr/>
              </a:pPr>
              <a:t>65</a:t>
            </a:fld>
            <a:endParaRPr lang="en-US" sz="1200" dirty="0">
              <a:solidFill>
                <a:prstClr val="white">
                  <a:shade val="50000"/>
                </a:prstClr>
              </a:solidFill>
            </a:endParaRPr>
          </a:p>
        </p:txBody>
      </p:sp>
      <p:sp>
        <p:nvSpPr>
          <p:cNvPr id="71" name="Footer Placeholder 70"/>
          <p:cNvSpPr txBox="1">
            <a:spLocks noGrp="1"/>
          </p:cNvSpPr>
          <p:nvPr/>
        </p:nvSpPr>
        <p:spPr>
          <a:xfrm>
            <a:off x="3124200" y="6416675"/>
            <a:ext cx="2895600" cy="365125"/>
          </a:xfrm>
          <a:prstGeom prst="rect">
            <a:avLst/>
          </a:prstGeom>
          <a:noFill/>
        </p:spPr>
        <p:txBody>
          <a:bodyPr anchor="b"/>
          <a:lstStyle/>
          <a:p>
            <a:pPr algn="ctr">
              <a:defRPr/>
            </a:pPr>
            <a:r>
              <a:rPr lang="en-US" sz="1200">
                <a:solidFill>
                  <a:prstClr val="white">
                    <a:shade val="50000"/>
                  </a:prstClr>
                </a:solidFill>
              </a:rPr>
              <a:t>Beam Theory</a:t>
            </a:r>
            <a:endParaRPr lang="en-US" sz="1200" dirty="0">
              <a:solidFill>
                <a:prstClr val="white">
                  <a:shade val="50000"/>
                </a:prstClr>
              </a:solidFill>
            </a:endParaRPr>
          </a:p>
        </p:txBody>
      </p:sp>
      <p:sp>
        <p:nvSpPr>
          <p:cNvPr id="2" name="TextBox 28"/>
          <p:cNvSpPr txBox="1"/>
          <p:nvPr/>
        </p:nvSpPr>
        <p:spPr>
          <a:xfrm>
            <a:off x="2068513" y="120650"/>
            <a:ext cx="4786312"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sym typeface="Symbol" pitchFamily="18" charset="2"/>
              </a:rPr>
              <a:t>Shear Strength</a:t>
            </a:r>
            <a:endParaRPr lang="en-US" sz="3200" b="1">
              <a:solidFill>
                <a:prstClr val="black"/>
              </a:solidFill>
            </a:endParaRPr>
          </a:p>
        </p:txBody>
      </p:sp>
      <p:sp>
        <p:nvSpPr>
          <p:cNvPr id="52238" name="Line 14"/>
          <p:cNvSpPr>
            <a:spLocks noChangeShapeType="1"/>
          </p:cNvSpPr>
          <p:nvPr/>
        </p:nvSpPr>
        <p:spPr bwMode="auto">
          <a:xfrm>
            <a:off x="1200150" y="1638300"/>
            <a:ext cx="3681413"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52239" name="Line 15"/>
          <p:cNvSpPr>
            <a:spLocks noChangeShapeType="1"/>
          </p:cNvSpPr>
          <p:nvPr/>
        </p:nvSpPr>
        <p:spPr bwMode="auto">
          <a:xfrm>
            <a:off x="1190625" y="1757363"/>
            <a:ext cx="3671888"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52240" name="Line 16"/>
          <p:cNvSpPr>
            <a:spLocks noChangeShapeType="1"/>
          </p:cNvSpPr>
          <p:nvPr/>
        </p:nvSpPr>
        <p:spPr bwMode="auto">
          <a:xfrm>
            <a:off x="1209675" y="3328988"/>
            <a:ext cx="368617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52241" name="Line 17"/>
          <p:cNvSpPr>
            <a:spLocks noChangeShapeType="1"/>
          </p:cNvSpPr>
          <p:nvPr/>
        </p:nvSpPr>
        <p:spPr bwMode="auto">
          <a:xfrm>
            <a:off x="1204913" y="3433763"/>
            <a:ext cx="367665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grpSp>
        <p:nvGrpSpPr>
          <p:cNvPr id="52242" name="Group 93"/>
          <p:cNvGrpSpPr>
            <a:grpSpLocks/>
          </p:cNvGrpSpPr>
          <p:nvPr/>
        </p:nvGrpSpPr>
        <p:grpSpPr bwMode="auto">
          <a:xfrm>
            <a:off x="3816350" y="2055813"/>
            <a:ext cx="582613" cy="1025525"/>
            <a:chOff x="3845647" y="669816"/>
            <a:chExt cx="914400" cy="657358"/>
          </a:xfrm>
        </p:grpSpPr>
        <p:sp>
          <p:nvSpPr>
            <p:cNvPr id="52284" name="Freeform 109"/>
            <p:cNvSpPr>
              <a:spLocks/>
            </p:cNvSpPr>
            <p:nvPr/>
          </p:nvSpPr>
          <p:spPr bwMode="auto">
            <a:xfrm>
              <a:off x="3845647" y="669816"/>
              <a:ext cx="914400" cy="657358"/>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85" name="Freeform 110"/>
            <p:cNvSpPr>
              <a:spLocks/>
            </p:cNvSpPr>
            <p:nvPr/>
          </p:nvSpPr>
          <p:spPr bwMode="auto">
            <a:xfrm>
              <a:off x="3993284" y="765085"/>
              <a:ext cx="585788" cy="48111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86" name="Freeform 111"/>
            <p:cNvSpPr>
              <a:spLocks/>
            </p:cNvSpPr>
            <p:nvPr/>
          </p:nvSpPr>
          <p:spPr bwMode="auto">
            <a:xfrm>
              <a:off x="4088534" y="869881"/>
              <a:ext cx="366713" cy="290572"/>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87" name="Freeform 112"/>
            <p:cNvSpPr>
              <a:spLocks/>
            </p:cNvSpPr>
            <p:nvPr/>
          </p:nvSpPr>
          <p:spPr bwMode="auto">
            <a:xfrm>
              <a:off x="4145684" y="950861"/>
              <a:ext cx="209550" cy="15243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grpSp>
      <p:grpSp>
        <p:nvGrpSpPr>
          <p:cNvPr id="52243" name="Group 98"/>
          <p:cNvGrpSpPr>
            <a:grpSpLocks/>
          </p:cNvGrpSpPr>
          <p:nvPr/>
        </p:nvGrpSpPr>
        <p:grpSpPr bwMode="auto">
          <a:xfrm>
            <a:off x="3036888" y="2038350"/>
            <a:ext cx="582612" cy="1025525"/>
            <a:chOff x="3845647" y="669816"/>
            <a:chExt cx="914400" cy="657358"/>
          </a:xfrm>
        </p:grpSpPr>
        <p:sp>
          <p:nvSpPr>
            <p:cNvPr id="52280" name="Freeform 109"/>
            <p:cNvSpPr>
              <a:spLocks/>
            </p:cNvSpPr>
            <p:nvPr/>
          </p:nvSpPr>
          <p:spPr bwMode="auto">
            <a:xfrm>
              <a:off x="3845647" y="669816"/>
              <a:ext cx="914400" cy="657358"/>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81" name="Freeform 110"/>
            <p:cNvSpPr>
              <a:spLocks/>
            </p:cNvSpPr>
            <p:nvPr/>
          </p:nvSpPr>
          <p:spPr bwMode="auto">
            <a:xfrm>
              <a:off x="3993284" y="765085"/>
              <a:ext cx="585788" cy="48111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82" name="Freeform 111"/>
            <p:cNvSpPr>
              <a:spLocks/>
            </p:cNvSpPr>
            <p:nvPr/>
          </p:nvSpPr>
          <p:spPr bwMode="auto">
            <a:xfrm>
              <a:off x="4088534" y="869881"/>
              <a:ext cx="366713" cy="290572"/>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83" name="Freeform 112"/>
            <p:cNvSpPr>
              <a:spLocks/>
            </p:cNvSpPr>
            <p:nvPr/>
          </p:nvSpPr>
          <p:spPr bwMode="auto">
            <a:xfrm>
              <a:off x="4145684" y="950861"/>
              <a:ext cx="209550" cy="15243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grpSp>
      <p:grpSp>
        <p:nvGrpSpPr>
          <p:cNvPr id="52244" name="Group 93"/>
          <p:cNvGrpSpPr>
            <a:grpSpLocks/>
          </p:cNvGrpSpPr>
          <p:nvPr/>
        </p:nvGrpSpPr>
        <p:grpSpPr bwMode="auto">
          <a:xfrm>
            <a:off x="2259013" y="2046288"/>
            <a:ext cx="582612" cy="1025525"/>
            <a:chOff x="3845647" y="669816"/>
            <a:chExt cx="914400" cy="657358"/>
          </a:xfrm>
        </p:grpSpPr>
        <p:sp>
          <p:nvSpPr>
            <p:cNvPr id="52276" name="Freeform 109"/>
            <p:cNvSpPr>
              <a:spLocks/>
            </p:cNvSpPr>
            <p:nvPr/>
          </p:nvSpPr>
          <p:spPr bwMode="auto">
            <a:xfrm>
              <a:off x="3845647" y="669816"/>
              <a:ext cx="914400" cy="657358"/>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77" name="Freeform 110"/>
            <p:cNvSpPr>
              <a:spLocks/>
            </p:cNvSpPr>
            <p:nvPr/>
          </p:nvSpPr>
          <p:spPr bwMode="auto">
            <a:xfrm>
              <a:off x="3993284" y="765085"/>
              <a:ext cx="585788" cy="48111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78" name="Freeform 111"/>
            <p:cNvSpPr>
              <a:spLocks/>
            </p:cNvSpPr>
            <p:nvPr/>
          </p:nvSpPr>
          <p:spPr bwMode="auto">
            <a:xfrm>
              <a:off x="4088534" y="869881"/>
              <a:ext cx="366713" cy="290572"/>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79" name="Freeform 112"/>
            <p:cNvSpPr>
              <a:spLocks/>
            </p:cNvSpPr>
            <p:nvPr/>
          </p:nvSpPr>
          <p:spPr bwMode="auto">
            <a:xfrm>
              <a:off x="4145684" y="950861"/>
              <a:ext cx="209550" cy="15243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grpSp>
      <p:grpSp>
        <p:nvGrpSpPr>
          <p:cNvPr id="52245" name="Group 98"/>
          <p:cNvGrpSpPr>
            <a:grpSpLocks/>
          </p:cNvGrpSpPr>
          <p:nvPr/>
        </p:nvGrpSpPr>
        <p:grpSpPr bwMode="auto">
          <a:xfrm>
            <a:off x="1470025" y="2038350"/>
            <a:ext cx="582613" cy="1025525"/>
            <a:chOff x="3845647" y="669816"/>
            <a:chExt cx="914400" cy="657358"/>
          </a:xfrm>
        </p:grpSpPr>
        <p:sp>
          <p:nvSpPr>
            <p:cNvPr id="52272" name="Freeform 109"/>
            <p:cNvSpPr>
              <a:spLocks/>
            </p:cNvSpPr>
            <p:nvPr/>
          </p:nvSpPr>
          <p:spPr bwMode="auto">
            <a:xfrm>
              <a:off x="3845647" y="669816"/>
              <a:ext cx="914400" cy="657358"/>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73" name="Freeform 110"/>
            <p:cNvSpPr>
              <a:spLocks/>
            </p:cNvSpPr>
            <p:nvPr/>
          </p:nvSpPr>
          <p:spPr bwMode="auto">
            <a:xfrm>
              <a:off x="3993284" y="765085"/>
              <a:ext cx="585788" cy="48111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74" name="Freeform 111"/>
            <p:cNvSpPr>
              <a:spLocks/>
            </p:cNvSpPr>
            <p:nvPr/>
          </p:nvSpPr>
          <p:spPr bwMode="auto">
            <a:xfrm>
              <a:off x="4088534" y="869881"/>
              <a:ext cx="366713" cy="290572"/>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52275" name="Freeform 112"/>
            <p:cNvSpPr>
              <a:spLocks/>
            </p:cNvSpPr>
            <p:nvPr/>
          </p:nvSpPr>
          <p:spPr bwMode="auto">
            <a:xfrm>
              <a:off x="4145684" y="950861"/>
              <a:ext cx="209550" cy="152431"/>
            </a:xfrm>
            <a:custGeom>
              <a:avLst/>
              <a:gdLst>
                <a:gd name="T0" fmla="*/ 0 w 576"/>
                <a:gd name="T1" fmla="*/ 2147483647 h 414"/>
                <a:gd name="T2" fmla="*/ 2147483647 w 576"/>
                <a:gd name="T3" fmla="*/ 2147483647 h 414"/>
                <a:gd name="T4" fmla="*/ 2147483647 w 576"/>
                <a:gd name="T5" fmla="*/ 2147483647 h 414"/>
                <a:gd name="T6" fmla="*/ 2147483647 w 576"/>
                <a:gd name="T7" fmla="*/ 2147483647 h 414"/>
                <a:gd name="T8" fmla="*/ 2147483647 w 576"/>
                <a:gd name="T9" fmla="*/ 2147483647 h 414"/>
                <a:gd name="T10" fmla="*/ 2147483647 w 576"/>
                <a:gd name="T11" fmla="*/ 2147483647 h 414"/>
                <a:gd name="T12" fmla="*/ 2147483647 w 576"/>
                <a:gd name="T13" fmla="*/ 0 h 414"/>
                <a:gd name="T14" fmla="*/ 2147483647 w 576"/>
                <a:gd name="T15" fmla="*/ 2147483647 h 414"/>
                <a:gd name="T16" fmla="*/ 2147483647 w 576"/>
                <a:gd name="T17" fmla="*/ 2147483647 h 414"/>
                <a:gd name="T18" fmla="*/ 2147483647 w 576"/>
                <a:gd name="T19" fmla="*/ 2147483647 h 414"/>
                <a:gd name="T20" fmla="*/ 2147483647 w 576"/>
                <a:gd name="T21" fmla="*/ 2147483647 h 414"/>
                <a:gd name="T22" fmla="*/ 2147483647 w 576"/>
                <a:gd name="T23" fmla="*/ 2147483647 h 414"/>
                <a:gd name="T24" fmla="*/ 2147483647 w 576"/>
                <a:gd name="T25" fmla="*/ 2147483647 h 414"/>
                <a:gd name="T26" fmla="*/ 2147483647 w 576"/>
                <a:gd name="T27" fmla="*/ 2147483647 h 4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6"/>
                <a:gd name="T43" fmla="*/ 0 h 414"/>
                <a:gd name="T44" fmla="*/ 576 w 576"/>
                <a:gd name="T45" fmla="*/ 414 h 4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6" h="414">
                  <a:moveTo>
                    <a:pt x="0" y="381"/>
                  </a:moveTo>
                  <a:lnTo>
                    <a:pt x="54" y="219"/>
                  </a:lnTo>
                  <a:lnTo>
                    <a:pt x="111" y="174"/>
                  </a:lnTo>
                  <a:lnTo>
                    <a:pt x="183" y="102"/>
                  </a:lnTo>
                  <a:lnTo>
                    <a:pt x="240" y="90"/>
                  </a:lnTo>
                  <a:lnTo>
                    <a:pt x="333" y="27"/>
                  </a:lnTo>
                  <a:lnTo>
                    <a:pt x="438" y="0"/>
                  </a:lnTo>
                  <a:lnTo>
                    <a:pt x="576" y="39"/>
                  </a:lnTo>
                  <a:lnTo>
                    <a:pt x="567" y="87"/>
                  </a:lnTo>
                  <a:lnTo>
                    <a:pt x="471" y="189"/>
                  </a:lnTo>
                  <a:lnTo>
                    <a:pt x="360" y="237"/>
                  </a:lnTo>
                  <a:lnTo>
                    <a:pt x="234" y="378"/>
                  </a:lnTo>
                  <a:lnTo>
                    <a:pt x="96" y="414"/>
                  </a:lnTo>
                  <a:lnTo>
                    <a:pt x="6" y="378"/>
                  </a:lnTo>
                </a:path>
              </a:pathLst>
            </a:custGeom>
            <a:noFill/>
            <a:ln w="19050"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grpSp>
      <p:sp>
        <p:nvSpPr>
          <p:cNvPr id="84" name="Rectangle 83"/>
          <p:cNvSpPr/>
          <p:nvPr/>
        </p:nvSpPr>
        <p:spPr>
          <a:xfrm>
            <a:off x="1298575" y="1773238"/>
            <a:ext cx="96838" cy="1482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89" name="Rectangle 88"/>
          <p:cNvSpPr/>
          <p:nvPr/>
        </p:nvSpPr>
        <p:spPr>
          <a:xfrm>
            <a:off x="2101850" y="1774825"/>
            <a:ext cx="96838" cy="1482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90" name="Rectangle 89"/>
          <p:cNvSpPr/>
          <p:nvPr/>
        </p:nvSpPr>
        <p:spPr>
          <a:xfrm>
            <a:off x="2890838" y="1774825"/>
            <a:ext cx="96837" cy="1482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7" name="Rectangle 46"/>
          <p:cNvSpPr/>
          <p:nvPr/>
        </p:nvSpPr>
        <p:spPr>
          <a:xfrm>
            <a:off x="4464050" y="1774825"/>
            <a:ext cx="96838" cy="1482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8" name="Rectangle 47"/>
          <p:cNvSpPr/>
          <p:nvPr/>
        </p:nvSpPr>
        <p:spPr>
          <a:xfrm>
            <a:off x="3668713" y="1773238"/>
            <a:ext cx="96837" cy="1482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grpSp>
        <p:nvGrpSpPr>
          <p:cNvPr id="52251" name="Group 69"/>
          <p:cNvGrpSpPr>
            <a:grpSpLocks/>
          </p:cNvGrpSpPr>
          <p:nvPr/>
        </p:nvGrpSpPr>
        <p:grpSpPr bwMode="auto">
          <a:xfrm>
            <a:off x="1373188" y="2540000"/>
            <a:ext cx="3422650" cy="747713"/>
            <a:chOff x="2230585" y="1759528"/>
            <a:chExt cx="3422070" cy="748148"/>
          </a:xfrm>
        </p:grpSpPr>
        <p:cxnSp>
          <p:nvCxnSpPr>
            <p:cNvPr id="52" name="Straight Arrow Connector 51"/>
            <p:cNvCxnSpPr/>
            <p:nvPr/>
          </p:nvCxnSpPr>
          <p:spPr>
            <a:xfrm rot="5400000" flipH="1" flipV="1">
              <a:off x="2043021" y="1974096"/>
              <a:ext cx="721144" cy="346016"/>
            </a:xfrm>
            <a:prstGeom prst="straightConnector1">
              <a:avLst/>
            </a:prstGeom>
            <a:ln w="127000">
              <a:solidFill>
                <a:srgbClr val="00B05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rot="5400000" flipH="1" flipV="1">
              <a:off x="2833462" y="1947092"/>
              <a:ext cx="721144" cy="346016"/>
            </a:xfrm>
            <a:prstGeom prst="straightConnector1">
              <a:avLst/>
            </a:prstGeom>
            <a:ln w="127000">
              <a:solidFill>
                <a:srgbClr val="00B05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rot="5400000" flipH="1" flipV="1">
              <a:off x="3637395" y="1960594"/>
              <a:ext cx="719555" cy="346016"/>
            </a:xfrm>
            <a:prstGeom prst="straightConnector1">
              <a:avLst/>
            </a:prstGeom>
            <a:ln w="127000">
              <a:solidFill>
                <a:srgbClr val="00B05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rot="5400000" flipH="1" flipV="1">
              <a:off x="4370695" y="1973303"/>
              <a:ext cx="721144" cy="347603"/>
            </a:xfrm>
            <a:prstGeom prst="straightConnector1">
              <a:avLst/>
            </a:prstGeom>
            <a:ln w="127000">
              <a:solidFill>
                <a:srgbClr val="00B05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rot="5400000" flipH="1" flipV="1">
              <a:off x="5119075" y="1974096"/>
              <a:ext cx="721144" cy="346016"/>
            </a:xfrm>
            <a:prstGeom prst="straightConnector1">
              <a:avLst/>
            </a:prstGeom>
            <a:ln w="127000">
              <a:solidFill>
                <a:srgbClr val="00B050"/>
              </a:solidFill>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52252" name="Group 77"/>
          <p:cNvGrpSpPr>
            <a:grpSpLocks/>
          </p:cNvGrpSpPr>
          <p:nvPr/>
        </p:nvGrpSpPr>
        <p:grpSpPr bwMode="auto">
          <a:xfrm>
            <a:off x="1844675" y="1738313"/>
            <a:ext cx="2632075" cy="747712"/>
            <a:chOff x="2701640" y="955964"/>
            <a:chExt cx="2632361" cy="748148"/>
          </a:xfrm>
        </p:grpSpPr>
        <p:cxnSp>
          <p:nvCxnSpPr>
            <p:cNvPr id="73" name="Straight Arrow Connector 72"/>
            <p:cNvCxnSpPr/>
            <p:nvPr/>
          </p:nvCxnSpPr>
          <p:spPr>
            <a:xfrm rot="5400000">
              <a:off x="4800372" y="1170483"/>
              <a:ext cx="721145" cy="346113"/>
            </a:xfrm>
            <a:prstGeom prst="straightConnector1">
              <a:avLst/>
            </a:prstGeom>
            <a:ln w="127000">
              <a:solidFill>
                <a:srgbClr val="00B05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rot="5400000">
              <a:off x="3997804" y="1156981"/>
              <a:ext cx="719557" cy="346113"/>
            </a:xfrm>
            <a:prstGeom prst="straightConnector1">
              <a:avLst/>
            </a:prstGeom>
            <a:ln w="127000">
              <a:solidFill>
                <a:srgbClr val="00B05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rot="5400000">
              <a:off x="3261918" y="1143480"/>
              <a:ext cx="721145" cy="346113"/>
            </a:xfrm>
            <a:prstGeom prst="straightConnector1">
              <a:avLst/>
            </a:prstGeom>
            <a:ln w="127000">
              <a:solidFill>
                <a:srgbClr val="00B05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rot="5400000">
              <a:off x="2514124" y="1143480"/>
              <a:ext cx="721145" cy="346113"/>
            </a:xfrm>
            <a:prstGeom prst="straightConnector1">
              <a:avLst/>
            </a:prstGeom>
            <a:ln w="127000">
              <a:solidFill>
                <a:srgbClr val="00B050"/>
              </a:solidFill>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79" name="Straight Arrow Connector 78"/>
          <p:cNvCxnSpPr/>
          <p:nvPr/>
        </p:nvCxnSpPr>
        <p:spPr>
          <a:xfrm rot="16200000" flipH="1">
            <a:off x="532606" y="2528094"/>
            <a:ext cx="1633538" cy="0"/>
          </a:xfrm>
          <a:prstGeom prst="straightConnector1">
            <a:avLst/>
          </a:prstGeom>
          <a:ln w="95250">
            <a:solidFill>
              <a:srgbClr val="FF0000"/>
            </a:solidFill>
            <a:headEnd type="stealth" w="sm" len="med"/>
            <a:tailEnd type="stealth" w="sm" len="med"/>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rot="16200000" flipH="1">
            <a:off x="1335881" y="2513807"/>
            <a:ext cx="1633537" cy="0"/>
          </a:xfrm>
          <a:prstGeom prst="straightConnector1">
            <a:avLst/>
          </a:prstGeom>
          <a:ln w="95250">
            <a:solidFill>
              <a:srgbClr val="FF0000"/>
            </a:solidFill>
            <a:headEnd type="stealth" w="sm" len="med"/>
            <a:tailEnd type="stealth" w="sm" len="med"/>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rot="16200000" flipH="1">
            <a:off x="2120900" y="2541588"/>
            <a:ext cx="1635125" cy="0"/>
          </a:xfrm>
          <a:prstGeom prst="straightConnector1">
            <a:avLst/>
          </a:prstGeom>
          <a:ln w="95250">
            <a:solidFill>
              <a:srgbClr val="FF0000"/>
            </a:solidFill>
            <a:headEnd type="stealth" w="sm" len="med"/>
            <a:tailEnd type="stealth" w="sm"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rot="16200000" flipH="1">
            <a:off x="2898775" y="2541588"/>
            <a:ext cx="1635125" cy="0"/>
          </a:xfrm>
          <a:prstGeom prst="straightConnector1">
            <a:avLst/>
          </a:prstGeom>
          <a:ln w="95250">
            <a:solidFill>
              <a:srgbClr val="FF0000"/>
            </a:solidFill>
            <a:headEnd type="stealth" w="sm" len="med"/>
            <a:tailEnd type="stealth" w="sm" len="med"/>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16200000" flipH="1">
            <a:off x="3698081" y="2528094"/>
            <a:ext cx="1633538" cy="0"/>
          </a:xfrm>
          <a:prstGeom prst="straightConnector1">
            <a:avLst/>
          </a:prstGeom>
          <a:ln w="95250">
            <a:solidFill>
              <a:srgbClr val="FF0000"/>
            </a:solidFill>
            <a:headEnd type="stealth" w="sm" len="med"/>
            <a:tailEnd type="stealth" w="sm" len="med"/>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p:nvPr/>
        </p:nvCxnSpPr>
        <p:spPr>
          <a:xfrm rot="16200000" flipH="1">
            <a:off x="7181056" y="2282032"/>
            <a:ext cx="1633537" cy="0"/>
          </a:xfrm>
          <a:prstGeom prst="straightConnector1">
            <a:avLst/>
          </a:prstGeom>
          <a:ln w="95250">
            <a:solidFill>
              <a:srgbClr val="FF0000"/>
            </a:solidFill>
            <a:headEnd type="stealth" w="sm" len="med"/>
            <a:tailEnd type="stealth" w="sm" len="med"/>
          </a:ln>
        </p:spPr>
        <p:style>
          <a:lnRef idx="1">
            <a:schemeClr val="accent1"/>
          </a:lnRef>
          <a:fillRef idx="0">
            <a:schemeClr val="accent1"/>
          </a:fillRef>
          <a:effectRef idx="0">
            <a:schemeClr val="accent1"/>
          </a:effectRef>
          <a:fontRef idx="minor">
            <a:schemeClr val="tx1"/>
          </a:fontRef>
        </p:style>
      </p:cxnSp>
      <p:sp>
        <p:nvSpPr>
          <p:cNvPr id="52259" name="TextBox 127"/>
          <p:cNvSpPr txBox="1">
            <a:spLocks noChangeArrowheads="1"/>
          </p:cNvSpPr>
          <p:nvPr/>
        </p:nvSpPr>
        <p:spPr bwMode="auto">
          <a:xfrm>
            <a:off x="7191375" y="3121025"/>
            <a:ext cx="1952625"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800">
                <a:solidFill>
                  <a:prstClr val="black"/>
                </a:solidFill>
              </a:rPr>
              <a:t>Compression can be carried by the stiffeners.</a:t>
            </a:r>
          </a:p>
        </p:txBody>
      </p:sp>
      <p:cxnSp>
        <p:nvCxnSpPr>
          <p:cNvPr id="72" name="Straight Arrow Connector 71"/>
          <p:cNvCxnSpPr/>
          <p:nvPr/>
        </p:nvCxnSpPr>
        <p:spPr>
          <a:xfrm rot="5400000">
            <a:off x="6275388" y="1693863"/>
            <a:ext cx="720725" cy="346075"/>
          </a:xfrm>
          <a:prstGeom prst="straightConnector1">
            <a:avLst/>
          </a:prstGeom>
          <a:ln w="127000">
            <a:solidFill>
              <a:srgbClr val="00B05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p:nvPr/>
        </p:nvCxnSpPr>
        <p:spPr>
          <a:xfrm rot="5400000" flipH="1" flipV="1">
            <a:off x="5887244" y="2467769"/>
            <a:ext cx="720725" cy="347663"/>
          </a:xfrm>
          <a:prstGeom prst="straightConnector1">
            <a:avLst/>
          </a:prstGeom>
          <a:ln w="127000">
            <a:solidFill>
              <a:srgbClr val="00B050"/>
            </a:solidFill>
            <a:tailEnd type="triangle" w="med" len="med"/>
          </a:ln>
        </p:spPr>
        <p:style>
          <a:lnRef idx="1">
            <a:schemeClr val="accent1"/>
          </a:lnRef>
          <a:fillRef idx="0">
            <a:schemeClr val="accent1"/>
          </a:fillRef>
          <a:effectRef idx="0">
            <a:schemeClr val="accent1"/>
          </a:effectRef>
          <a:fontRef idx="minor">
            <a:schemeClr val="tx1"/>
          </a:fontRef>
        </p:style>
      </p:cxnSp>
      <p:sp>
        <p:nvSpPr>
          <p:cNvPr id="52262" name="TextBox 127"/>
          <p:cNvSpPr txBox="1">
            <a:spLocks noChangeArrowheads="1"/>
          </p:cNvSpPr>
          <p:nvPr/>
        </p:nvSpPr>
        <p:spPr bwMode="auto">
          <a:xfrm>
            <a:off x="5576888" y="3125788"/>
            <a:ext cx="1624012"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800">
                <a:solidFill>
                  <a:prstClr val="black"/>
                </a:solidFill>
              </a:rPr>
              <a:t>Tension can still be carried by the Web. </a:t>
            </a:r>
          </a:p>
        </p:txBody>
      </p:sp>
      <p:sp>
        <p:nvSpPr>
          <p:cNvPr id="64" name="TextBox 127"/>
          <p:cNvSpPr txBox="1">
            <a:spLocks noChangeArrowheads="1"/>
          </p:cNvSpPr>
          <p:nvPr/>
        </p:nvSpPr>
        <p:spPr bwMode="auto">
          <a:xfrm>
            <a:off x="3019425" y="3573463"/>
            <a:ext cx="26368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2000" dirty="0">
                <a:solidFill>
                  <a:prstClr val="black"/>
                </a:solidFill>
              </a:rPr>
              <a:t>Shear Buckling of Web </a:t>
            </a:r>
          </a:p>
        </p:txBody>
      </p:sp>
      <p:sp>
        <p:nvSpPr>
          <p:cNvPr id="65" name="Freeform 120"/>
          <p:cNvSpPr>
            <a:spLocks/>
          </p:cNvSpPr>
          <p:nvPr/>
        </p:nvSpPr>
        <p:spPr bwMode="auto">
          <a:xfrm>
            <a:off x="1219200" y="2571750"/>
            <a:ext cx="1847850" cy="1238250"/>
          </a:xfrm>
          <a:custGeom>
            <a:avLst/>
            <a:gdLst>
              <a:gd name="T0" fmla="*/ 2147483647 w 636"/>
              <a:gd name="T1" fmla="*/ 2129532031 h 720"/>
              <a:gd name="T2" fmla="*/ 0 w 636"/>
              <a:gd name="T3" fmla="*/ 2129532031 h 720"/>
              <a:gd name="T4" fmla="*/ 1570117564 w 636"/>
              <a:gd name="T5" fmla="*/ 0 h 720"/>
              <a:gd name="T6" fmla="*/ 0 60000 65536"/>
              <a:gd name="T7" fmla="*/ 0 60000 65536"/>
              <a:gd name="T8" fmla="*/ 0 60000 65536"/>
              <a:gd name="T9" fmla="*/ 0 w 636"/>
              <a:gd name="T10" fmla="*/ 0 h 720"/>
              <a:gd name="T11" fmla="*/ 636 w 636"/>
              <a:gd name="T12" fmla="*/ 720 h 720"/>
            </a:gdLst>
            <a:ahLst/>
            <a:cxnLst>
              <a:cxn ang="T6">
                <a:pos x="T0" y="T1"/>
              </a:cxn>
              <a:cxn ang="T7">
                <a:pos x="T2" y="T3"/>
              </a:cxn>
              <a:cxn ang="T8">
                <a:pos x="T4" y="T5"/>
              </a:cxn>
            </a:cxnLst>
            <a:rect l="T9" t="T10" r="T11" b="T12"/>
            <a:pathLst>
              <a:path w="636" h="720">
                <a:moveTo>
                  <a:pt x="636" y="720"/>
                </a:moveTo>
                <a:lnTo>
                  <a:pt x="0" y="720"/>
                </a:lnTo>
                <a:lnTo>
                  <a:pt x="186" y="0"/>
                </a:ln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77" name="Line 121"/>
          <p:cNvSpPr>
            <a:spLocks noChangeShapeType="1"/>
          </p:cNvSpPr>
          <p:nvPr/>
        </p:nvSpPr>
        <p:spPr bwMode="auto">
          <a:xfrm flipV="1">
            <a:off x="2057400" y="2657475"/>
            <a:ext cx="466725" cy="1152525"/>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78" name="Line 122"/>
          <p:cNvSpPr>
            <a:spLocks noChangeShapeType="1"/>
          </p:cNvSpPr>
          <p:nvPr/>
        </p:nvSpPr>
        <p:spPr bwMode="auto">
          <a:xfrm flipV="1">
            <a:off x="2857500" y="2647950"/>
            <a:ext cx="466725" cy="1152525"/>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Tree>
    <p:extLst>
      <p:ext uri="{BB962C8B-B14F-4D97-AF65-F5344CB8AC3E}">
        <p14:creationId xmlns:p14="http://schemas.microsoft.com/office/powerpoint/2010/main" val="147364585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3" name="Content Placeholder 2"/>
          <p:cNvSpPr>
            <a:spLocks noGrp="1"/>
          </p:cNvSpPr>
          <p:nvPr>
            <p:ph idx="1"/>
          </p:nvPr>
        </p:nvSpPr>
        <p:spPr>
          <a:xfrm>
            <a:off x="457200" y="1600200"/>
            <a:ext cx="8229600" cy="3182938"/>
          </a:xfrm>
          <a:solidFill>
            <a:schemeClr val="accent1">
              <a:lumMod val="20000"/>
              <a:lumOff val="80000"/>
            </a:schemeClr>
          </a:solidFill>
        </p:spPr>
        <p:txBody>
          <a:bodyPr>
            <a:spAutoFit/>
          </a:bodyPr>
          <a:lstStyle/>
          <a:p>
            <a:pPr>
              <a:defRPr/>
            </a:pPr>
            <a:endParaRPr lang="en-US" dirty="0" smtClean="0">
              <a:solidFill>
                <a:schemeClr val="bg1"/>
              </a:solidFill>
            </a:endParaRPr>
          </a:p>
          <a:p>
            <a:pPr lvl="1">
              <a:buFont typeface="Wingdings 2" pitchFamily="18" charset="2"/>
              <a:buNone/>
              <a:defRPr/>
            </a:pPr>
            <a:r>
              <a:rPr lang="en-US" sz="4800" dirty="0" smtClean="0">
                <a:solidFill>
                  <a:schemeClr val="bg1"/>
                </a:solidFill>
              </a:rPr>
              <a:t>Chapter G: </a:t>
            </a:r>
          </a:p>
          <a:p>
            <a:pPr lvl="1">
              <a:buFont typeface="Wingdings 2" pitchFamily="18" charset="2"/>
              <a:buNone/>
              <a:defRPr/>
            </a:pPr>
            <a:r>
              <a:rPr lang="en-US" sz="4800" dirty="0" smtClean="0">
                <a:solidFill>
                  <a:schemeClr val="bg1"/>
                </a:solidFill>
              </a:rPr>
              <a:t>Shear Strength</a:t>
            </a:r>
          </a:p>
          <a:p>
            <a:pPr lvl="1">
              <a:buFont typeface="Wingdings 2" pitchFamily="18" charset="2"/>
              <a:buNone/>
              <a:defRPr/>
            </a:pPr>
            <a:endParaRPr lang="en-US" sz="4800" dirty="0" smtClean="0">
              <a:solidFill>
                <a:schemeClr val="bg1"/>
              </a:solidFill>
            </a:endParaRPr>
          </a:p>
        </p:txBody>
      </p:sp>
      <p:sp>
        <p:nvSpPr>
          <p:cNvPr id="4" name="Slide Number Placeholder 3"/>
          <p:cNvSpPr>
            <a:spLocks noGrp="1"/>
          </p:cNvSpPr>
          <p:nvPr>
            <p:ph type="sldNum" sz="quarter" idx="11"/>
          </p:nvPr>
        </p:nvSpPr>
        <p:spPr/>
        <p:txBody>
          <a:bodyPr/>
          <a:lstStyle/>
          <a:p>
            <a:pPr>
              <a:defRPr/>
            </a:pPr>
            <a:fld id="{5DAC46DE-BB64-433B-BFBC-AD2640DAE259}" type="slidenum">
              <a:rPr lang="en-US" smtClean="0">
                <a:solidFill>
                  <a:prstClr val="white">
                    <a:shade val="50000"/>
                  </a:prstClr>
                </a:solidFill>
              </a:rPr>
              <a:pPr>
                <a:defRPr/>
              </a:pPr>
              <a:t>66</a:t>
            </a:fld>
            <a:endParaRPr lang="en-US" dirty="0">
              <a:solidFill>
                <a:prstClr val="white">
                  <a:shade val="50000"/>
                </a:prstClr>
              </a:solidFill>
            </a:endParaRPr>
          </a:p>
        </p:txBody>
      </p:sp>
    </p:spTree>
    <p:extLst>
      <p:ext uri="{BB962C8B-B14F-4D97-AF65-F5344CB8AC3E}">
        <p14:creationId xmlns:p14="http://schemas.microsoft.com/office/powerpoint/2010/main" val="145248361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28675" name="TextBox 28"/>
          <p:cNvSpPr txBox="1">
            <a:spLocks noChangeArrowheads="1"/>
          </p:cNvSpPr>
          <p:nvPr/>
        </p:nvSpPr>
        <p:spPr bwMode="auto">
          <a:xfrm>
            <a:off x="1377950" y="1416050"/>
            <a:ext cx="6275388" cy="1189038"/>
          </a:xfrm>
          <a:prstGeom prst="rect">
            <a:avLst/>
          </a:prstGeom>
          <a:solidFill>
            <a:srgbClr val="F2F2F2">
              <a:alpha val="61960"/>
            </a:srgbClr>
          </a:solidFill>
          <a:ln w="38100">
            <a:solidFill>
              <a:schemeClr val="bg1"/>
            </a:solidFill>
            <a:bevel/>
            <a:headEnd/>
            <a:tailEnd/>
          </a:ln>
        </p:spPr>
        <p:txBody>
          <a:bodyPr anchor="ctr" anchorCtr="1"/>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3200" dirty="0">
                <a:solidFill>
                  <a:prstClr val="black"/>
                </a:solidFill>
              </a:rPr>
              <a:t>Nominal Shear Strength</a:t>
            </a:r>
          </a:p>
          <a:p>
            <a:r>
              <a:rPr lang="en-US" sz="3200" i="1" dirty="0" err="1">
                <a:solidFill>
                  <a:prstClr val="black"/>
                </a:solidFill>
              </a:rPr>
              <a:t>V</a:t>
            </a:r>
            <a:r>
              <a:rPr lang="en-US" sz="3200" i="1" baseline="-25000" dirty="0" err="1">
                <a:solidFill>
                  <a:prstClr val="black"/>
                </a:solidFill>
              </a:rPr>
              <a:t>n</a:t>
            </a:r>
            <a:r>
              <a:rPr lang="en-US" sz="3200" i="1" baseline="-25000" dirty="0">
                <a:solidFill>
                  <a:prstClr val="black"/>
                </a:solidFill>
              </a:rPr>
              <a:t> </a:t>
            </a:r>
            <a:r>
              <a:rPr lang="en-US" sz="3200" dirty="0">
                <a:solidFill>
                  <a:prstClr val="black"/>
                </a:solidFill>
              </a:rPr>
              <a:t>= </a:t>
            </a:r>
            <a:r>
              <a:rPr lang="en-US" sz="3200" dirty="0" smtClean="0">
                <a:solidFill>
                  <a:prstClr val="black"/>
                </a:solidFill>
              </a:rPr>
              <a:t>0.6</a:t>
            </a:r>
            <a:r>
              <a:rPr lang="en-US" sz="3200" i="1" dirty="0" smtClean="0">
                <a:solidFill>
                  <a:prstClr val="black"/>
                </a:solidFill>
              </a:rPr>
              <a:t>F</a:t>
            </a:r>
            <a:r>
              <a:rPr lang="en-US" sz="3200" i="1" baseline="-25000" dirty="0" smtClean="0">
                <a:solidFill>
                  <a:prstClr val="black"/>
                </a:solidFill>
              </a:rPr>
              <a:t>y</a:t>
            </a:r>
            <a:r>
              <a:rPr lang="en-US" sz="3200" i="1" dirty="0" smtClean="0">
                <a:solidFill>
                  <a:prstClr val="black"/>
                </a:solidFill>
              </a:rPr>
              <a:t>A</a:t>
            </a:r>
            <a:r>
              <a:rPr lang="en-US" sz="3200" i="1" baseline="-25000" dirty="0" smtClean="0">
                <a:solidFill>
                  <a:prstClr val="black"/>
                </a:solidFill>
              </a:rPr>
              <a:t>w</a:t>
            </a:r>
            <a:r>
              <a:rPr lang="en-US" sz="3200" i="1" dirty="0" smtClean="0">
                <a:solidFill>
                  <a:prstClr val="black"/>
                </a:solidFill>
              </a:rPr>
              <a:t>C</a:t>
            </a:r>
            <a:r>
              <a:rPr lang="en-US" sz="3200" i="1" baseline="-25000" dirty="0" smtClean="0">
                <a:solidFill>
                  <a:prstClr val="black"/>
                </a:solidFill>
              </a:rPr>
              <a:t>v1 </a:t>
            </a:r>
            <a:r>
              <a:rPr lang="en-US" sz="3200" i="1" baseline="-25000" dirty="0">
                <a:solidFill>
                  <a:prstClr val="black"/>
                </a:solidFill>
              </a:rPr>
              <a:t>	</a:t>
            </a:r>
            <a:r>
              <a:rPr lang="en-US" dirty="0">
                <a:solidFill>
                  <a:prstClr val="black"/>
                </a:solidFill>
              </a:rPr>
              <a:t>Equation G2-1</a:t>
            </a:r>
          </a:p>
        </p:txBody>
      </p:sp>
      <p:sp>
        <p:nvSpPr>
          <p:cNvPr id="28676" name="TextBox 2"/>
          <p:cNvSpPr txBox="1">
            <a:spLocks noChangeArrowheads="1"/>
          </p:cNvSpPr>
          <p:nvPr/>
        </p:nvSpPr>
        <p:spPr bwMode="auto">
          <a:xfrm>
            <a:off x="657225" y="3433763"/>
            <a:ext cx="8140700" cy="1279525"/>
          </a:xfrm>
          <a:prstGeom prst="rect">
            <a:avLst/>
          </a:prstGeom>
          <a:solidFill>
            <a:srgbClr val="F2F2F2">
              <a:alpha val="61960"/>
            </a:srgbClr>
          </a:solidFill>
          <a:ln w="38100">
            <a:solidFill>
              <a:schemeClr val="bg1"/>
            </a:solidFill>
            <a:bevel/>
            <a:headEnd/>
            <a:tailEnd/>
          </a:ln>
        </p:spPr>
        <p:txBody>
          <a:bodyPr anchor="ctr" anchorCtr="1"/>
          <a:lstStyle>
            <a:lvl1pPr eaLnBrk="0" hangingPunct="0">
              <a:tabLst>
                <a:tab pos="406400" algn="l"/>
                <a:tab pos="800100" algn="l"/>
                <a:tab pos="1092200" algn="l"/>
              </a:tabLst>
              <a:defRPr sz="2400">
                <a:solidFill>
                  <a:schemeClr val="tx1"/>
                </a:solidFill>
                <a:latin typeface="Times New Roman" pitchFamily="18" charset="0"/>
                <a:cs typeface="Arial" charset="0"/>
              </a:defRPr>
            </a:lvl1pPr>
            <a:lvl2pPr marL="742950" indent="-285750" eaLnBrk="0" hangingPunct="0">
              <a:tabLst>
                <a:tab pos="406400" algn="l"/>
                <a:tab pos="800100" algn="l"/>
                <a:tab pos="1092200" algn="l"/>
              </a:tabLst>
              <a:defRPr sz="2400">
                <a:solidFill>
                  <a:schemeClr val="tx1"/>
                </a:solidFill>
                <a:latin typeface="Times New Roman" pitchFamily="18" charset="0"/>
                <a:cs typeface="Arial" charset="0"/>
              </a:defRPr>
            </a:lvl2pPr>
            <a:lvl3pPr marL="1143000" indent="-228600" eaLnBrk="0" hangingPunct="0">
              <a:tabLst>
                <a:tab pos="406400" algn="l"/>
                <a:tab pos="800100" algn="l"/>
                <a:tab pos="1092200" algn="l"/>
              </a:tabLst>
              <a:defRPr sz="2400">
                <a:solidFill>
                  <a:schemeClr val="tx1"/>
                </a:solidFill>
                <a:latin typeface="Times New Roman" pitchFamily="18" charset="0"/>
                <a:cs typeface="Arial" charset="0"/>
              </a:defRPr>
            </a:lvl3pPr>
            <a:lvl4pPr marL="1600200" indent="-228600" eaLnBrk="0" hangingPunct="0">
              <a:tabLst>
                <a:tab pos="406400" algn="l"/>
                <a:tab pos="800100" algn="l"/>
                <a:tab pos="1092200" algn="l"/>
              </a:tabLst>
              <a:defRPr sz="2400">
                <a:solidFill>
                  <a:schemeClr val="tx1"/>
                </a:solidFill>
                <a:latin typeface="Times New Roman" pitchFamily="18" charset="0"/>
                <a:cs typeface="Arial" charset="0"/>
              </a:defRPr>
            </a:lvl4pPr>
            <a:lvl5pPr marL="2057400" indent="-228600" eaLnBrk="0" hangingPunct="0">
              <a:tabLst>
                <a:tab pos="406400" algn="l"/>
                <a:tab pos="800100" algn="l"/>
                <a:tab pos="1092200" algn="l"/>
              </a:tabLst>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406400" algn="l"/>
                <a:tab pos="800100" algn="l"/>
                <a:tab pos="1092200" algn="l"/>
              </a:tabLs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406400" algn="l"/>
                <a:tab pos="800100" algn="l"/>
                <a:tab pos="1092200" algn="l"/>
              </a:tabLs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406400" algn="l"/>
                <a:tab pos="800100" algn="l"/>
                <a:tab pos="1092200" algn="l"/>
              </a:tabLs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406400" algn="l"/>
                <a:tab pos="800100" algn="l"/>
                <a:tab pos="1092200" algn="l"/>
              </a:tabLst>
              <a:defRPr sz="2400">
                <a:solidFill>
                  <a:schemeClr val="tx1"/>
                </a:solidFill>
                <a:latin typeface="Times New Roman" pitchFamily="18" charset="0"/>
                <a:cs typeface="Arial" charset="0"/>
              </a:defRPr>
            </a:lvl9pPr>
          </a:lstStyle>
          <a:p>
            <a:r>
              <a:rPr lang="en-US" dirty="0">
                <a:solidFill>
                  <a:prstClr val="black"/>
                </a:solidFill>
              </a:rPr>
              <a:t>0.6</a:t>
            </a:r>
            <a:r>
              <a:rPr lang="en-US" i="1" dirty="0">
                <a:solidFill>
                  <a:prstClr val="black"/>
                </a:solidFill>
              </a:rPr>
              <a:t>F</a:t>
            </a:r>
            <a:r>
              <a:rPr lang="en-US" i="1" baseline="-25000" dirty="0">
                <a:solidFill>
                  <a:prstClr val="black"/>
                </a:solidFill>
              </a:rPr>
              <a:t>y	</a:t>
            </a:r>
            <a:r>
              <a:rPr lang="en-US" dirty="0">
                <a:solidFill>
                  <a:prstClr val="black"/>
                </a:solidFill>
              </a:rPr>
              <a:t>=	Shear yield strength per Von Mises Failure Criteria</a:t>
            </a:r>
          </a:p>
          <a:p>
            <a:r>
              <a:rPr lang="en-US" i="1" dirty="0">
                <a:solidFill>
                  <a:prstClr val="black"/>
                </a:solidFill>
              </a:rPr>
              <a:t>	A</a:t>
            </a:r>
            <a:r>
              <a:rPr lang="en-US" i="1" baseline="-25000" dirty="0">
                <a:solidFill>
                  <a:prstClr val="black"/>
                </a:solidFill>
              </a:rPr>
              <a:t>w	</a:t>
            </a:r>
            <a:r>
              <a:rPr lang="en-US" dirty="0">
                <a:solidFill>
                  <a:prstClr val="black"/>
                </a:solidFill>
              </a:rPr>
              <a:t>=	area of web = </a:t>
            </a:r>
            <a:r>
              <a:rPr lang="en-US" i="1" dirty="0" err="1">
                <a:solidFill>
                  <a:prstClr val="black"/>
                </a:solidFill>
              </a:rPr>
              <a:t>dt</a:t>
            </a:r>
            <a:r>
              <a:rPr lang="en-US" i="1" baseline="-25000" dirty="0" err="1">
                <a:solidFill>
                  <a:prstClr val="black"/>
                </a:solidFill>
              </a:rPr>
              <a:t>w</a:t>
            </a:r>
            <a:endParaRPr lang="en-US" i="1" dirty="0">
              <a:solidFill>
                <a:prstClr val="black"/>
              </a:solidFill>
            </a:endParaRPr>
          </a:p>
          <a:p>
            <a:r>
              <a:rPr lang="en-US" i="1" dirty="0">
                <a:solidFill>
                  <a:prstClr val="black"/>
                </a:solidFill>
              </a:rPr>
              <a:t>	</a:t>
            </a:r>
            <a:r>
              <a:rPr lang="en-US" i="1" dirty="0" smtClean="0">
                <a:solidFill>
                  <a:prstClr val="black"/>
                </a:solidFill>
              </a:rPr>
              <a:t>C</a:t>
            </a:r>
            <a:r>
              <a:rPr lang="en-US" i="1" baseline="-25000" dirty="0" smtClean="0">
                <a:solidFill>
                  <a:prstClr val="black"/>
                </a:solidFill>
              </a:rPr>
              <a:t>v1</a:t>
            </a:r>
            <a:r>
              <a:rPr lang="en-US" i="1" baseline="-25000" dirty="0">
                <a:solidFill>
                  <a:prstClr val="black"/>
                </a:solidFill>
              </a:rPr>
              <a:t>	</a:t>
            </a:r>
            <a:r>
              <a:rPr lang="en-US" dirty="0">
                <a:solidFill>
                  <a:prstClr val="black"/>
                </a:solidFill>
              </a:rPr>
              <a:t>=	reduction factor for shear buckling</a:t>
            </a:r>
          </a:p>
        </p:txBody>
      </p:sp>
      <p:sp>
        <p:nvSpPr>
          <p:cNvPr id="4" name="Slide Number Placeholder 3"/>
          <p:cNvSpPr>
            <a:spLocks noGrp="1"/>
          </p:cNvSpPr>
          <p:nvPr>
            <p:ph type="sldNum" sz="quarter" idx="11"/>
          </p:nvPr>
        </p:nvSpPr>
        <p:spPr/>
        <p:txBody>
          <a:bodyPr/>
          <a:lstStyle/>
          <a:p>
            <a:pPr>
              <a:defRPr/>
            </a:pPr>
            <a:fld id="{8A9E1546-1D8F-4D65-A8FA-B2525280A551}" type="slidenum">
              <a:rPr lang="en-US" smtClean="0">
                <a:solidFill>
                  <a:prstClr val="white">
                    <a:shade val="50000"/>
                  </a:prstClr>
                </a:solidFill>
              </a:rPr>
              <a:pPr>
                <a:defRPr/>
              </a:pPr>
              <a:t>67</a:t>
            </a:fld>
            <a:endParaRPr lang="en-US" dirty="0">
              <a:solidFill>
                <a:prstClr val="white">
                  <a:shade val="50000"/>
                </a:prstClr>
              </a:solidFill>
            </a:endParaRPr>
          </a:p>
        </p:txBody>
      </p:sp>
      <p:sp>
        <p:nvSpPr>
          <p:cNvPr id="2" name="TextBox 2"/>
          <p:cNvSpPr txBox="1"/>
          <p:nvPr/>
        </p:nvSpPr>
        <p:spPr>
          <a:xfrm>
            <a:off x="2044700" y="330200"/>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Shear Strength</a:t>
            </a:r>
          </a:p>
        </p:txBody>
      </p:sp>
    </p:spTree>
    <p:extLst>
      <p:ext uri="{BB962C8B-B14F-4D97-AF65-F5344CB8AC3E}">
        <p14:creationId xmlns:p14="http://schemas.microsoft.com/office/powerpoint/2010/main" val="403306786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29" name="TextBox 28"/>
          <p:cNvSpPr txBox="1"/>
          <p:nvPr/>
        </p:nvSpPr>
        <p:spPr bwMode="auto">
          <a:xfrm>
            <a:off x="207963" y="998538"/>
            <a:ext cx="8802687" cy="860425"/>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i="1" dirty="0" smtClean="0">
                <a:solidFill>
                  <a:prstClr val="black"/>
                </a:solidFill>
                <a:cs typeface="Arial" charset="0"/>
              </a:rPr>
              <a:t>C</a:t>
            </a:r>
            <a:r>
              <a:rPr lang="en-US" i="1" baseline="-25000" dirty="0" smtClean="0">
                <a:solidFill>
                  <a:prstClr val="black"/>
                </a:solidFill>
                <a:cs typeface="Arial" charset="0"/>
              </a:rPr>
              <a:t>v1</a:t>
            </a:r>
            <a:r>
              <a:rPr lang="en-US" dirty="0" smtClean="0">
                <a:solidFill>
                  <a:prstClr val="black"/>
                </a:solidFill>
                <a:cs typeface="Arial" charset="0"/>
              </a:rPr>
              <a:t> </a:t>
            </a:r>
            <a:r>
              <a:rPr lang="en-US" dirty="0">
                <a:solidFill>
                  <a:prstClr val="black"/>
                </a:solidFill>
                <a:cs typeface="Arial" charset="0"/>
              </a:rPr>
              <a:t>depends on slenderness of web and locations of shear stiffeners.</a:t>
            </a:r>
          </a:p>
          <a:p>
            <a:pPr algn="ctr" eaLnBrk="0" hangingPunct="0">
              <a:defRPr/>
            </a:pPr>
            <a:r>
              <a:rPr lang="en-US" dirty="0">
                <a:solidFill>
                  <a:prstClr val="black"/>
                </a:solidFill>
                <a:cs typeface="Arial" charset="0"/>
              </a:rPr>
              <a:t>It is a function of </a:t>
            </a:r>
            <a:r>
              <a:rPr lang="en-US" i="1" dirty="0" err="1">
                <a:solidFill>
                  <a:prstClr val="black"/>
                </a:solidFill>
                <a:cs typeface="Arial" charset="0"/>
              </a:rPr>
              <a:t>k</a:t>
            </a:r>
            <a:r>
              <a:rPr lang="en-US" i="1" baseline="-25000" dirty="0" err="1">
                <a:solidFill>
                  <a:prstClr val="black"/>
                </a:solidFill>
                <a:cs typeface="Arial" charset="0"/>
              </a:rPr>
              <a:t>v</a:t>
            </a:r>
            <a:r>
              <a:rPr lang="en-US" i="1" dirty="0">
                <a:solidFill>
                  <a:prstClr val="black"/>
                </a:solidFill>
                <a:cs typeface="Arial" charset="0"/>
              </a:rPr>
              <a:t>.</a:t>
            </a:r>
          </a:p>
        </p:txBody>
      </p:sp>
      <p:sp>
        <p:nvSpPr>
          <p:cNvPr id="6" name="TextBox 5"/>
          <p:cNvSpPr txBox="1"/>
          <p:nvPr/>
        </p:nvSpPr>
        <p:spPr bwMode="auto">
          <a:xfrm>
            <a:off x="2019300" y="1998663"/>
            <a:ext cx="5119688" cy="1316037"/>
          </a:xfrm>
          <a:prstGeom prst="rect">
            <a:avLst/>
          </a:prstGeom>
          <a:solidFill>
            <a:schemeClr val="tx1">
              <a:lumMod val="95000"/>
              <a:alpha val="62000"/>
            </a:schemeClr>
          </a:solidFill>
          <a:ln w="38100" cap="flat">
            <a:solidFill>
              <a:schemeClr val="bg1"/>
            </a:solidFill>
            <a:bevel/>
          </a:ln>
        </p:spPr>
        <p:txBody>
          <a:bodyPr anchor="ctr" anchorCtr="1"/>
          <a:lstStyle/>
          <a:p>
            <a:pPr>
              <a:defRPr/>
            </a:pPr>
            <a:r>
              <a:rPr lang="en-US" dirty="0">
                <a:solidFill>
                  <a:prstClr val="black"/>
                </a:solidFill>
                <a:cs typeface="Arial" charset="0"/>
              </a:rPr>
              <a:t>		Equation </a:t>
            </a:r>
            <a:r>
              <a:rPr lang="en-US" dirty="0" smtClean="0">
                <a:solidFill>
                  <a:prstClr val="black"/>
                </a:solidFill>
                <a:cs typeface="Arial" charset="0"/>
              </a:rPr>
              <a:t>G2-5</a:t>
            </a:r>
            <a:endParaRPr lang="en-US" dirty="0">
              <a:solidFill>
                <a:prstClr val="black"/>
              </a:solidFill>
              <a:cs typeface="Arial" charset="0"/>
            </a:endParaRPr>
          </a:p>
        </p:txBody>
      </p:sp>
      <p:graphicFrame>
        <p:nvGraphicFramePr>
          <p:cNvPr id="29702" name="Object 2"/>
          <p:cNvGraphicFramePr>
            <a:graphicFrameLocks noChangeAspect="1"/>
          </p:cNvGraphicFramePr>
          <p:nvPr/>
        </p:nvGraphicFramePr>
        <p:xfrm>
          <a:off x="2193925" y="2146300"/>
          <a:ext cx="1714500" cy="1020763"/>
        </p:xfrm>
        <a:graphic>
          <a:graphicData uri="http://schemas.openxmlformats.org/presentationml/2006/ole">
            <mc:AlternateContent xmlns:mc="http://schemas.openxmlformats.org/markup-compatibility/2006">
              <mc:Choice xmlns:v="urn:schemas-microsoft-com:vml" Requires="v">
                <p:oleObj spid="_x0000_s77847" name="Equation" r:id="rId4" imgW="876240" imgH="520560" progId="Equation.3">
                  <p:embed/>
                </p:oleObj>
              </mc:Choice>
              <mc:Fallback>
                <p:oleObj name="Equation" r:id="rId4" imgW="876240" imgH="52056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3925" y="2146300"/>
                        <a:ext cx="1714500"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Slide Number Placeholder 8"/>
          <p:cNvSpPr>
            <a:spLocks noGrp="1"/>
          </p:cNvSpPr>
          <p:nvPr>
            <p:ph type="sldNum" sz="quarter" idx="11"/>
          </p:nvPr>
        </p:nvSpPr>
        <p:spPr/>
        <p:txBody>
          <a:bodyPr/>
          <a:lstStyle/>
          <a:p>
            <a:pPr>
              <a:defRPr/>
            </a:pPr>
            <a:fld id="{7713938A-D4C5-4252-9ACA-544E788EFB15}" type="slidenum">
              <a:rPr lang="en-US" smtClean="0">
                <a:solidFill>
                  <a:prstClr val="white">
                    <a:shade val="50000"/>
                  </a:prstClr>
                </a:solidFill>
              </a:rPr>
              <a:pPr>
                <a:defRPr/>
              </a:pPr>
              <a:t>68</a:t>
            </a:fld>
            <a:endParaRPr lang="en-US" dirty="0">
              <a:solidFill>
                <a:prstClr val="white">
                  <a:shade val="50000"/>
                </a:prstClr>
              </a:solidFill>
            </a:endParaRPr>
          </a:p>
        </p:txBody>
      </p:sp>
      <p:sp>
        <p:nvSpPr>
          <p:cNvPr id="3" name="TextBox 2"/>
          <p:cNvSpPr txBox="1"/>
          <p:nvPr/>
        </p:nvSpPr>
        <p:spPr>
          <a:xfrm>
            <a:off x="2019300" y="190500"/>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dirty="0">
                <a:solidFill>
                  <a:prstClr val="black"/>
                </a:solidFill>
                <a:cs typeface="Arial" charset="0"/>
              </a:rPr>
              <a:t>Shear Strength</a:t>
            </a:r>
          </a:p>
        </p:txBody>
      </p:sp>
      <p:sp>
        <p:nvSpPr>
          <p:cNvPr id="11" name="TextBox 10"/>
          <p:cNvSpPr txBox="1"/>
          <p:nvPr/>
        </p:nvSpPr>
        <p:spPr bwMode="auto">
          <a:xfrm>
            <a:off x="207963" y="3836728"/>
            <a:ext cx="8802687" cy="1200329"/>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i="1" dirty="0" smtClean="0">
                <a:solidFill>
                  <a:prstClr val="black"/>
                </a:solidFill>
                <a:cs typeface="Arial" charset="0"/>
              </a:rPr>
              <a:t>a </a:t>
            </a:r>
            <a:r>
              <a:rPr lang="en-US" dirty="0" smtClean="0">
                <a:solidFill>
                  <a:prstClr val="black"/>
                </a:solidFill>
                <a:cs typeface="Arial" charset="0"/>
              </a:rPr>
              <a:t>= clear distance between transverse stiffeners</a:t>
            </a:r>
          </a:p>
          <a:p>
            <a:pPr eaLnBrk="0" hangingPunct="0">
              <a:defRPr/>
            </a:pPr>
            <a:r>
              <a:rPr lang="en-US" i="1" dirty="0" smtClean="0">
                <a:solidFill>
                  <a:prstClr val="black"/>
                </a:solidFill>
                <a:cs typeface="Arial" charset="0"/>
              </a:rPr>
              <a:t>h </a:t>
            </a:r>
            <a:r>
              <a:rPr lang="en-US" dirty="0" smtClean="0">
                <a:solidFill>
                  <a:prstClr val="black"/>
                </a:solidFill>
                <a:cs typeface="Arial" charset="0"/>
              </a:rPr>
              <a:t>= clear distance between flanges minus fillet on a rolled shape</a:t>
            </a:r>
            <a:endParaRPr lang="en-US" i="1" dirty="0">
              <a:solidFill>
                <a:prstClr val="black"/>
              </a:solidFill>
              <a:cs typeface="Arial" charset="0"/>
            </a:endParaRPr>
          </a:p>
          <a:p>
            <a:pPr eaLnBrk="0" hangingPunct="0">
              <a:defRPr/>
            </a:pPr>
            <a:r>
              <a:rPr lang="en-US" i="1" dirty="0" err="1" smtClean="0">
                <a:solidFill>
                  <a:prstClr val="black"/>
                </a:solidFill>
                <a:cs typeface="Arial" charset="0"/>
              </a:rPr>
              <a:t>k</a:t>
            </a:r>
            <a:r>
              <a:rPr lang="en-US" i="1" baseline="-25000" dirty="0" err="1" smtClean="0">
                <a:solidFill>
                  <a:prstClr val="black"/>
                </a:solidFill>
                <a:cs typeface="Arial" charset="0"/>
              </a:rPr>
              <a:t>v</a:t>
            </a:r>
            <a:r>
              <a:rPr lang="en-US" i="1" dirty="0" smtClean="0">
                <a:solidFill>
                  <a:prstClr val="black"/>
                </a:solidFill>
                <a:cs typeface="Arial" charset="0"/>
              </a:rPr>
              <a:t> </a:t>
            </a:r>
            <a:r>
              <a:rPr lang="en-US" dirty="0" smtClean="0">
                <a:solidFill>
                  <a:prstClr val="black"/>
                </a:solidFill>
                <a:cs typeface="Arial" charset="0"/>
              </a:rPr>
              <a:t>= 5.34 if no stiffeners are present or if a/h&gt;3.0</a:t>
            </a:r>
            <a:endParaRPr lang="en-US" dirty="0">
              <a:solidFill>
                <a:prstClr val="black"/>
              </a:solidFill>
              <a:cs typeface="Arial" charset="0"/>
            </a:endParaRPr>
          </a:p>
        </p:txBody>
      </p:sp>
    </p:spTree>
    <p:extLst>
      <p:ext uri="{BB962C8B-B14F-4D97-AF65-F5344CB8AC3E}">
        <p14:creationId xmlns:p14="http://schemas.microsoft.com/office/powerpoint/2010/main" val="179891836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grpSp>
        <p:nvGrpSpPr>
          <p:cNvPr id="30723" name="Group 5"/>
          <p:cNvGrpSpPr>
            <a:grpSpLocks/>
          </p:cNvGrpSpPr>
          <p:nvPr/>
        </p:nvGrpSpPr>
        <p:grpSpPr bwMode="auto">
          <a:xfrm>
            <a:off x="479425" y="1408113"/>
            <a:ext cx="8389938" cy="2424112"/>
            <a:chOff x="504824" y="1191516"/>
            <a:chExt cx="8389793" cy="2424605"/>
          </a:xfrm>
        </p:grpSpPr>
        <p:sp>
          <p:nvSpPr>
            <p:cNvPr id="29" name="TextBox 28"/>
            <p:cNvSpPr txBox="1"/>
            <p:nvPr/>
          </p:nvSpPr>
          <p:spPr>
            <a:xfrm>
              <a:off x="504824" y="1191516"/>
              <a:ext cx="8389793" cy="2424605"/>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3200" u="sng">
                  <a:solidFill>
                    <a:prstClr val="black"/>
                  </a:solidFill>
                  <a:cs typeface="Arial" charset="0"/>
                </a:rPr>
                <a:t>For a rolled I-shaped member</a:t>
              </a:r>
            </a:p>
            <a:p>
              <a:pPr eaLnBrk="0" hangingPunct="0">
                <a:defRPr/>
              </a:pPr>
              <a:endParaRPr lang="en-US">
                <a:solidFill>
                  <a:prstClr val="black"/>
                </a:solidFill>
                <a:cs typeface="Arial" charset="0"/>
              </a:endParaRPr>
            </a:p>
            <a:p>
              <a:pPr eaLnBrk="0" hangingPunct="0">
                <a:defRPr/>
              </a:pPr>
              <a:r>
                <a:rPr lang="en-US">
                  <a:solidFill>
                    <a:prstClr val="black"/>
                  </a:solidFill>
                  <a:cs typeface="Arial" charset="0"/>
                </a:rPr>
                <a:t>If</a:t>
              </a:r>
            </a:p>
            <a:p>
              <a:pPr eaLnBrk="0" hangingPunct="0">
                <a:defRPr/>
              </a:pPr>
              <a:endParaRPr lang="en-US">
                <a:solidFill>
                  <a:prstClr val="black"/>
                </a:solidFill>
                <a:cs typeface="Arial" charset="0"/>
              </a:endParaRPr>
            </a:p>
            <a:p>
              <a:pPr eaLnBrk="0" hangingPunct="0">
                <a:defRPr/>
              </a:pPr>
              <a:r>
                <a:rPr lang="en-US">
                  <a:solidFill>
                    <a:prstClr val="black"/>
                  </a:solidFill>
                  <a:cs typeface="Arial" charset="0"/>
                </a:rPr>
                <a:t>Then </a:t>
              </a:r>
              <a:r>
                <a:rPr lang="en-US">
                  <a:solidFill>
                    <a:prstClr val="black"/>
                  </a:solidFill>
                  <a:latin typeface="Symbol" pitchFamily="18" charset="2"/>
                  <a:cs typeface="Arial" charset="0"/>
                </a:rPr>
                <a:t>f</a:t>
              </a:r>
              <a:r>
                <a:rPr lang="en-US" baseline="-25000">
                  <a:solidFill>
                    <a:prstClr val="black"/>
                  </a:solidFill>
                  <a:cs typeface="Arial" charset="0"/>
                </a:rPr>
                <a:t>v </a:t>
              </a:r>
              <a:r>
                <a:rPr lang="en-US">
                  <a:solidFill>
                    <a:prstClr val="black"/>
                  </a:solidFill>
                  <a:cs typeface="Arial" charset="0"/>
                </a:rPr>
                <a:t>= 1.00 (</a:t>
              </a:r>
              <a:r>
                <a:rPr lang="en-US">
                  <a:solidFill>
                    <a:prstClr val="black"/>
                  </a:solidFill>
                  <a:latin typeface="Symbol" pitchFamily="18" charset="2"/>
                  <a:cs typeface="Arial" charset="0"/>
                </a:rPr>
                <a:t>W </a:t>
              </a:r>
              <a:r>
                <a:rPr lang="en-US">
                  <a:solidFill>
                    <a:prstClr val="black"/>
                  </a:solidFill>
                  <a:cs typeface="Arial" charset="0"/>
                </a:rPr>
                <a:t>= 1.50)</a:t>
              </a:r>
            </a:p>
          </p:txBody>
        </p:sp>
        <p:graphicFrame>
          <p:nvGraphicFramePr>
            <p:cNvPr id="30728" name="Object 3"/>
            <p:cNvGraphicFramePr>
              <a:graphicFrameLocks noChangeAspect="1"/>
            </p:cNvGraphicFramePr>
            <p:nvPr/>
          </p:nvGraphicFramePr>
          <p:xfrm>
            <a:off x="2592351" y="2064819"/>
            <a:ext cx="2308185" cy="812965"/>
          </p:xfrm>
          <a:graphic>
            <a:graphicData uri="http://schemas.openxmlformats.org/presentationml/2006/ole">
              <mc:AlternateContent xmlns:mc="http://schemas.openxmlformats.org/markup-compatibility/2006">
                <mc:Choice xmlns:v="urn:schemas-microsoft-com:vml" Requires="v">
                  <p:oleObj spid="_x0000_s78870" name="Equation" r:id="rId4" imgW="1117115" imgH="393529" progId="Equation.3">
                    <p:embed/>
                  </p:oleObj>
                </mc:Choice>
                <mc:Fallback>
                  <p:oleObj name="Equation" r:id="rId4" imgW="1117115" imgH="393529"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2351" y="2064819"/>
                          <a:ext cx="2308185" cy="812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30724" name="TextBox 6"/>
          <p:cNvSpPr txBox="1">
            <a:spLocks noChangeArrowheads="1"/>
          </p:cNvSpPr>
          <p:nvPr/>
        </p:nvSpPr>
        <p:spPr bwMode="auto">
          <a:xfrm>
            <a:off x="1585913" y="4476750"/>
            <a:ext cx="5467350" cy="593725"/>
          </a:xfrm>
          <a:prstGeom prst="rect">
            <a:avLst/>
          </a:prstGeom>
          <a:solidFill>
            <a:srgbClr val="F2F2F2">
              <a:alpha val="61960"/>
            </a:srgbClr>
          </a:solidFill>
          <a:ln w="38100">
            <a:solidFill>
              <a:schemeClr val="bg1"/>
            </a:solidFill>
            <a:bevel/>
            <a:headEnd/>
            <a:tailEnd/>
          </a:ln>
        </p:spPr>
        <p:txBody>
          <a:bodyPr anchor="ctr" anchorCtr="1"/>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i="1" dirty="0" err="1">
                <a:solidFill>
                  <a:prstClr val="black"/>
                </a:solidFill>
              </a:rPr>
              <a:t>V</a:t>
            </a:r>
            <a:r>
              <a:rPr lang="en-US" i="1" baseline="-25000" dirty="0" err="1">
                <a:solidFill>
                  <a:prstClr val="black"/>
                </a:solidFill>
              </a:rPr>
              <a:t>n</a:t>
            </a:r>
            <a:r>
              <a:rPr lang="en-US" i="1" baseline="-25000" dirty="0">
                <a:solidFill>
                  <a:prstClr val="black"/>
                </a:solidFill>
              </a:rPr>
              <a:t> </a:t>
            </a:r>
            <a:r>
              <a:rPr lang="en-US" dirty="0">
                <a:solidFill>
                  <a:prstClr val="black"/>
                </a:solidFill>
              </a:rPr>
              <a:t>= </a:t>
            </a:r>
            <a:r>
              <a:rPr lang="en-US" dirty="0" smtClean="0">
                <a:solidFill>
                  <a:prstClr val="black"/>
                </a:solidFill>
              </a:rPr>
              <a:t>0.6</a:t>
            </a:r>
            <a:r>
              <a:rPr lang="en-US" i="1" dirty="0" smtClean="0">
                <a:solidFill>
                  <a:prstClr val="black"/>
                </a:solidFill>
              </a:rPr>
              <a:t>F</a:t>
            </a:r>
            <a:r>
              <a:rPr lang="en-US" i="1" baseline="-25000" dirty="0" smtClean="0">
                <a:solidFill>
                  <a:prstClr val="black"/>
                </a:solidFill>
              </a:rPr>
              <a:t>y</a:t>
            </a:r>
            <a:r>
              <a:rPr lang="en-US" i="1" dirty="0" smtClean="0">
                <a:solidFill>
                  <a:prstClr val="black"/>
                </a:solidFill>
              </a:rPr>
              <a:t>A</a:t>
            </a:r>
            <a:r>
              <a:rPr lang="en-US" i="1" baseline="-25000" dirty="0" smtClean="0">
                <a:solidFill>
                  <a:prstClr val="black"/>
                </a:solidFill>
              </a:rPr>
              <a:t>w</a:t>
            </a:r>
            <a:r>
              <a:rPr lang="en-US" dirty="0" smtClean="0">
                <a:solidFill>
                  <a:prstClr val="black"/>
                </a:solidFill>
              </a:rPr>
              <a:t> </a:t>
            </a:r>
            <a:r>
              <a:rPr lang="en-US" dirty="0">
                <a:solidFill>
                  <a:prstClr val="black"/>
                </a:solidFill>
              </a:rPr>
              <a:t>(shear yielding) (</a:t>
            </a:r>
            <a:r>
              <a:rPr lang="en-US" i="1" dirty="0" err="1">
                <a:solidFill>
                  <a:prstClr val="black"/>
                </a:solidFill>
              </a:rPr>
              <a:t>C</a:t>
            </a:r>
            <a:r>
              <a:rPr lang="en-US" i="1" baseline="-25000" dirty="0" err="1">
                <a:solidFill>
                  <a:prstClr val="black"/>
                </a:solidFill>
              </a:rPr>
              <a:t>v</a:t>
            </a:r>
            <a:r>
              <a:rPr lang="en-US" i="1" baseline="-25000" dirty="0">
                <a:solidFill>
                  <a:prstClr val="black"/>
                </a:solidFill>
              </a:rPr>
              <a:t> </a:t>
            </a:r>
            <a:r>
              <a:rPr lang="en-US" dirty="0">
                <a:solidFill>
                  <a:prstClr val="black"/>
                </a:solidFill>
              </a:rPr>
              <a:t>= 1.0)</a:t>
            </a:r>
          </a:p>
        </p:txBody>
      </p:sp>
      <p:sp>
        <p:nvSpPr>
          <p:cNvPr id="6" name="Slide Number Placeholder 5"/>
          <p:cNvSpPr>
            <a:spLocks noGrp="1"/>
          </p:cNvSpPr>
          <p:nvPr>
            <p:ph type="sldNum" sz="quarter" idx="11"/>
          </p:nvPr>
        </p:nvSpPr>
        <p:spPr/>
        <p:txBody>
          <a:bodyPr/>
          <a:lstStyle/>
          <a:p>
            <a:pPr>
              <a:defRPr/>
            </a:pPr>
            <a:fld id="{F43A1020-40BE-46EF-BC03-65F73BA48972}" type="slidenum">
              <a:rPr lang="en-US" smtClean="0">
                <a:solidFill>
                  <a:prstClr val="white">
                    <a:shade val="50000"/>
                  </a:prstClr>
                </a:solidFill>
              </a:rPr>
              <a:pPr>
                <a:defRPr/>
              </a:pPr>
              <a:t>69</a:t>
            </a:fld>
            <a:endParaRPr lang="en-US" dirty="0">
              <a:solidFill>
                <a:prstClr val="white">
                  <a:shade val="50000"/>
                </a:prstClr>
              </a:solidFill>
            </a:endParaRPr>
          </a:p>
        </p:txBody>
      </p:sp>
      <p:sp>
        <p:nvSpPr>
          <p:cNvPr id="3" name="TextBox 2"/>
          <p:cNvSpPr txBox="1"/>
          <p:nvPr/>
        </p:nvSpPr>
        <p:spPr>
          <a:xfrm>
            <a:off x="2044700" y="330200"/>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Shear Strength</a:t>
            </a:r>
          </a:p>
        </p:txBody>
      </p:sp>
    </p:spTree>
    <p:extLst>
      <p:ext uri="{BB962C8B-B14F-4D97-AF65-F5344CB8AC3E}">
        <p14:creationId xmlns:p14="http://schemas.microsoft.com/office/powerpoint/2010/main" val="31569037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685800" y="906463"/>
            <a:ext cx="7626350" cy="98425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2800">
                <a:solidFill>
                  <a:prstClr val="black"/>
                </a:solidFill>
              </a:rPr>
              <a:t>Moment can be related to stresses, </a:t>
            </a:r>
            <a:r>
              <a:rPr lang="en-US" sz="2800">
                <a:solidFill>
                  <a:prstClr val="black"/>
                </a:solidFill>
                <a:sym typeface="Symbol" pitchFamily="18" charset="2"/>
              </a:rPr>
              <a:t></a:t>
            </a:r>
            <a:r>
              <a:rPr lang="en-US" sz="2800">
                <a:solidFill>
                  <a:prstClr val="black"/>
                </a:solidFill>
              </a:rPr>
              <a:t>, strains, </a:t>
            </a:r>
            <a:r>
              <a:rPr lang="en-US" sz="2800">
                <a:solidFill>
                  <a:prstClr val="black"/>
                </a:solidFill>
                <a:sym typeface="Symbol" pitchFamily="18" charset="2"/>
              </a:rPr>
              <a:t></a:t>
            </a:r>
            <a:r>
              <a:rPr lang="en-US" sz="2800">
                <a:solidFill>
                  <a:prstClr val="black"/>
                </a:solidFill>
              </a:rPr>
              <a:t>, and curvature, </a:t>
            </a:r>
            <a:r>
              <a:rPr lang="en-US" sz="2800">
                <a:solidFill>
                  <a:prstClr val="black"/>
                </a:solidFill>
                <a:sym typeface="Symbol" pitchFamily="18" charset="2"/>
              </a:rPr>
              <a:t>.</a:t>
            </a:r>
            <a:r>
              <a:rPr lang="en-US" sz="2800">
                <a:solidFill>
                  <a:prstClr val="black"/>
                </a:solidFill>
              </a:rPr>
              <a:t> </a:t>
            </a:r>
          </a:p>
        </p:txBody>
      </p:sp>
      <p:sp>
        <p:nvSpPr>
          <p:cNvPr id="6147" name="TextBox 2"/>
          <p:cNvSpPr txBox="1">
            <a:spLocks noChangeArrowheads="1"/>
          </p:cNvSpPr>
          <p:nvPr/>
        </p:nvSpPr>
        <p:spPr bwMode="auto">
          <a:xfrm>
            <a:off x="703263" y="3090863"/>
            <a:ext cx="7650162" cy="122555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tabLst>
                <a:tab pos="400050" algn="l"/>
                <a:tab pos="971550" algn="l"/>
              </a:tabLst>
              <a:defRPr sz="2400">
                <a:solidFill>
                  <a:schemeClr val="tx1"/>
                </a:solidFill>
                <a:latin typeface="Times New Roman" pitchFamily="18" charset="0"/>
                <a:cs typeface="Arial" pitchFamily="34" charset="0"/>
              </a:defRPr>
            </a:lvl1pPr>
            <a:lvl2pPr marL="742950" indent="-285750" eaLnBrk="0" hangingPunct="0">
              <a:tabLst>
                <a:tab pos="400050" algn="l"/>
                <a:tab pos="971550" algn="l"/>
              </a:tabLst>
              <a:defRPr sz="2400">
                <a:solidFill>
                  <a:schemeClr val="tx1"/>
                </a:solidFill>
                <a:latin typeface="Times New Roman" pitchFamily="18" charset="0"/>
                <a:cs typeface="Arial" pitchFamily="34" charset="0"/>
              </a:defRPr>
            </a:lvl2pPr>
            <a:lvl3pPr marL="1143000" indent="-228600" eaLnBrk="0" hangingPunct="0">
              <a:tabLst>
                <a:tab pos="400050" algn="l"/>
                <a:tab pos="971550" algn="l"/>
              </a:tabLst>
              <a:defRPr sz="2400">
                <a:solidFill>
                  <a:schemeClr val="tx1"/>
                </a:solidFill>
                <a:latin typeface="Times New Roman" pitchFamily="18" charset="0"/>
                <a:cs typeface="Arial" pitchFamily="34" charset="0"/>
              </a:defRPr>
            </a:lvl3pPr>
            <a:lvl4pPr marL="1600200" indent="-228600" eaLnBrk="0" hangingPunct="0">
              <a:tabLst>
                <a:tab pos="400050" algn="l"/>
                <a:tab pos="971550" algn="l"/>
              </a:tabLst>
              <a:defRPr sz="2400">
                <a:solidFill>
                  <a:schemeClr val="tx1"/>
                </a:solidFill>
                <a:latin typeface="Times New Roman" pitchFamily="18" charset="0"/>
                <a:cs typeface="Arial" pitchFamily="34" charset="0"/>
              </a:defRPr>
            </a:lvl4pPr>
            <a:lvl5pPr marL="2057400" indent="-228600" eaLnBrk="0" hangingPunct="0">
              <a:tabLst>
                <a:tab pos="400050" algn="l"/>
                <a:tab pos="971550" algn="l"/>
              </a:tabLst>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tabLst>
                <a:tab pos="400050" algn="l"/>
                <a:tab pos="971550" algn="l"/>
              </a:tabLs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tabLst>
                <a:tab pos="400050" algn="l"/>
                <a:tab pos="971550" algn="l"/>
              </a:tabLs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tabLst>
                <a:tab pos="400050" algn="l"/>
                <a:tab pos="971550" algn="l"/>
              </a:tabLs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tabLst>
                <a:tab pos="400050" algn="l"/>
                <a:tab pos="971550" algn="l"/>
              </a:tabLst>
              <a:defRPr sz="2400">
                <a:solidFill>
                  <a:schemeClr val="tx1"/>
                </a:solidFill>
                <a:latin typeface="Times New Roman" pitchFamily="18" charset="0"/>
                <a:cs typeface="Arial" pitchFamily="34" charset="0"/>
              </a:defRPr>
            </a:lvl9pPr>
          </a:lstStyle>
          <a:p>
            <a:r>
              <a:rPr lang="en-US">
                <a:solidFill>
                  <a:prstClr val="black"/>
                </a:solidFill>
              </a:rPr>
              <a:t>	Stress strain law -</a:t>
            </a:r>
          </a:p>
          <a:p>
            <a:r>
              <a:rPr lang="en-US">
                <a:solidFill>
                  <a:prstClr val="black"/>
                </a:solidFill>
              </a:rPr>
              <a:t>		Initially assume linearly elastic, no residual stresses</a:t>
            </a:r>
          </a:p>
          <a:p>
            <a:r>
              <a:rPr lang="en-US">
                <a:solidFill>
                  <a:prstClr val="black"/>
                </a:solidFill>
              </a:rPr>
              <a:t>		(for elastic only).</a:t>
            </a:r>
          </a:p>
        </p:txBody>
      </p:sp>
      <p:sp>
        <p:nvSpPr>
          <p:cNvPr id="6148" name="TextBox 3"/>
          <p:cNvSpPr txBox="1">
            <a:spLocks noChangeArrowheads="1"/>
          </p:cNvSpPr>
          <p:nvPr/>
        </p:nvSpPr>
        <p:spPr bwMode="auto">
          <a:xfrm>
            <a:off x="757238" y="4506913"/>
            <a:ext cx="7948612" cy="122555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tabLst>
                <a:tab pos="342900" algn="l"/>
                <a:tab pos="914400" algn="l"/>
              </a:tabLst>
              <a:defRPr sz="2400">
                <a:solidFill>
                  <a:schemeClr val="tx1"/>
                </a:solidFill>
                <a:latin typeface="Times New Roman" pitchFamily="18" charset="0"/>
                <a:cs typeface="Arial" pitchFamily="34" charset="0"/>
              </a:defRPr>
            </a:lvl1pPr>
            <a:lvl2pPr marL="742950" indent="-285750" eaLnBrk="0" hangingPunct="0">
              <a:tabLst>
                <a:tab pos="342900" algn="l"/>
                <a:tab pos="914400" algn="l"/>
              </a:tabLst>
              <a:defRPr sz="2400">
                <a:solidFill>
                  <a:schemeClr val="tx1"/>
                </a:solidFill>
                <a:latin typeface="Times New Roman" pitchFamily="18" charset="0"/>
                <a:cs typeface="Arial" pitchFamily="34" charset="0"/>
              </a:defRPr>
            </a:lvl2pPr>
            <a:lvl3pPr marL="1143000" indent="-228600" eaLnBrk="0" hangingPunct="0">
              <a:tabLst>
                <a:tab pos="342900" algn="l"/>
                <a:tab pos="914400" algn="l"/>
              </a:tabLst>
              <a:defRPr sz="2400">
                <a:solidFill>
                  <a:schemeClr val="tx1"/>
                </a:solidFill>
                <a:latin typeface="Times New Roman" pitchFamily="18" charset="0"/>
                <a:cs typeface="Arial" pitchFamily="34" charset="0"/>
              </a:defRPr>
            </a:lvl3pPr>
            <a:lvl4pPr marL="1600200" indent="-228600" eaLnBrk="0" hangingPunct="0">
              <a:tabLst>
                <a:tab pos="342900" algn="l"/>
                <a:tab pos="914400" algn="l"/>
              </a:tabLst>
              <a:defRPr sz="2400">
                <a:solidFill>
                  <a:schemeClr val="tx1"/>
                </a:solidFill>
                <a:latin typeface="Times New Roman" pitchFamily="18" charset="0"/>
                <a:cs typeface="Arial" pitchFamily="34" charset="0"/>
              </a:defRPr>
            </a:lvl4pPr>
            <a:lvl5pPr marL="2057400" indent="-228600" eaLnBrk="0" hangingPunct="0">
              <a:tabLst>
                <a:tab pos="342900" algn="l"/>
                <a:tab pos="914400" algn="l"/>
              </a:tabLst>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tabLst>
                <a:tab pos="342900" algn="l"/>
                <a:tab pos="914400" algn="l"/>
              </a:tabLs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tabLst>
                <a:tab pos="342900" algn="l"/>
                <a:tab pos="914400" algn="l"/>
              </a:tabLs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tabLst>
                <a:tab pos="342900" algn="l"/>
                <a:tab pos="914400" algn="l"/>
              </a:tabLs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tabLst>
                <a:tab pos="342900" algn="l"/>
                <a:tab pos="914400" algn="l"/>
              </a:tabLst>
              <a:defRPr sz="2400">
                <a:solidFill>
                  <a:schemeClr val="tx1"/>
                </a:solidFill>
                <a:latin typeface="Times New Roman" pitchFamily="18" charset="0"/>
                <a:cs typeface="Arial" pitchFamily="34" charset="0"/>
              </a:defRPr>
            </a:lvl9pPr>
          </a:lstStyle>
          <a:p>
            <a:r>
              <a:rPr lang="en-US">
                <a:solidFill>
                  <a:prstClr val="black"/>
                </a:solidFill>
              </a:rPr>
              <a:t> 	Plane sections remain plane -</a:t>
            </a:r>
          </a:p>
          <a:p>
            <a:r>
              <a:rPr lang="en-US">
                <a:solidFill>
                  <a:prstClr val="black"/>
                </a:solidFill>
              </a:rPr>
              <a:t>		Strain varies linearly over the height of the cross 			section (for elastic </a:t>
            </a:r>
            <a:r>
              <a:rPr lang="en-US" u="sng">
                <a:solidFill>
                  <a:prstClr val="black"/>
                </a:solidFill>
              </a:rPr>
              <a:t>and</a:t>
            </a:r>
            <a:r>
              <a:rPr lang="en-US">
                <a:solidFill>
                  <a:prstClr val="black"/>
                </a:solidFill>
              </a:rPr>
              <a:t> inelastic range).</a:t>
            </a:r>
          </a:p>
        </p:txBody>
      </p:sp>
      <p:sp>
        <p:nvSpPr>
          <p:cNvPr id="5" name="TextBox 4"/>
          <p:cNvSpPr txBox="1"/>
          <p:nvPr/>
        </p:nvSpPr>
        <p:spPr>
          <a:xfrm>
            <a:off x="709613" y="2381250"/>
            <a:ext cx="2654300" cy="4953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i="1">
                <a:solidFill>
                  <a:prstClr val="black"/>
                </a:solidFill>
              </a:rPr>
              <a:t>Assumptions:</a:t>
            </a:r>
            <a:endParaRPr lang="en-US">
              <a:solidFill>
                <a:prstClr val="black"/>
              </a:solidFill>
            </a:endParaRPr>
          </a:p>
        </p:txBody>
      </p:sp>
      <p:sp>
        <p:nvSpPr>
          <p:cNvPr id="6" name="Slide Number Placeholder 5"/>
          <p:cNvSpPr>
            <a:spLocks noGrp="1"/>
          </p:cNvSpPr>
          <p:nvPr>
            <p:ph type="sldNum" sz="quarter" idx="11"/>
          </p:nvPr>
        </p:nvSpPr>
        <p:spPr/>
        <p:txBody>
          <a:bodyPr/>
          <a:lstStyle/>
          <a:p>
            <a:pPr>
              <a:defRPr/>
            </a:pPr>
            <a:fld id="{A61FFE8D-DDB4-4CBB-BFFD-ABA0AC8C4FB4}" type="slidenum">
              <a:rPr lang="en-US" smtClean="0">
                <a:solidFill>
                  <a:prstClr val="white">
                    <a:shade val="50000"/>
                  </a:prstClr>
                </a:solidFill>
              </a:rPr>
              <a:pPr>
                <a:defRPr/>
              </a:pPr>
              <a:t>7</a:t>
            </a:fld>
            <a:endParaRPr lang="en-US" dirty="0">
              <a:solidFill>
                <a:prstClr val="white">
                  <a:shade val="50000"/>
                </a:prstClr>
              </a:solidFill>
            </a:endParaRPr>
          </a:p>
        </p:txBody>
      </p:sp>
      <p:sp>
        <p:nvSpPr>
          <p:cNvPr id="7" name="Footer Placeholder 6"/>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
        <p:nvSpPr>
          <p:cNvPr id="6152" name="TextBox 28"/>
          <p:cNvSpPr txBox="1">
            <a:spLocks noChangeArrowheads="1"/>
          </p:cNvSpPr>
          <p:nvPr/>
        </p:nvSpPr>
        <p:spPr bwMode="auto">
          <a:xfrm>
            <a:off x="1508125" y="1539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Yield and Plastic Moments</a:t>
            </a:r>
          </a:p>
        </p:txBody>
      </p:sp>
    </p:spTree>
    <p:extLst>
      <p:ext uri="{BB962C8B-B14F-4D97-AF65-F5344CB8AC3E}">
        <p14:creationId xmlns:p14="http://schemas.microsoft.com/office/powerpoint/2010/main" val="101580935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14" name="TextBox 13"/>
          <p:cNvSpPr txBox="1"/>
          <p:nvPr/>
        </p:nvSpPr>
        <p:spPr bwMode="auto">
          <a:xfrm>
            <a:off x="671513" y="0"/>
            <a:ext cx="8140700" cy="900113"/>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b="1" dirty="0">
                <a:solidFill>
                  <a:prstClr val="black"/>
                </a:solidFill>
                <a:cs typeface="Arial" charset="0"/>
              </a:rPr>
              <a:t>Otherwise,</a:t>
            </a:r>
            <a:r>
              <a:rPr lang="en-US" b="1" dirty="0">
                <a:solidFill>
                  <a:prstClr val="black"/>
                </a:solidFill>
                <a:latin typeface="Symbol" pitchFamily="18" charset="2"/>
                <a:cs typeface="Arial" charset="0"/>
              </a:rPr>
              <a:t> </a:t>
            </a:r>
            <a:r>
              <a:rPr lang="en-US" b="1" dirty="0">
                <a:solidFill>
                  <a:prstClr val="black"/>
                </a:solidFill>
                <a:cs typeface="Times New Roman" pitchFamily="18" charset="0"/>
              </a:rPr>
              <a:t>for other doubly symmetric shapes</a:t>
            </a:r>
            <a:endParaRPr lang="en-US" dirty="0">
              <a:solidFill>
                <a:prstClr val="black"/>
              </a:solidFill>
              <a:cs typeface="Arial" charset="0"/>
            </a:endParaRPr>
          </a:p>
        </p:txBody>
      </p:sp>
      <p:sp>
        <p:nvSpPr>
          <p:cNvPr id="27" name="TextBox 26"/>
          <p:cNvSpPr txBox="1"/>
          <p:nvPr/>
        </p:nvSpPr>
        <p:spPr bwMode="auto">
          <a:xfrm>
            <a:off x="153988" y="3721087"/>
            <a:ext cx="8793162" cy="1317625"/>
          </a:xfrm>
          <a:prstGeom prst="rect">
            <a:avLst/>
          </a:prstGeom>
          <a:solidFill>
            <a:schemeClr val="tx1">
              <a:lumMod val="95000"/>
              <a:alpha val="62000"/>
            </a:schemeClr>
          </a:solidFill>
          <a:ln w="38100" cap="flat">
            <a:solidFill>
              <a:schemeClr val="bg1"/>
            </a:solidFill>
            <a:bevel/>
          </a:ln>
        </p:spPr>
        <p:txBody>
          <a:bodyPr anchor="ctr"/>
          <a:lstStyle/>
          <a:p>
            <a:pPr eaLnBrk="0" hangingPunct="0">
              <a:defRPr/>
            </a:pPr>
            <a:r>
              <a:rPr lang="en-US" dirty="0">
                <a:solidFill>
                  <a:prstClr val="black"/>
                </a:solidFill>
                <a:cs typeface="Arial" charset="0"/>
              </a:rPr>
              <a:t>If  			</a:t>
            </a:r>
            <a:r>
              <a:rPr lang="en-US" dirty="0" smtClean="0">
                <a:solidFill>
                  <a:prstClr val="black"/>
                </a:solidFill>
                <a:cs typeface="Arial" charset="0"/>
              </a:rPr>
              <a:t>then</a:t>
            </a:r>
            <a:r>
              <a:rPr lang="en-US" dirty="0">
                <a:solidFill>
                  <a:prstClr val="black"/>
                </a:solidFill>
                <a:cs typeface="Arial" charset="0"/>
              </a:rPr>
              <a:t>			   </a:t>
            </a:r>
            <a:r>
              <a:rPr lang="en-US" dirty="0" smtClean="0">
                <a:solidFill>
                  <a:prstClr val="black"/>
                </a:solidFill>
                <a:cs typeface="Arial" charset="0"/>
              </a:rPr>
              <a:t>	Equation </a:t>
            </a:r>
            <a:r>
              <a:rPr lang="en-US" dirty="0">
                <a:solidFill>
                  <a:prstClr val="black"/>
                </a:solidFill>
                <a:cs typeface="Arial" charset="0"/>
              </a:rPr>
              <a:t>G2-4</a:t>
            </a:r>
          </a:p>
        </p:txBody>
      </p:sp>
      <p:sp>
        <p:nvSpPr>
          <p:cNvPr id="28" name="TextBox 27"/>
          <p:cNvSpPr txBox="1"/>
          <p:nvPr/>
        </p:nvSpPr>
        <p:spPr bwMode="auto">
          <a:xfrm>
            <a:off x="153988" y="2304757"/>
            <a:ext cx="8793162" cy="984250"/>
          </a:xfrm>
          <a:prstGeom prst="rect">
            <a:avLst/>
          </a:prstGeom>
          <a:solidFill>
            <a:schemeClr val="tx1">
              <a:lumMod val="95000"/>
              <a:alpha val="62000"/>
            </a:schemeClr>
          </a:solidFill>
          <a:ln w="38100" cap="flat">
            <a:solidFill>
              <a:schemeClr val="bg1"/>
            </a:solidFill>
            <a:bevel/>
          </a:ln>
        </p:spPr>
        <p:txBody>
          <a:bodyPr anchor="ctr"/>
          <a:lstStyle/>
          <a:p>
            <a:pPr eaLnBrk="0" hangingPunct="0">
              <a:defRPr/>
            </a:pPr>
            <a:r>
              <a:rPr lang="en-US" dirty="0">
                <a:solidFill>
                  <a:prstClr val="black"/>
                </a:solidFill>
                <a:cs typeface="Arial" charset="0"/>
              </a:rPr>
              <a:t>If  			then			</a:t>
            </a:r>
            <a:r>
              <a:rPr lang="en-US" dirty="0" smtClean="0">
                <a:solidFill>
                  <a:prstClr val="black"/>
                </a:solidFill>
                <a:cs typeface="Arial" charset="0"/>
              </a:rPr>
              <a:t>	Equation </a:t>
            </a:r>
            <a:r>
              <a:rPr lang="en-US" dirty="0">
                <a:solidFill>
                  <a:prstClr val="black"/>
                </a:solidFill>
                <a:cs typeface="Arial" charset="0"/>
              </a:rPr>
              <a:t>G2-3</a:t>
            </a:r>
          </a:p>
        </p:txBody>
      </p:sp>
      <p:sp>
        <p:nvSpPr>
          <p:cNvPr id="30" name="TextBox 29"/>
          <p:cNvSpPr txBox="1"/>
          <p:nvPr/>
        </p:nvSpPr>
        <p:spPr bwMode="auto">
          <a:xfrm>
            <a:off x="3436938" y="1039813"/>
            <a:ext cx="2657475" cy="817562"/>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a:solidFill>
                  <a:prstClr val="black"/>
                </a:solidFill>
                <a:latin typeface="Symbol" pitchFamily="18" charset="2"/>
                <a:cs typeface="Arial" charset="0"/>
              </a:rPr>
              <a:t>f</a:t>
            </a:r>
            <a:r>
              <a:rPr lang="en-US" baseline="-25000">
                <a:solidFill>
                  <a:prstClr val="black"/>
                </a:solidFill>
                <a:cs typeface="Arial" charset="0"/>
              </a:rPr>
              <a:t>v </a:t>
            </a:r>
            <a:r>
              <a:rPr lang="en-US">
                <a:solidFill>
                  <a:prstClr val="black"/>
                </a:solidFill>
                <a:cs typeface="Arial" charset="0"/>
              </a:rPr>
              <a:t>= 0.9 (</a:t>
            </a:r>
            <a:r>
              <a:rPr lang="en-US">
                <a:solidFill>
                  <a:prstClr val="black"/>
                </a:solidFill>
                <a:latin typeface="Symbol" pitchFamily="18" charset="2"/>
                <a:cs typeface="Arial" charset="0"/>
              </a:rPr>
              <a:t>W </a:t>
            </a:r>
            <a:r>
              <a:rPr lang="en-US">
                <a:solidFill>
                  <a:prstClr val="black"/>
                </a:solidFill>
                <a:cs typeface="Arial" charset="0"/>
              </a:rPr>
              <a:t>=1.67)</a:t>
            </a:r>
          </a:p>
        </p:txBody>
      </p:sp>
      <p:graphicFrame>
        <p:nvGraphicFramePr>
          <p:cNvPr id="31752" name="Object 3"/>
          <p:cNvGraphicFramePr>
            <a:graphicFrameLocks noChangeAspect="1"/>
          </p:cNvGraphicFramePr>
          <p:nvPr>
            <p:extLst>
              <p:ext uri="{D42A27DB-BD31-4B8C-83A1-F6EECF244321}">
                <p14:modId xmlns:p14="http://schemas.microsoft.com/office/powerpoint/2010/main" val="286041531"/>
              </p:ext>
            </p:extLst>
          </p:nvPr>
        </p:nvGraphicFramePr>
        <p:xfrm>
          <a:off x="547688" y="2426995"/>
          <a:ext cx="2130425" cy="777875"/>
        </p:xfrm>
        <a:graphic>
          <a:graphicData uri="http://schemas.openxmlformats.org/presentationml/2006/ole">
            <mc:AlternateContent xmlns:mc="http://schemas.openxmlformats.org/markup-compatibility/2006">
              <mc:Choice xmlns:v="urn:schemas-microsoft-com:vml" Requires="v">
                <p:oleObj spid="_x0000_s79990" name="Equation" r:id="rId4" imgW="1180588" imgH="431613" progId="Equation.3">
                  <p:embed/>
                </p:oleObj>
              </mc:Choice>
              <mc:Fallback>
                <p:oleObj name="Equation" r:id="rId4" imgW="1180588" imgH="431613"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7688" y="2426995"/>
                        <a:ext cx="213042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755" name="Object 6"/>
          <p:cNvGraphicFramePr>
            <a:graphicFrameLocks noChangeAspect="1"/>
          </p:cNvGraphicFramePr>
          <p:nvPr>
            <p:extLst>
              <p:ext uri="{D42A27DB-BD31-4B8C-83A1-F6EECF244321}">
                <p14:modId xmlns:p14="http://schemas.microsoft.com/office/powerpoint/2010/main" val="2273305685"/>
              </p:ext>
            </p:extLst>
          </p:nvPr>
        </p:nvGraphicFramePr>
        <p:xfrm>
          <a:off x="3627438" y="2600032"/>
          <a:ext cx="836612" cy="431800"/>
        </p:xfrm>
        <a:graphic>
          <a:graphicData uri="http://schemas.openxmlformats.org/presentationml/2006/ole">
            <mc:AlternateContent xmlns:mc="http://schemas.openxmlformats.org/markup-compatibility/2006">
              <mc:Choice xmlns:v="urn:schemas-microsoft-com:vml" Requires="v">
                <p:oleObj spid="_x0000_s79991" name="Equation" r:id="rId6" imgW="444240" imgH="228600" progId="Equation.3">
                  <p:embed/>
                </p:oleObj>
              </mc:Choice>
              <mc:Fallback>
                <p:oleObj name="Equation" r:id="rId6" imgW="444240" imgH="228600" progId="Equation.3">
                  <p:embed/>
                  <p:pic>
                    <p:nvPicPr>
                      <p:cNvPr id="0" name=""/>
                      <p:cNvPicPr>
                        <a:picLocks noChangeAspect="1" noChangeArrowheads="1"/>
                      </p:cNvPicPr>
                      <p:nvPr/>
                    </p:nvPicPr>
                    <p:blipFill>
                      <a:blip r:embed="rId7"/>
                      <a:srcRect/>
                      <a:stretch>
                        <a:fillRect/>
                      </a:stretch>
                    </p:blipFill>
                    <p:spPr bwMode="auto">
                      <a:xfrm>
                        <a:off x="3627438" y="2600032"/>
                        <a:ext cx="836612"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756" name="Object 7"/>
          <p:cNvGraphicFramePr>
            <a:graphicFrameLocks noChangeAspect="1"/>
          </p:cNvGraphicFramePr>
          <p:nvPr>
            <p:extLst>
              <p:ext uri="{D42A27DB-BD31-4B8C-83A1-F6EECF244321}">
                <p14:modId xmlns:p14="http://schemas.microsoft.com/office/powerpoint/2010/main" val="2527249368"/>
              </p:ext>
            </p:extLst>
          </p:nvPr>
        </p:nvGraphicFramePr>
        <p:xfrm>
          <a:off x="3662363" y="3754438"/>
          <a:ext cx="1849437" cy="1212850"/>
        </p:xfrm>
        <a:graphic>
          <a:graphicData uri="http://schemas.openxmlformats.org/presentationml/2006/ole">
            <mc:AlternateContent xmlns:mc="http://schemas.openxmlformats.org/markup-compatibility/2006">
              <mc:Choice xmlns:v="urn:schemas-microsoft-com:vml" Requires="v">
                <p:oleObj spid="_x0000_s79992" name="Equation" r:id="rId8" imgW="1143000" imgH="749160" progId="Equation.3">
                  <p:embed/>
                </p:oleObj>
              </mc:Choice>
              <mc:Fallback>
                <p:oleObj name="Equation" r:id="rId8" imgW="1143000" imgH="749160" progId="Equation.3">
                  <p:embed/>
                  <p:pic>
                    <p:nvPicPr>
                      <p:cNvPr id="0" name=""/>
                      <p:cNvPicPr>
                        <a:picLocks noChangeAspect="1" noChangeArrowheads="1"/>
                      </p:cNvPicPr>
                      <p:nvPr/>
                    </p:nvPicPr>
                    <p:blipFill>
                      <a:blip r:embed="rId9"/>
                      <a:srcRect/>
                      <a:stretch>
                        <a:fillRect/>
                      </a:stretch>
                    </p:blipFill>
                    <p:spPr bwMode="auto">
                      <a:xfrm>
                        <a:off x="3662363" y="3754438"/>
                        <a:ext cx="1849437" cy="121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 name="Slide Number Placeholder 12"/>
          <p:cNvSpPr>
            <a:spLocks noGrp="1"/>
          </p:cNvSpPr>
          <p:nvPr>
            <p:ph type="sldNum" sz="quarter" idx="11"/>
          </p:nvPr>
        </p:nvSpPr>
        <p:spPr/>
        <p:txBody>
          <a:bodyPr/>
          <a:lstStyle/>
          <a:p>
            <a:pPr>
              <a:defRPr/>
            </a:pPr>
            <a:fld id="{01D1B7D3-C390-4FE3-9B51-834C0B60B689}" type="slidenum">
              <a:rPr lang="en-US" smtClean="0">
                <a:solidFill>
                  <a:prstClr val="white">
                    <a:shade val="50000"/>
                  </a:prstClr>
                </a:solidFill>
              </a:rPr>
              <a:pPr>
                <a:defRPr/>
              </a:pPr>
              <a:t>70</a:t>
            </a:fld>
            <a:endParaRPr lang="en-US" dirty="0">
              <a:solidFill>
                <a:prstClr val="white">
                  <a:shade val="50000"/>
                </a:prstClr>
              </a:solidFill>
            </a:endParaRPr>
          </a:p>
        </p:txBody>
      </p:sp>
      <p:graphicFrame>
        <p:nvGraphicFramePr>
          <p:cNvPr id="15" name="Object 3"/>
          <p:cNvGraphicFramePr>
            <a:graphicFrameLocks noChangeAspect="1"/>
          </p:cNvGraphicFramePr>
          <p:nvPr>
            <p:extLst>
              <p:ext uri="{D42A27DB-BD31-4B8C-83A1-F6EECF244321}">
                <p14:modId xmlns:p14="http://schemas.microsoft.com/office/powerpoint/2010/main" val="2454453055"/>
              </p:ext>
            </p:extLst>
          </p:nvPr>
        </p:nvGraphicFramePr>
        <p:xfrm>
          <a:off x="547687" y="3971912"/>
          <a:ext cx="2130425" cy="777875"/>
        </p:xfrm>
        <a:graphic>
          <a:graphicData uri="http://schemas.openxmlformats.org/presentationml/2006/ole">
            <mc:AlternateContent xmlns:mc="http://schemas.openxmlformats.org/markup-compatibility/2006">
              <mc:Choice xmlns:v="urn:schemas-microsoft-com:vml" Requires="v">
                <p:oleObj spid="_x0000_s79993" name="Equation" r:id="rId10" imgW="1180800" imgH="431640" progId="Equation.3">
                  <p:embed/>
                </p:oleObj>
              </mc:Choice>
              <mc:Fallback>
                <p:oleObj name="Equation" r:id="rId10" imgW="1180800" imgH="431640" progId="Equation.3">
                  <p:embed/>
                  <p:pic>
                    <p:nvPicPr>
                      <p:cNvPr id="0" name=""/>
                      <p:cNvPicPr>
                        <a:picLocks noChangeAspect="1" noChangeArrowheads="1"/>
                      </p:cNvPicPr>
                      <p:nvPr/>
                    </p:nvPicPr>
                    <p:blipFill>
                      <a:blip r:embed="rId11"/>
                      <a:srcRect/>
                      <a:stretch>
                        <a:fillRect/>
                      </a:stretch>
                    </p:blipFill>
                    <p:spPr bwMode="auto">
                      <a:xfrm>
                        <a:off x="547687" y="3971912"/>
                        <a:ext cx="213042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59269194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 </a:t>
            </a:r>
            <a:r>
              <a:rPr lang="en-US" sz="1200" dirty="0" smtClean="0">
                <a:solidFill>
                  <a:srgbClr val="BCBCBC"/>
                </a:solidFill>
              </a:rPr>
              <a:t>15th Ed</a:t>
            </a:r>
          </a:p>
        </p:txBody>
      </p:sp>
      <p:sp>
        <p:nvSpPr>
          <p:cNvPr id="32771" name="TextBox 28"/>
          <p:cNvSpPr txBox="1">
            <a:spLocks noChangeArrowheads="1"/>
          </p:cNvSpPr>
          <p:nvPr/>
        </p:nvSpPr>
        <p:spPr bwMode="auto">
          <a:xfrm>
            <a:off x="0" y="161925"/>
            <a:ext cx="9144000" cy="5499100"/>
          </a:xfrm>
          <a:prstGeom prst="rect">
            <a:avLst/>
          </a:prstGeom>
          <a:solidFill>
            <a:schemeClr val="tx1"/>
          </a:solidFill>
          <a:ln w="38100">
            <a:solidFill>
              <a:schemeClr val="bg1"/>
            </a:solidFill>
            <a:bevel/>
            <a:headEnd/>
            <a:tailEnd/>
          </a:ln>
        </p:spPr>
        <p:txBody>
          <a:bodyPr anchor="ctr" anchorCtr="1"/>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white"/>
                </a:solidFill>
              </a:rPr>
              <a:t>	</a:t>
            </a:r>
            <a:endParaRPr lang="en-US">
              <a:solidFill>
                <a:prstClr val="black"/>
              </a:solidFill>
            </a:endParaRPr>
          </a:p>
        </p:txBody>
      </p:sp>
      <p:sp>
        <p:nvSpPr>
          <p:cNvPr id="32772" name="Text Box 12"/>
          <p:cNvSpPr txBox="1">
            <a:spLocks noChangeArrowheads="1"/>
          </p:cNvSpPr>
          <p:nvPr/>
        </p:nvSpPr>
        <p:spPr bwMode="auto">
          <a:xfrm>
            <a:off x="4619186" y="2112253"/>
            <a:ext cx="556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dirty="0">
                <a:solidFill>
                  <a:prstClr val="black"/>
                </a:solidFill>
              </a:rPr>
              <a:t>Equation G2-4 </a:t>
            </a:r>
            <a:r>
              <a:rPr lang="en-US" i="1" dirty="0" smtClean="0">
                <a:solidFill>
                  <a:prstClr val="black"/>
                </a:solidFill>
              </a:rPr>
              <a:t>C</a:t>
            </a:r>
            <a:r>
              <a:rPr lang="en-US" i="1" baseline="-25000" dirty="0" smtClean="0">
                <a:solidFill>
                  <a:prstClr val="black"/>
                </a:solidFill>
              </a:rPr>
              <a:t>v1</a:t>
            </a:r>
            <a:r>
              <a:rPr lang="en-US" dirty="0" smtClean="0">
                <a:solidFill>
                  <a:prstClr val="black"/>
                </a:solidFill>
              </a:rPr>
              <a:t> </a:t>
            </a:r>
            <a:r>
              <a:rPr lang="en-US" dirty="0">
                <a:solidFill>
                  <a:prstClr val="black"/>
                </a:solidFill>
              </a:rPr>
              <a:t>reduction</a:t>
            </a:r>
          </a:p>
        </p:txBody>
      </p:sp>
      <p:sp>
        <p:nvSpPr>
          <p:cNvPr id="32773" name="Line 5"/>
          <p:cNvSpPr>
            <a:spLocks noChangeShapeType="1"/>
          </p:cNvSpPr>
          <p:nvPr/>
        </p:nvSpPr>
        <p:spPr bwMode="auto">
          <a:xfrm>
            <a:off x="1571625" y="1641475"/>
            <a:ext cx="1933575" cy="0"/>
          </a:xfrm>
          <a:prstGeom prst="line">
            <a:avLst/>
          </a:prstGeom>
          <a:noFill/>
          <a:ln w="317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32774" name="Line 8"/>
          <p:cNvSpPr>
            <a:spLocks noChangeShapeType="1"/>
          </p:cNvSpPr>
          <p:nvPr/>
        </p:nvSpPr>
        <p:spPr bwMode="auto">
          <a:xfrm>
            <a:off x="2133600" y="1543050"/>
            <a:ext cx="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32775" name="Text Box 10"/>
          <p:cNvSpPr txBox="1">
            <a:spLocks noChangeArrowheads="1"/>
          </p:cNvSpPr>
          <p:nvPr/>
        </p:nvSpPr>
        <p:spPr bwMode="auto">
          <a:xfrm>
            <a:off x="266700" y="1422400"/>
            <a:ext cx="1482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a:solidFill>
                  <a:prstClr val="black"/>
                </a:solidFill>
              </a:rPr>
              <a:t>0.6</a:t>
            </a:r>
            <a:r>
              <a:rPr lang="en-US" i="1">
                <a:solidFill>
                  <a:prstClr val="black"/>
                </a:solidFill>
              </a:rPr>
              <a:t>F</a:t>
            </a:r>
            <a:r>
              <a:rPr lang="en-US" i="1" baseline="-25000">
                <a:solidFill>
                  <a:prstClr val="black"/>
                </a:solidFill>
              </a:rPr>
              <a:t>y</a:t>
            </a:r>
            <a:r>
              <a:rPr lang="en-US" i="1">
                <a:solidFill>
                  <a:prstClr val="black"/>
                </a:solidFill>
              </a:rPr>
              <a:t>A</a:t>
            </a:r>
            <a:r>
              <a:rPr lang="en-US" i="1" baseline="-25000">
                <a:solidFill>
                  <a:prstClr val="black"/>
                </a:solidFill>
              </a:rPr>
              <a:t>w</a:t>
            </a:r>
          </a:p>
        </p:txBody>
      </p:sp>
      <p:sp>
        <p:nvSpPr>
          <p:cNvPr id="32776" name="Text Box 15"/>
          <p:cNvSpPr txBox="1">
            <a:spLocks noChangeArrowheads="1"/>
          </p:cNvSpPr>
          <p:nvPr/>
        </p:nvSpPr>
        <p:spPr bwMode="auto">
          <a:xfrm>
            <a:off x="788988" y="2728913"/>
            <a:ext cx="749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n-US" sz="3600" b="1" i="1">
                <a:solidFill>
                  <a:prstClr val="black"/>
                </a:solidFill>
              </a:rPr>
              <a:t>V</a:t>
            </a:r>
            <a:r>
              <a:rPr lang="en-US" sz="3600" b="1" i="1" baseline="-25000">
                <a:solidFill>
                  <a:prstClr val="black"/>
                </a:solidFill>
              </a:rPr>
              <a:t>n</a:t>
            </a:r>
          </a:p>
        </p:txBody>
      </p:sp>
      <p:sp>
        <p:nvSpPr>
          <p:cNvPr id="32778" name="Line 17"/>
          <p:cNvSpPr>
            <a:spLocks noChangeShapeType="1"/>
          </p:cNvSpPr>
          <p:nvPr/>
        </p:nvSpPr>
        <p:spPr bwMode="auto">
          <a:xfrm rot="-5400000">
            <a:off x="2171700" y="2974975"/>
            <a:ext cx="2667000" cy="0"/>
          </a:xfrm>
          <a:prstGeom prst="line">
            <a:avLst/>
          </a:prstGeom>
          <a:noFill/>
          <a:ln w="9525">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graphicFrame>
        <p:nvGraphicFramePr>
          <p:cNvPr id="32783" name="Object 1"/>
          <p:cNvGraphicFramePr>
            <a:graphicFrameLocks noChangeAspect="1"/>
          </p:cNvGraphicFramePr>
          <p:nvPr/>
        </p:nvGraphicFramePr>
        <p:xfrm>
          <a:off x="3154363" y="4343400"/>
          <a:ext cx="950912" cy="741363"/>
        </p:xfrm>
        <a:graphic>
          <a:graphicData uri="http://schemas.openxmlformats.org/presentationml/2006/ole">
            <mc:AlternateContent xmlns:mc="http://schemas.openxmlformats.org/markup-compatibility/2006">
              <mc:Choice xmlns:v="urn:schemas-microsoft-com:vml" Requires="v">
                <p:oleObj spid="_x0000_s80934" name="Equation" r:id="rId4" imgW="634725" imgH="495085" progId="Equation.3">
                  <p:embed/>
                </p:oleObj>
              </mc:Choice>
              <mc:Fallback>
                <p:oleObj name="Equation" r:id="rId4" imgW="634725" imgH="495085"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54363" y="4343400"/>
                        <a:ext cx="950912" cy="74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785" name="Text Box 27"/>
          <p:cNvSpPr txBox="1">
            <a:spLocks noChangeArrowheads="1"/>
          </p:cNvSpPr>
          <p:nvPr/>
        </p:nvSpPr>
        <p:spPr bwMode="auto">
          <a:xfrm>
            <a:off x="1795463" y="4462463"/>
            <a:ext cx="12715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n-US" sz="3600" b="1" i="1">
                <a:solidFill>
                  <a:prstClr val="black"/>
                </a:solidFill>
              </a:rPr>
              <a:t>h/t</a:t>
            </a:r>
            <a:r>
              <a:rPr lang="en-US" sz="3600" b="1" i="1" baseline="-25000">
                <a:solidFill>
                  <a:prstClr val="black"/>
                </a:solidFill>
              </a:rPr>
              <a:t>w</a:t>
            </a:r>
          </a:p>
        </p:txBody>
      </p:sp>
      <p:sp>
        <p:nvSpPr>
          <p:cNvPr id="32786" name="Text Box 30"/>
          <p:cNvSpPr txBox="1">
            <a:spLocks noChangeArrowheads="1"/>
          </p:cNvSpPr>
          <p:nvPr/>
        </p:nvSpPr>
        <p:spPr bwMode="auto">
          <a:xfrm>
            <a:off x="2018531" y="3498017"/>
            <a:ext cx="121915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spcBef>
                <a:spcPct val="50000"/>
              </a:spcBef>
            </a:pPr>
            <a:r>
              <a:rPr lang="en-US" sz="2000" dirty="0" smtClean="0">
                <a:solidFill>
                  <a:prstClr val="black"/>
                </a:solidFill>
              </a:rPr>
              <a:t>Shear Yielding</a:t>
            </a:r>
            <a:endParaRPr lang="en-US" sz="2000" dirty="0">
              <a:solidFill>
                <a:prstClr val="black"/>
              </a:solidFill>
            </a:endParaRPr>
          </a:p>
        </p:txBody>
      </p:sp>
      <p:sp>
        <p:nvSpPr>
          <p:cNvPr id="32787" name="Text Box 31"/>
          <p:cNvSpPr txBox="1">
            <a:spLocks noChangeArrowheads="1"/>
          </p:cNvSpPr>
          <p:nvPr/>
        </p:nvSpPr>
        <p:spPr bwMode="auto">
          <a:xfrm>
            <a:off x="4100512" y="3498017"/>
            <a:ext cx="123190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spcBef>
                <a:spcPct val="50000"/>
              </a:spcBef>
            </a:pPr>
            <a:r>
              <a:rPr lang="en-US" sz="1900" dirty="0" smtClean="0">
                <a:solidFill>
                  <a:prstClr val="black"/>
                </a:solidFill>
              </a:rPr>
              <a:t>Shear </a:t>
            </a:r>
            <a:r>
              <a:rPr lang="en-US" sz="1900" dirty="0">
                <a:solidFill>
                  <a:prstClr val="black"/>
                </a:solidFill>
              </a:rPr>
              <a:t>Buckling</a:t>
            </a:r>
          </a:p>
        </p:txBody>
      </p:sp>
      <p:sp>
        <p:nvSpPr>
          <p:cNvPr id="28" name="Slide Number Placeholder 27"/>
          <p:cNvSpPr>
            <a:spLocks noGrp="1"/>
          </p:cNvSpPr>
          <p:nvPr>
            <p:ph type="sldNum" sz="quarter" idx="11"/>
          </p:nvPr>
        </p:nvSpPr>
        <p:spPr/>
        <p:txBody>
          <a:bodyPr/>
          <a:lstStyle/>
          <a:p>
            <a:pPr>
              <a:defRPr/>
            </a:pPr>
            <a:fld id="{767E4EFE-4F5A-466F-B76E-D1F2B2B4F1BF}" type="slidenum">
              <a:rPr lang="en-US" smtClean="0">
                <a:solidFill>
                  <a:prstClr val="white">
                    <a:shade val="50000"/>
                  </a:prstClr>
                </a:solidFill>
              </a:rPr>
              <a:pPr>
                <a:defRPr/>
              </a:pPr>
              <a:t>71</a:t>
            </a:fld>
            <a:endParaRPr lang="en-US" dirty="0">
              <a:solidFill>
                <a:prstClr val="white">
                  <a:shade val="50000"/>
                </a:prstClr>
              </a:solidFill>
            </a:endParaRPr>
          </a:p>
        </p:txBody>
      </p:sp>
      <p:sp>
        <p:nvSpPr>
          <p:cNvPr id="32790" name="Line 34"/>
          <p:cNvSpPr>
            <a:spLocks noChangeShapeType="1"/>
          </p:cNvSpPr>
          <p:nvPr/>
        </p:nvSpPr>
        <p:spPr bwMode="auto">
          <a:xfrm>
            <a:off x="1562100" y="4186238"/>
            <a:ext cx="1966913" cy="0"/>
          </a:xfrm>
          <a:prstGeom prst="line">
            <a:avLst/>
          </a:prstGeom>
          <a:noFill/>
          <a:ln w="19050">
            <a:solidFill>
              <a:schemeClr val="bg1"/>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32792" name="Line 36"/>
          <p:cNvSpPr>
            <a:spLocks noChangeShapeType="1"/>
          </p:cNvSpPr>
          <p:nvPr/>
        </p:nvSpPr>
        <p:spPr bwMode="auto">
          <a:xfrm>
            <a:off x="3505200" y="4181475"/>
            <a:ext cx="3029664" cy="0"/>
          </a:xfrm>
          <a:prstGeom prst="line">
            <a:avLst/>
          </a:prstGeom>
          <a:noFill/>
          <a:ln w="19050">
            <a:solidFill>
              <a:schemeClr val="bg1"/>
            </a:solidFill>
            <a:round/>
            <a:headEnd/>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32793" name="Oval 37"/>
          <p:cNvSpPr>
            <a:spLocks noChangeAspect="1" noChangeArrowheads="1"/>
          </p:cNvSpPr>
          <p:nvPr/>
        </p:nvSpPr>
        <p:spPr bwMode="auto">
          <a:xfrm>
            <a:off x="3454352" y="4129088"/>
            <a:ext cx="92075" cy="92075"/>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solidFill>
                <a:prstClr val="white"/>
              </a:solidFill>
              <a:cs typeface="Arial" charset="0"/>
            </a:endParaRPr>
          </a:p>
        </p:txBody>
      </p:sp>
      <p:sp>
        <p:nvSpPr>
          <p:cNvPr id="32794" name="Line 16"/>
          <p:cNvSpPr>
            <a:spLocks noChangeShapeType="1"/>
          </p:cNvSpPr>
          <p:nvPr/>
        </p:nvSpPr>
        <p:spPr bwMode="auto">
          <a:xfrm flipH="1">
            <a:off x="4328674" y="2344028"/>
            <a:ext cx="341312" cy="304800"/>
          </a:xfrm>
          <a:prstGeom prst="line">
            <a:avLst/>
          </a:prstGeom>
          <a:noFill/>
          <a:ln w="19050">
            <a:solidFill>
              <a:schemeClr val="bg1"/>
            </a:solidFill>
            <a:round/>
            <a:headEnd/>
            <a:tailEnd type="arrow" w="lg" len="lg"/>
          </a:ln>
          <a:extLst>
            <a:ext uri="{909E8E84-426E-40DD-AFC4-6F175D3DCCD1}">
              <a14:hiddenFill xmlns:a14="http://schemas.microsoft.com/office/drawing/2010/main">
                <a:noFill/>
              </a14:hiddenFill>
            </a:ext>
          </a:extLst>
        </p:spPr>
        <p:txBody>
          <a:bodyPr/>
          <a:lstStyle/>
          <a:p>
            <a:endParaRPr lang="en-US">
              <a:solidFill>
                <a:prstClr val="white"/>
              </a:solidFill>
              <a:cs typeface="Arial" charset="0"/>
            </a:endParaRPr>
          </a:p>
        </p:txBody>
      </p:sp>
      <p:sp>
        <p:nvSpPr>
          <p:cNvPr id="32796" name="Freeform 43"/>
          <p:cNvSpPr>
            <a:spLocks/>
          </p:cNvSpPr>
          <p:nvPr/>
        </p:nvSpPr>
        <p:spPr bwMode="auto">
          <a:xfrm>
            <a:off x="1571625" y="1228725"/>
            <a:ext cx="7010400" cy="3133725"/>
          </a:xfrm>
          <a:custGeom>
            <a:avLst/>
            <a:gdLst>
              <a:gd name="T0" fmla="*/ 0 w 4416"/>
              <a:gd name="T1" fmla="*/ 0 h 1974"/>
              <a:gd name="T2" fmla="*/ 0 w 4416"/>
              <a:gd name="T3" fmla="*/ 2147483647 h 1974"/>
              <a:gd name="T4" fmla="*/ 2147483647 w 4416"/>
              <a:gd name="T5" fmla="*/ 2147483647 h 1974"/>
              <a:gd name="T6" fmla="*/ 0 60000 65536"/>
              <a:gd name="T7" fmla="*/ 0 60000 65536"/>
              <a:gd name="T8" fmla="*/ 0 60000 65536"/>
              <a:gd name="T9" fmla="*/ 0 w 4416"/>
              <a:gd name="T10" fmla="*/ 0 h 1974"/>
              <a:gd name="T11" fmla="*/ 4416 w 4416"/>
              <a:gd name="T12" fmla="*/ 1974 h 1974"/>
            </a:gdLst>
            <a:ahLst/>
            <a:cxnLst>
              <a:cxn ang="T6">
                <a:pos x="T0" y="T1"/>
              </a:cxn>
              <a:cxn ang="T7">
                <a:pos x="T2" y="T3"/>
              </a:cxn>
              <a:cxn ang="T8">
                <a:pos x="T4" y="T5"/>
              </a:cxn>
            </a:cxnLst>
            <a:rect l="T9" t="T10" r="T11" b="T12"/>
            <a:pathLst>
              <a:path w="4416" h="1974">
                <a:moveTo>
                  <a:pt x="0" y="0"/>
                </a:moveTo>
                <a:lnTo>
                  <a:pt x="0" y="1974"/>
                </a:lnTo>
                <a:lnTo>
                  <a:pt x="4416" y="1974"/>
                </a:ln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
        <p:nvSpPr>
          <p:cNvPr id="3" name="TextBox 2"/>
          <p:cNvSpPr txBox="1"/>
          <p:nvPr/>
        </p:nvSpPr>
        <p:spPr>
          <a:xfrm>
            <a:off x="2019300" y="190500"/>
            <a:ext cx="5119688" cy="617538"/>
          </a:xfrm>
          <a:prstGeom prst="rect">
            <a:avLst/>
          </a:prstGeom>
          <a:solidFill>
            <a:schemeClr val="tx1">
              <a:lumMod val="95000"/>
              <a:alpha val="62000"/>
            </a:schemeClr>
          </a:solidFill>
          <a:ln w="38100" cap="flat">
            <a:solidFill>
              <a:schemeClr val="bg1"/>
            </a:solidFill>
            <a:bevel/>
          </a:ln>
        </p:spPr>
        <p:txBody>
          <a:bodyPr anchor="ctr" anchorCtr="1">
            <a:spAutoFit/>
          </a:bodyPr>
          <a:lstStyle/>
          <a:p>
            <a:pPr lvl="1" eaLnBrk="0" hangingPunct="0">
              <a:defRPr/>
            </a:pPr>
            <a:r>
              <a:rPr lang="en-US" sz="3200" b="1">
                <a:solidFill>
                  <a:prstClr val="black"/>
                </a:solidFill>
                <a:cs typeface="Arial" charset="0"/>
              </a:rPr>
              <a:t>Shear Strength</a:t>
            </a:r>
          </a:p>
        </p:txBody>
      </p:sp>
      <p:sp>
        <p:nvSpPr>
          <p:cNvPr id="31" name="Freeform 15"/>
          <p:cNvSpPr>
            <a:spLocks/>
          </p:cNvSpPr>
          <p:nvPr/>
        </p:nvSpPr>
        <p:spPr bwMode="auto">
          <a:xfrm>
            <a:off x="3514725" y="1651000"/>
            <a:ext cx="3624263" cy="2116138"/>
          </a:xfrm>
          <a:custGeom>
            <a:avLst/>
            <a:gdLst>
              <a:gd name="T0" fmla="*/ 0 w 2403"/>
              <a:gd name="T1" fmla="*/ 0 h 779"/>
              <a:gd name="T2" fmla="*/ 2147483647 w 2403"/>
              <a:gd name="T3" fmla="*/ 2147483647 h 779"/>
              <a:gd name="T4" fmla="*/ 2147483647 w 2403"/>
              <a:gd name="T5" fmla="*/ 2147483647 h 779"/>
              <a:gd name="T6" fmla="*/ 2147483647 w 2403"/>
              <a:gd name="T7" fmla="*/ 2147483647 h 779"/>
              <a:gd name="T8" fmla="*/ 2147483647 w 2403"/>
              <a:gd name="T9" fmla="*/ 2147483647 h 779"/>
              <a:gd name="T10" fmla="*/ 2147483647 w 2403"/>
              <a:gd name="T11" fmla="*/ 2147483647 h 779"/>
              <a:gd name="T12" fmla="*/ 0 60000 65536"/>
              <a:gd name="T13" fmla="*/ 0 60000 65536"/>
              <a:gd name="T14" fmla="*/ 0 60000 65536"/>
              <a:gd name="T15" fmla="*/ 0 60000 65536"/>
              <a:gd name="T16" fmla="*/ 0 60000 65536"/>
              <a:gd name="T17" fmla="*/ 0 60000 65536"/>
              <a:gd name="T18" fmla="*/ 0 w 2403"/>
              <a:gd name="T19" fmla="*/ 0 h 779"/>
              <a:gd name="T20" fmla="*/ 2403 w 2403"/>
              <a:gd name="T21" fmla="*/ 779 h 779"/>
            </a:gdLst>
            <a:ahLst/>
            <a:cxnLst>
              <a:cxn ang="T12">
                <a:pos x="T0" y="T1"/>
              </a:cxn>
              <a:cxn ang="T13">
                <a:pos x="T2" y="T3"/>
              </a:cxn>
              <a:cxn ang="T14">
                <a:pos x="T4" y="T5"/>
              </a:cxn>
              <a:cxn ang="T15">
                <a:pos x="T6" y="T7"/>
              </a:cxn>
              <a:cxn ang="T16">
                <a:pos x="T8" y="T9"/>
              </a:cxn>
              <a:cxn ang="T17">
                <a:pos x="T10" y="T11"/>
              </a:cxn>
            </a:cxnLst>
            <a:rect l="T18" t="T19" r="T20" b="T21"/>
            <a:pathLst>
              <a:path w="2403" h="779">
                <a:moveTo>
                  <a:pt x="0" y="0"/>
                </a:moveTo>
                <a:cubicBezTo>
                  <a:pt x="72" y="64"/>
                  <a:pt x="126" y="119"/>
                  <a:pt x="240" y="192"/>
                </a:cubicBezTo>
                <a:cubicBezTo>
                  <a:pt x="354" y="265"/>
                  <a:pt x="510" y="368"/>
                  <a:pt x="686" y="440"/>
                </a:cubicBezTo>
                <a:cubicBezTo>
                  <a:pt x="862" y="512"/>
                  <a:pt x="1100" y="575"/>
                  <a:pt x="1296" y="624"/>
                </a:cubicBezTo>
                <a:cubicBezTo>
                  <a:pt x="1492" y="673"/>
                  <a:pt x="1676" y="708"/>
                  <a:pt x="1861" y="734"/>
                </a:cubicBezTo>
                <a:cubicBezTo>
                  <a:pt x="2046" y="760"/>
                  <a:pt x="2290" y="770"/>
                  <a:pt x="2403" y="779"/>
                </a:cubicBezTo>
              </a:path>
            </a:pathLst>
          </a:custGeom>
          <a:noFill/>
          <a:ln w="31750">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cs typeface="Arial" charset="0"/>
            </a:endParaRPr>
          </a:p>
        </p:txBody>
      </p:sp>
    </p:spTree>
    <p:extLst>
      <p:ext uri="{BB962C8B-B14F-4D97-AF65-F5344CB8AC3E}">
        <p14:creationId xmlns:p14="http://schemas.microsoft.com/office/powerpoint/2010/main" val="300047360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a:xfrm>
            <a:off x="457200" y="1600200"/>
            <a:ext cx="8229600" cy="3956050"/>
          </a:xfrm>
          <a:solidFill>
            <a:schemeClr val="accent1">
              <a:lumMod val="20000"/>
              <a:lumOff val="80000"/>
            </a:schemeClr>
          </a:solidFill>
        </p:spPr>
        <p:txBody>
          <a:bodyPr/>
          <a:lstStyle/>
          <a:p>
            <a:pPr>
              <a:defRPr/>
            </a:pPr>
            <a:endParaRPr lang="en-US" dirty="0" smtClean="0">
              <a:solidFill>
                <a:schemeClr val="bg1"/>
              </a:solidFill>
            </a:endParaRPr>
          </a:p>
          <a:p>
            <a:pPr lvl="1">
              <a:buFont typeface="Wingdings 2" pitchFamily="18" charset="2"/>
              <a:buNone/>
              <a:defRPr/>
            </a:pPr>
            <a:r>
              <a:rPr lang="en-US" sz="4800" dirty="0" smtClean="0">
                <a:solidFill>
                  <a:schemeClr val="bg1"/>
                </a:solidFill>
              </a:rPr>
              <a:t>Chapter G: </a:t>
            </a:r>
          </a:p>
          <a:p>
            <a:pPr lvl="1">
              <a:buFont typeface="Wingdings 2" pitchFamily="18" charset="2"/>
              <a:buNone/>
              <a:defRPr/>
            </a:pPr>
            <a:r>
              <a:rPr lang="en-US" sz="4800" dirty="0" smtClean="0">
                <a:solidFill>
                  <a:schemeClr val="bg1"/>
                </a:solidFill>
              </a:rPr>
              <a:t>Shear Strength</a:t>
            </a:r>
          </a:p>
          <a:p>
            <a:pPr lvl="1">
              <a:buFont typeface="Wingdings 2" pitchFamily="18" charset="2"/>
              <a:buNone/>
              <a:defRPr/>
            </a:pPr>
            <a:r>
              <a:rPr lang="en-US" sz="4800" dirty="0" smtClean="0">
                <a:solidFill>
                  <a:schemeClr val="bg1"/>
                </a:solidFill>
              </a:rPr>
              <a:t>Transverse Stiffener Design</a:t>
            </a:r>
          </a:p>
        </p:txBody>
      </p:sp>
      <p:sp>
        <p:nvSpPr>
          <p:cNvPr id="4" name="Slide Number Placeholder 3"/>
          <p:cNvSpPr>
            <a:spLocks noGrp="1"/>
          </p:cNvSpPr>
          <p:nvPr>
            <p:ph type="sldNum" sz="quarter" idx="11"/>
          </p:nvPr>
        </p:nvSpPr>
        <p:spPr/>
        <p:txBody>
          <a:bodyPr/>
          <a:lstStyle/>
          <a:p>
            <a:pPr>
              <a:defRPr/>
            </a:pPr>
            <a:fld id="{2EFE6695-684A-4B20-897D-A32EA9B3C630}" type="slidenum">
              <a:rPr lang="en-US" smtClean="0">
                <a:solidFill>
                  <a:prstClr val="white">
                    <a:shade val="50000"/>
                  </a:prstClr>
                </a:solidFill>
              </a:rPr>
              <a:pPr>
                <a:defRPr/>
              </a:pPr>
              <a:t>72</a:t>
            </a:fld>
            <a:endParaRPr lang="en-US" dirty="0">
              <a:solidFill>
                <a:prstClr val="white">
                  <a:shade val="50000"/>
                </a:prstClr>
              </a:solidFill>
            </a:endParaRPr>
          </a:p>
        </p:txBody>
      </p:sp>
      <p:sp>
        <p:nvSpPr>
          <p:cNvPr id="11269" name="Footer Placeholder 4"/>
          <p:cNvSpPr txBox="1">
            <a:spLocks noGrp="1"/>
          </p:cNvSpPr>
          <p:nvPr/>
        </p:nvSpPr>
        <p:spPr bwMode="auto">
          <a:xfrm>
            <a:off x="3124200" y="6416675"/>
            <a:ext cx="318928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1200" dirty="0">
                <a:solidFill>
                  <a:srgbClr val="BCBCBC"/>
                </a:solidFill>
                <a:cs typeface="+mn-cs"/>
              </a:rPr>
              <a:t>Advanced Beam: Shear - AISC </a:t>
            </a:r>
            <a:r>
              <a:rPr lang="en-US" sz="1200" i="1" dirty="0">
                <a:solidFill>
                  <a:srgbClr val="BCBCBC"/>
                </a:solidFill>
                <a:cs typeface="+mn-cs"/>
              </a:rPr>
              <a:t>Manual</a:t>
            </a:r>
            <a:r>
              <a:rPr lang="en-US" sz="1200" dirty="0">
                <a:solidFill>
                  <a:srgbClr val="BCBCBC"/>
                </a:solidFill>
                <a:cs typeface="+mn-cs"/>
              </a:rPr>
              <a:t> </a:t>
            </a:r>
            <a:r>
              <a:rPr lang="en-US" sz="1200" dirty="0" smtClean="0">
                <a:solidFill>
                  <a:srgbClr val="BCBCBC"/>
                </a:solidFill>
                <a:cs typeface="+mn-cs"/>
              </a:rPr>
              <a:t>15th </a:t>
            </a:r>
            <a:r>
              <a:rPr lang="en-US" sz="1200" dirty="0">
                <a:solidFill>
                  <a:srgbClr val="BCBCBC"/>
                </a:solidFill>
                <a:cs typeface="+mn-cs"/>
              </a:rPr>
              <a:t>Ed</a:t>
            </a:r>
          </a:p>
        </p:txBody>
      </p:sp>
    </p:spTree>
    <p:extLst>
      <p:ext uri="{BB962C8B-B14F-4D97-AF65-F5344CB8AC3E}">
        <p14:creationId xmlns:p14="http://schemas.microsoft.com/office/powerpoint/2010/main" val="418901262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bwMode="auto">
          <a:xfrm>
            <a:off x="463550" y="955675"/>
            <a:ext cx="8389938" cy="5842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3200" dirty="0">
                <a:solidFill>
                  <a:prstClr val="black"/>
                </a:solidFill>
                <a:cs typeface="+mn-cs"/>
              </a:rPr>
              <a:t>Shear Stiffener Design</a:t>
            </a:r>
          </a:p>
        </p:txBody>
      </p:sp>
      <p:sp>
        <p:nvSpPr>
          <p:cNvPr id="3" name="TextBox 2"/>
          <p:cNvSpPr txBox="1"/>
          <p:nvPr/>
        </p:nvSpPr>
        <p:spPr bwMode="auto">
          <a:xfrm>
            <a:off x="482600" y="1746250"/>
            <a:ext cx="8389938" cy="831850"/>
          </a:xfrm>
          <a:prstGeom prst="rect">
            <a:avLst/>
          </a:prstGeom>
          <a:solidFill>
            <a:schemeClr val="tx1">
              <a:lumMod val="95000"/>
              <a:alpha val="62000"/>
            </a:schemeClr>
          </a:solidFill>
          <a:ln w="38100" cap="flat">
            <a:solidFill>
              <a:schemeClr val="bg1"/>
            </a:solidFill>
            <a:bevel/>
          </a:ln>
        </p:spPr>
        <p:txBody>
          <a:bodyPr anchor="ctr">
            <a:spAutoFit/>
          </a:bodyPr>
          <a:lstStyle/>
          <a:p>
            <a:pPr eaLnBrk="0" hangingPunct="0">
              <a:defRPr/>
            </a:pPr>
            <a:r>
              <a:rPr lang="en-US" i="1" dirty="0">
                <a:solidFill>
                  <a:prstClr val="black"/>
                </a:solidFill>
                <a:cs typeface="+mn-cs"/>
              </a:rPr>
              <a:t>All transverse stiffeners</a:t>
            </a:r>
            <a:r>
              <a:rPr lang="en-US" dirty="0">
                <a:solidFill>
                  <a:prstClr val="black"/>
                </a:solidFill>
                <a:cs typeface="+mn-cs"/>
              </a:rPr>
              <a:t> must provide sufficient out of plane stiffness to restrain web plate buckling</a:t>
            </a:r>
          </a:p>
        </p:txBody>
      </p:sp>
      <p:sp>
        <p:nvSpPr>
          <p:cNvPr id="4" name="TextBox 3"/>
          <p:cNvSpPr txBox="1"/>
          <p:nvPr/>
        </p:nvSpPr>
        <p:spPr bwMode="auto">
          <a:xfrm>
            <a:off x="477838" y="2771488"/>
            <a:ext cx="8408987" cy="3046988"/>
          </a:xfrm>
          <a:prstGeom prst="rect">
            <a:avLst/>
          </a:prstGeom>
          <a:solidFill>
            <a:schemeClr val="tx1">
              <a:lumMod val="95000"/>
              <a:alpha val="62000"/>
            </a:schemeClr>
          </a:solidFill>
          <a:ln w="38100" cap="flat">
            <a:solidFill>
              <a:schemeClr val="bg1"/>
            </a:solidFill>
            <a:bevel/>
          </a:ln>
        </p:spPr>
        <p:txBody>
          <a:bodyPr anchor="ctr">
            <a:spAutoFit/>
          </a:bodyPr>
          <a:lstStyle/>
          <a:p>
            <a:pPr eaLnBrk="0" hangingPunct="0">
              <a:defRPr/>
            </a:pPr>
            <a:r>
              <a:rPr lang="en-US" dirty="0">
                <a:solidFill>
                  <a:prstClr val="black"/>
                </a:solidFill>
              </a:rPr>
              <a:t>Research findings have shown that the stiffeners are loaded predominantly in bending due to the restraint they provide to the web, with only minor axial forces developing in the stiffeners. Stiffeners locally stabilize the web to allow for compression forces to be carried by the web. Therefore, additional stiffener moment of inertia is </a:t>
            </a:r>
            <a:r>
              <a:rPr lang="en-US" dirty="0" smtClean="0">
                <a:solidFill>
                  <a:prstClr val="black"/>
                </a:solidFill>
              </a:rPr>
              <a:t>required. </a:t>
            </a:r>
            <a:r>
              <a:rPr lang="en-US" i="1" dirty="0" smtClean="0">
                <a:solidFill>
                  <a:prstClr val="black"/>
                </a:solidFill>
                <a:cs typeface="+mn-cs"/>
              </a:rPr>
              <a:t>If </a:t>
            </a:r>
            <a:r>
              <a:rPr lang="en-US" i="1" dirty="0">
                <a:solidFill>
                  <a:prstClr val="black"/>
                </a:solidFill>
                <a:cs typeface="+mn-cs"/>
              </a:rPr>
              <a:t>Tension Field Action (TFA) is used</a:t>
            </a:r>
            <a:r>
              <a:rPr lang="en-US" dirty="0">
                <a:solidFill>
                  <a:prstClr val="black"/>
                </a:solidFill>
                <a:cs typeface="+mn-cs"/>
              </a:rPr>
              <a:t> a compression strut develops and balances the tension </a:t>
            </a:r>
            <a:r>
              <a:rPr lang="en-US" dirty="0" smtClean="0">
                <a:solidFill>
                  <a:prstClr val="black"/>
                </a:solidFill>
                <a:cs typeface="+mn-cs"/>
              </a:rPr>
              <a:t>field, </a:t>
            </a:r>
            <a:r>
              <a:rPr lang="en-US" dirty="0" smtClean="0">
                <a:solidFill>
                  <a:prstClr val="black"/>
                </a:solidFill>
                <a:cs typeface="+mn-cs"/>
              </a:rPr>
              <a:t>and results in an increase in stiffness requirements</a:t>
            </a:r>
            <a:r>
              <a:rPr lang="en-US" dirty="0" smtClean="0">
                <a:solidFill>
                  <a:prstClr val="black"/>
                </a:solidFill>
                <a:cs typeface="+mn-cs"/>
              </a:rPr>
              <a:t>. </a:t>
            </a:r>
            <a:endParaRPr lang="en-US" dirty="0">
              <a:solidFill>
                <a:prstClr val="black"/>
              </a:solidFill>
              <a:cs typeface="+mn-cs"/>
            </a:endParaRPr>
          </a:p>
        </p:txBody>
      </p:sp>
      <p:sp>
        <p:nvSpPr>
          <p:cNvPr id="5" name="Slide Number Placeholder 4"/>
          <p:cNvSpPr>
            <a:spLocks noGrp="1"/>
          </p:cNvSpPr>
          <p:nvPr>
            <p:ph type="sldNum" sz="quarter" idx="11"/>
          </p:nvPr>
        </p:nvSpPr>
        <p:spPr/>
        <p:txBody>
          <a:bodyPr/>
          <a:lstStyle/>
          <a:p>
            <a:pPr>
              <a:defRPr/>
            </a:pPr>
            <a:fld id="{E422186D-E789-4DCA-96A2-E6D4EA355148}" type="slidenum">
              <a:rPr lang="en-US" smtClean="0">
                <a:solidFill>
                  <a:prstClr val="white">
                    <a:shade val="50000"/>
                  </a:prstClr>
                </a:solidFill>
              </a:rPr>
              <a:pPr>
                <a:defRPr/>
              </a:pPr>
              <a:t>73</a:t>
            </a:fld>
            <a:endParaRPr lang="en-US" dirty="0">
              <a:solidFill>
                <a:prstClr val="white">
                  <a:shade val="50000"/>
                </a:prstClr>
              </a:solidFill>
            </a:endParaRPr>
          </a:p>
        </p:txBody>
      </p:sp>
      <p:sp>
        <p:nvSpPr>
          <p:cNvPr id="12294" name="Footer Placeholder 4"/>
          <p:cNvSpPr txBox="1">
            <a:spLocks noGrp="1"/>
          </p:cNvSpPr>
          <p:nvPr/>
        </p:nvSpPr>
        <p:spPr bwMode="auto">
          <a:xfrm>
            <a:off x="3124200" y="6416675"/>
            <a:ext cx="318928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1200" dirty="0">
                <a:solidFill>
                  <a:srgbClr val="BCBCBC"/>
                </a:solidFill>
                <a:cs typeface="+mn-cs"/>
              </a:rPr>
              <a:t>Advanced Beam: Shear - AISC </a:t>
            </a:r>
            <a:r>
              <a:rPr lang="en-US" sz="1200" i="1" dirty="0">
                <a:solidFill>
                  <a:srgbClr val="BCBCBC"/>
                </a:solidFill>
                <a:cs typeface="+mn-cs"/>
              </a:rPr>
              <a:t>Manual</a:t>
            </a:r>
            <a:r>
              <a:rPr lang="en-US" sz="1200" dirty="0">
                <a:solidFill>
                  <a:srgbClr val="BCBCBC"/>
                </a:solidFill>
                <a:cs typeface="+mn-cs"/>
              </a:rPr>
              <a:t> </a:t>
            </a:r>
            <a:r>
              <a:rPr lang="en-US" sz="1200" dirty="0" smtClean="0">
                <a:solidFill>
                  <a:srgbClr val="BCBCBC"/>
                </a:solidFill>
                <a:cs typeface="+mn-cs"/>
              </a:rPr>
              <a:t>15th </a:t>
            </a:r>
            <a:r>
              <a:rPr lang="en-US" sz="1200" dirty="0">
                <a:solidFill>
                  <a:srgbClr val="BCBCBC"/>
                </a:solidFill>
                <a:cs typeface="+mn-cs"/>
              </a:rPr>
              <a:t>Ed</a:t>
            </a:r>
          </a:p>
        </p:txBody>
      </p:sp>
    </p:spTree>
    <p:extLst>
      <p:ext uri="{BB962C8B-B14F-4D97-AF65-F5344CB8AC3E}">
        <p14:creationId xmlns:p14="http://schemas.microsoft.com/office/powerpoint/2010/main" val="131418056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bwMode="auto">
          <a:xfrm>
            <a:off x="323850" y="3405873"/>
            <a:ext cx="8548688" cy="120015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dirty="0">
                <a:solidFill>
                  <a:prstClr val="black"/>
                </a:solidFill>
                <a:cs typeface="+mn-cs"/>
              </a:rPr>
              <a:t>Detailing Requirements:</a:t>
            </a:r>
          </a:p>
          <a:p>
            <a:pPr eaLnBrk="0" hangingPunct="0">
              <a:defRPr/>
            </a:pPr>
            <a:r>
              <a:rPr lang="en-US" dirty="0">
                <a:solidFill>
                  <a:prstClr val="black"/>
                </a:solidFill>
                <a:cs typeface="+mn-cs"/>
              </a:rPr>
              <a:t>Can terminate short of the tension flange (unless bearing type)</a:t>
            </a:r>
          </a:p>
          <a:p>
            <a:pPr eaLnBrk="0" hangingPunct="0">
              <a:defRPr/>
            </a:pPr>
            <a:r>
              <a:rPr lang="en-US" dirty="0">
                <a:solidFill>
                  <a:prstClr val="black"/>
                </a:solidFill>
                <a:cs typeface="+mn-cs"/>
              </a:rPr>
              <a:t>Terminate web/stiffener weld between 4</a:t>
            </a:r>
            <a:r>
              <a:rPr lang="en-US" i="1" dirty="0">
                <a:solidFill>
                  <a:prstClr val="black"/>
                </a:solidFill>
                <a:cs typeface="+mn-cs"/>
              </a:rPr>
              <a:t>t</a:t>
            </a:r>
            <a:r>
              <a:rPr lang="en-US" i="1" baseline="-25000" dirty="0">
                <a:solidFill>
                  <a:prstClr val="black"/>
                </a:solidFill>
                <a:cs typeface="+mn-cs"/>
              </a:rPr>
              <a:t>w</a:t>
            </a:r>
            <a:r>
              <a:rPr lang="en-US" dirty="0">
                <a:solidFill>
                  <a:prstClr val="black"/>
                </a:solidFill>
                <a:cs typeface="+mn-cs"/>
              </a:rPr>
              <a:t> and 6</a:t>
            </a:r>
            <a:r>
              <a:rPr lang="en-US" i="1" dirty="0">
                <a:solidFill>
                  <a:prstClr val="black"/>
                </a:solidFill>
                <a:cs typeface="+mn-cs"/>
              </a:rPr>
              <a:t>t</a:t>
            </a:r>
            <a:r>
              <a:rPr lang="en-US" i="1" baseline="-25000" dirty="0">
                <a:solidFill>
                  <a:prstClr val="black"/>
                </a:solidFill>
                <a:cs typeface="+mn-cs"/>
              </a:rPr>
              <a:t>w</a:t>
            </a:r>
            <a:r>
              <a:rPr lang="en-US" dirty="0">
                <a:solidFill>
                  <a:prstClr val="black"/>
                </a:solidFill>
                <a:cs typeface="+mn-cs"/>
              </a:rPr>
              <a:t> from the fillet toe</a:t>
            </a:r>
          </a:p>
        </p:txBody>
      </p:sp>
      <p:sp>
        <p:nvSpPr>
          <p:cNvPr id="5" name="Slide Number Placeholder 4"/>
          <p:cNvSpPr>
            <a:spLocks noGrp="1"/>
          </p:cNvSpPr>
          <p:nvPr>
            <p:ph type="sldNum" sz="quarter" idx="11"/>
          </p:nvPr>
        </p:nvSpPr>
        <p:spPr/>
        <p:txBody>
          <a:bodyPr/>
          <a:lstStyle/>
          <a:p>
            <a:pPr>
              <a:defRPr/>
            </a:pPr>
            <a:fld id="{9180FD2A-4E14-42BB-8E45-DA75A8724606}" type="slidenum">
              <a:rPr lang="en-US" smtClean="0">
                <a:solidFill>
                  <a:prstClr val="white">
                    <a:shade val="50000"/>
                  </a:prstClr>
                </a:solidFill>
              </a:rPr>
              <a:pPr>
                <a:defRPr/>
              </a:pPr>
              <a:t>74</a:t>
            </a:fld>
            <a:endParaRPr lang="en-US" dirty="0">
              <a:solidFill>
                <a:prstClr val="white">
                  <a:shade val="50000"/>
                </a:prstClr>
              </a:solidFill>
            </a:endParaRPr>
          </a:p>
        </p:txBody>
      </p:sp>
      <p:sp>
        <p:nvSpPr>
          <p:cNvPr id="13318" name="Footer Placeholder 4"/>
          <p:cNvSpPr txBox="1">
            <a:spLocks noGrp="1"/>
          </p:cNvSpPr>
          <p:nvPr/>
        </p:nvSpPr>
        <p:spPr bwMode="auto">
          <a:xfrm>
            <a:off x="3124200" y="6416675"/>
            <a:ext cx="318928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1200" dirty="0">
                <a:solidFill>
                  <a:srgbClr val="BCBCBC"/>
                </a:solidFill>
                <a:cs typeface="+mn-cs"/>
              </a:rPr>
              <a:t>Advanced Beam: Shear - AISC </a:t>
            </a:r>
            <a:r>
              <a:rPr lang="en-US" sz="1200" i="1" dirty="0">
                <a:solidFill>
                  <a:srgbClr val="BCBCBC"/>
                </a:solidFill>
                <a:cs typeface="+mn-cs"/>
              </a:rPr>
              <a:t>Manual</a:t>
            </a:r>
            <a:r>
              <a:rPr lang="en-US" sz="1200" dirty="0">
                <a:solidFill>
                  <a:srgbClr val="BCBCBC"/>
                </a:solidFill>
                <a:cs typeface="+mn-cs"/>
              </a:rPr>
              <a:t> </a:t>
            </a:r>
            <a:r>
              <a:rPr lang="en-US" sz="1200" dirty="0" smtClean="0">
                <a:solidFill>
                  <a:srgbClr val="BCBCBC"/>
                </a:solidFill>
                <a:cs typeface="+mn-cs"/>
              </a:rPr>
              <a:t>15th </a:t>
            </a:r>
            <a:r>
              <a:rPr lang="en-US" sz="1200" dirty="0">
                <a:solidFill>
                  <a:srgbClr val="BCBCBC"/>
                </a:solidFill>
                <a:cs typeface="+mn-cs"/>
              </a:rPr>
              <a:t>Ed</a:t>
            </a:r>
          </a:p>
        </p:txBody>
      </p:sp>
      <p:sp>
        <p:nvSpPr>
          <p:cNvPr id="7" name="TextBox 6"/>
          <p:cNvSpPr txBox="1"/>
          <p:nvPr/>
        </p:nvSpPr>
        <p:spPr bwMode="auto">
          <a:xfrm>
            <a:off x="323850" y="1595043"/>
            <a:ext cx="8570913" cy="1200329"/>
          </a:xfrm>
          <a:prstGeom prst="rect">
            <a:avLst/>
          </a:prstGeom>
          <a:solidFill>
            <a:schemeClr val="tx1">
              <a:lumMod val="95000"/>
              <a:alpha val="62000"/>
            </a:schemeClr>
          </a:solidFill>
          <a:ln w="38100" cap="flat">
            <a:solidFill>
              <a:schemeClr val="bg1"/>
            </a:solidFill>
            <a:bevel/>
          </a:ln>
        </p:spPr>
        <p:txBody>
          <a:bodyPr anchor="ctr">
            <a:spAutoFit/>
          </a:bodyPr>
          <a:lstStyle/>
          <a:p>
            <a:pPr algn="ctr" eaLnBrk="0" hangingPunct="0">
              <a:defRPr/>
            </a:pPr>
            <a:r>
              <a:rPr lang="en-US" i="1" dirty="0" err="1">
                <a:solidFill>
                  <a:prstClr val="black"/>
                </a:solidFill>
                <a:cs typeface="+mn-cs"/>
              </a:rPr>
              <a:t>I</a:t>
            </a:r>
            <a:r>
              <a:rPr lang="en-US" i="1" baseline="-25000" dirty="0" err="1">
                <a:solidFill>
                  <a:prstClr val="black"/>
                </a:solidFill>
                <a:cs typeface="+mn-cs"/>
              </a:rPr>
              <a:t>st</a:t>
            </a:r>
            <a:r>
              <a:rPr lang="en-US" dirty="0">
                <a:solidFill>
                  <a:prstClr val="black"/>
                </a:solidFill>
                <a:cs typeface="+mn-cs"/>
              </a:rPr>
              <a:t> is </a:t>
            </a:r>
            <a:r>
              <a:rPr lang="en-US" dirty="0" smtClean="0">
                <a:solidFill>
                  <a:prstClr val="black"/>
                </a:solidFill>
                <a:cs typeface="+mn-cs"/>
              </a:rPr>
              <a:t>the required stiffness of the stiffener and is calculated </a:t>
            </a:r>
            <a:r>
              <a:rPr lang="en-US" dirty="0">
                <a:solidFill>
                  <a:prstClr val="black"/>
                </a:solidFill>
                <a:cs typeface="+mn-cs"/>
              </a:rPr>
              <a:t>about an axis in the web center for stiffener pairs, about the face in contact with the web for single stiffeners </a:t>
            </a:r>
          </a:p>
        </p:txBody>
      </p:sp>
      <p:sp>
        <p:nvSpPr>
          <p:cNvPr id="8" name="TextBox 7"/>
          <p:cNvSpPr txBox="1"/>
          <p:nvPr/>
        </p:nvSpPr>
        <p:spPr bwMode="auto">
          <a:xfrm>
            <a:off x="463550" y="461275"/>
            <a:ext cx="8389938" cy="5842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3200" dirty="0">
                <a:solidFill>
                  <a:prstClr val="black"/>
                </a:solidFill>
                <a:cs typeface="+mn-cs"/>
              </a:rPr>
              <a:t>Shear Stiffener Design</a:t>
            </a:r>
          </a:p>
        </p:txBody>
      </p:sp>
    </p:spTree>
    <p:extLst>
      <p:ext uri="{BB962C8B-B14F-4D97-AF65-F5344CB8AC3E}">
        <p14:creationId xmlns:p14="http://schemas.microsoft.com/office/powerpoint/2010/main" val="383461948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9" name="Group 7"/>
          <p:cNvGrpSpPr>
            <a:grpSpLocks/>
          </p:cNvGrpSpPr>
          <p:nvPr/>
        </p:nvGrpSpPr>
        <p:grpSpPr bwMode="auto">
          <a:xfrm>
            <a:off x="676275" y="1106002"/>
            <a:ext cx="8156575" cy="4893647"/>
            <a:chOff x="675801" y="1547942"/>
            <a:chExt cx="8156575" cy="4891590"/>
          </a:xfrm>
        </p:grpSpPr>
        <p:sp>
          <p:nvSpPr>
            <p:cNvPr id="6" name="TextBox 5"/>
            <p:cNvSpPr txBox="1"/>
            <p:nvPr/>
          </p:nvSpPr>
          <p:spPr bwMode="auto">
            <a:xfrm>
              <a:off x="675801" y="1547942"/>
              <a:ext cx="8156575" cy="489159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dirty="0" smtClean="0">
                  <a:solidFill>
                    <a:prstClr val="black"/>
                  </a:solidFill>
                  <a:latin typeface="Times New Roman"/>
                  <a:cs typeface="+mn-cs"/>
                </a:rPr>
                <a:t>Requirements for stiffeners</a:t>
              </a:r>
              <a:endParaRPr lang="en-US" dirty="0">
                <a:solidFill>
                  <a:prstClr val="black"/>
                </a:solidFill>
                <a:latin typeface="Times New Roman"/>
                <a:cs typeface="+mn-cs"/>
              </a:endParaRPr>
            </a:p>
            <a:p>
              <a:pPr eaLnBrk="0" hangingPunct="0">
                <a:defRPr/>
              </a:pPr>
              <a:endParaRPr lang="en-US" dirty="0">
                <a:solidFill>
                  <a:prstClr val="black"/>
                </a:solidFill>
                <a:latin typeface="Times New Roman"/>
                <a:cs typeface="+mn-cs"/>
              </a:endParaRPr>
            </a:p>
            <a:p>
              <a:pPr eaLnBrk="0" hangingPunct="0">
                <a:defRPr/>
              </a:pPr>
              <a:r>
                <a:rPr lang="en-US" dirty="0">
                  <a:solidFill>
                    <a:prstClr val="black"/>
                  </a:solidFill>
                  <a:latin typeface="Times New Roman"/>
                  <a:cs typeface="+mn-cs"/>
                </a:rPr>
                <a:t>						Equation </a:t>
              </a:r>
              <a:r>
                <a:rPr lang="en-US" dirty="0" smtClean="0">
                  <a:solidFill>
                    <a:prstClr val="black"/>
                  </a:solidFill>
                  <a:latin typeface="Times New Roman"/>
                  <a:cs typeface="+mn-cs"/>
                </a:rPr>
                <a:t>G2-12</a:t>
              </a:r>
              <a:endParaRPr lang="en-US" dirty="0">
                <a:solidFill>
                  <a:prstClr val="black"/>
                </a:solidFill>
                <a:latin typeface="Times New Roman"/>
                <a:cs typeface="+mn-cs"/>
              </a:endParaRPr>
            </a:p>
            <a:p>
              <a:pPr eaLnBrk="0" hangingPunct="0">
                <a:defRPr/>
              </a:pPr>
              <a:endParaRPr lang="en-US" dirty="0">
                <a:solidFill>
                  <a:prstClr val="black"/>
                </a:solidFill>
                <a:latin typeface="Times New Roman"/>
                <a:cs typeface="+mn-cs"/>
              </a:endParaRPr>
            </a:p>
            <a:p>
              <a:pPr eaLnBrk="0" hangingPunct="0">
                <a:defRPr/>
              </a:pPr>
              <a:endParaRPr lang="en-US" dirty="0">
                <a:solidFill>
                  <a:prstClr val="black"/>
                </a:solidFill>
                <a:latin typeface="Times New Roman"/>
                <a:cs typeface="+mn-cs"/>
              </a:endParaRPr>
            </a:p>
            <a:p>
              <a:pPr eaLnBrk="0" hangingPunct="0">
                <a:defRPr/>
              </a:pPr>
              <a:r>
                <a:rPr lang="en-US" dirty="0">
                  <a:solidFill>
                    <a:prstClr val="black"/>
                  </a:solidFill>
                  <a:latin typeface="Times New Roman"/>
                  <a:cs typeface="+mn-cs"/>
                </a:rPr>
                <a:t>						Equation </a:t>
              </a:r>
              <a:r>
                <a:rPr lang="en-US" dirty="0" smtClean="0">
                  <a:solidFill>
                    <a:prstClr val="black"/>
                  </a:solidFill>
                  <a:latin typeface="Times New Roman"/>
                  <a:cs typeface="+mn-cs"/>
                </a:rPr>
                <a:t>G2-13</a:t>
              </a:r>
            </a:p>
            <a:p>
              <a:pPr eaLnBrk="0" hangingPunct="0">
                <a:defRPr/>
              </a:pPr>
              <a:endParaRPr lang="en-US" dirty="0">
                <a:solidFill>
                  <a:prstClr val="black"/>
                </a:solidFill>
                <a:latin typeface="Times New Roman"/>
                <a:cs typeface="+mn-cs"/>
              </a:endParaRPr>
            </a:p>
            <a:p>
              <a:pPr eaLnBrk="0" hangingPunct="0">
                <a:defRPr/>
              </a:pPr>
              <a:endParaRPr lang="en-US" dirty="0">
                <a:solidFill>
                  <a:prstClr val="black"/>
                </a:solidFill>
                <a:latin typeface="Times New Roman"/>
                <a:cs typeface="+mn-cs"/>
              </a:endParaRPr>
            </a:p>
            <a:p>
              <a:pPr eaLnBrk="0" hangingPunct="0">
                <a:defRPr/>
              </a:pPr>
              <a:r>
                <a:rPr lang="en-US" dirty="0" smtClean="0">
                  <a:solidFill>
                    <a:prstClr val="black"/>
                  </a:solidFill>
                  <a:latin typeface="Times New Roman"/>
                  <a:cs typeface="+mn-cs"/>
                </a:rPr>
                <a:t>Where </a:t>
              </a:r>
              <a:r>
                <a:rPr lang="en-US" dirty="0">
                  <a:solidFill>
                    <a:prstClr val="black"/>
                  </a:solidFill>
                  <a:latin typeface="Times New Roman"/>
                  <a:cs typeface="+mn-cs"/>
                </a:rPr>
                <a:t>						</a:t>
              </a:r>
            </a:p>
            <a:p>
              <a:pPr eaLnBrk="0" hangingPunct="0">
                <a:defRPr/>
              </a:pPr>
              <a:endParaRPr lang="en-US" dirty="0">
                <a:solidFill>
                  <a:prstClr val="black"/>
                </a:solidFill>
                <a:cs typeface="+mn-cs"/>
              </a:endParaRPr>
            </a:p>
            <a:p>
              <a:pPr eaLnBrk="0" hangingPunct="0">
                <a:defRPr/>
              </a:pPr>
              <a:r>
                <a:rPr lang="en-US" dirty="0" smtClean="0">
                  <a:solidFill>
                    <a:prstClr val="black"/>
                  </a:solidFill>
                  <a:cs typeface="+mn-cs"/>
                </a:rPr>
                <a:t>G2-12 limits the stiffness slenderness while the latter </a:t>
              </a:r>
              <a:r>
                <a:rPr lang="en-US" dirty="0">
                  <a:solidFill>
                    <a:prstClr val="black"/>
                  </a:solidFill>
                  <a:cs typeface="+mn-cs"/>
                </a:rPr>
                <a:t>term in Equation </a:t>
              </a:r>
              <a:r>
                <a:rPr lang="en-US" dirty="0" smtClean="0">
                  <a:solidFill>
                    <a:prstClr val="black"/>
                  </a:solidFill>
                  <a:cs typeface="+mn-cs"/>
                </a:rPr>
                <a:t>G2-13 </a:t>
              </a:r>
              <a:r>
                <a:rPr lang="en-US" dirty="0">
                  <a:solidFill>
                    <a:prstClr val="black"/>
                  </a:solidFill>
                  <a:cs typeface="+mn-cs"/>
                </a:rPr>
                <a:t>scales the required </a:t>
              </a:r>
              <a:r>
                <a:rPr lang="en-US" i="1" dirty="0" err="1">
                  <a:solidFill>
                    <a:prstClr val="black"/>
                  </a:solidFill>
                  <a:cs typeface="+mn-cs"/>
                </a:rPr>
                <a:t>I</a:t>
              </a:r>
              <a:r>
                <a:rPr lang="en-US" i="1" baseline="-25000" dirty="0" err="1">
                  <a:solidFill>
                    <a:prstClr val="black"/>
                  </a:solidFill>
                  <a:cs typeface="+mn-cs"/>
                </a:rPr>
                <a:t>st</a:t>
              </a:r>
              <a:r>
                <a:rPr lang="en-US" dirty="0">
                  <a:solidFill>
                    <a:prstClr val="black"/>
                  </a:solidFill>
                  <a:cs typeface="+mn-cs"/>
                </a:rPr>
                <a:t> to the amount of TFA required to meet the required shear strength </a:t>
              </a:r>
              <a:r>
                <a:rPr lang="en-US" i="1" dirty="0" err="1">
                  <a:solidFill>
                    <a:prstClr val="black"/>
                  </a:solidFill>
                  <a:cs typeface="+mn-cs"/>
                </a:rPr>
                <a:t>V</a:t>
              </a:r>
              <a:r>
                <a:rPr lang="en-US" i="1" baseline="-25000" dirty="0" err="1">
                  <a:solidFill>
                    <a:prstClr val="black"/>
                  </a:solidFill>
                  <a:cs typeface="+mn-cs"/>
                </a:rPr>
                <a:t>r</a:t>
              </a:r>
              <a:r>
                <a:rPr lang="en-US" dirty="0">
                  <a:solidFill>
                    <a:prstClr val="black"/>
                  </a:solidFill>
                  <a:cs typeface="+mn-cs"/>
                </a:rPr>
                <a:t>.</a:t>
              </a:r>
            </a:p>
          </p:txBody>
        </p:sp>
        <p:graphicFrame>
          <p:nvGraphicFramePr>
            <p:cNvPr id="14344" name="Object 14"/>
            <p:cNvGraphicFramePr>
              <a:graphicFrameLocks noChangeAspect="1"/>
            </p:cNvGraphicFramePr>
            <p:nvPr>
              <p:extLst>
                <p:ext uri="{D42A27DB-BD31-4B8C-83A1-F6EECF244321}">
                  <p14:modId xmlns:p14="http://schemas.microsoft.com/office/powerpoint/2010/main" val="4284469349"/>
                </p:ext>
              </p:extLst>
            </p:nvPr>
          </p:nvGraphicFramePr>
          <p:xfrm>
            <a:off x="1156814" y="2271044"/>
            <a:ext cx="2058987" cy="879105"/>
          </p:xfrm>
          <a:graphic>
            <a:graphicData uri="http://schemas.openxmlformats.org/presentationml/2006/ole">
              <mc:AlternateContent xmlns:mc="http://schemas.openxmlformats.org/markup-compatibility/2006">
                <mc:Choice xmlns:v="urn:schemas-microsoft-com:vml" Requires="v">
                  <p:oleObj spid="_x0000_s81934" name="Equation" r:id="rId4" imgW="1155600" imgH="495000" progId="Equation.3">
                    <p:embed/>
                  </p:oleObj>
                </mc:Choice>
                <mc:Fallback>
                  <p:oleObj name="Equation" r:id="rId4" imgW="1155600" imgH="495000" progId="Equation.3">
                    <p:embed/>
                    <p:pic>
                      <p:nvPicPr>
                        <p:cNvPr id="0" name=""/>
                        <p:cNvPicPr>
                          <a:picLocks noChangeAspect="1" noChangeArrowheads="1"/>
                        </p:cNvPicPr>
                        <p:nvPr/>
                      </p:nvPicPr>
                      <p:blipFill>
                        <a:blip r:embed="rId5"/>
                        <a:srcRect/>
                        <a:stretch>
                          <a:fillRect/>
                        </a:stretch>
                      </p:blipFill>
                      <p:spPr bwMode="auto">
                        <a:xfrm>
                          <a:off x="1156814" y="2271044"/>
                          <a:ext cx="2058987" cy="87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345" name="Object 15"/>
            <p:cNvGraphicFramePr>
              <a:graphicFrameLocks noChangeAspect="1"/>
            </p:cNvGraphicFramePr>
            <p:nvPr>
              <p:extLst>
                <p:ext uri="{D42A27DB-BD31-4B8C-83A1-F6EECF244321}">
                  <p14:modId xmlns:p14="http://schemas.microsoft.com/office/powerpoint/2010/main" val="1766488571"/>
                </p:ext>
              </p:extLst>
            </p:nvPr>
          </p:nvGraphicFramePr>
          <p:xfrm>
            <a:off x="1167534" y="3482548"/>
            <a:ext cx="2870200" cy="452248"/>
          </p:xfrm>
          <a:graphic>
            <a:graphicData uri="http://schemas.openxmlformats.org/presentationml/2006/ole">
              <mc:AlternateContent xmlns:mc="http://schemas.openxmlformats.org/markup-compatibility/2006">
                <mc:Choice xmlns:v="urn:schemas-microsoft-com:vml" Requires="v">
                  <p:oleObj spid="_x0000_s81935" name="Equation" r:id="rId6" imgW="1447560" imgH="228600" progId="Equation.3">
                    <p:embed/>
                  </p:oleObj>
                </mc:Choice>
                <mc:Fallback>
                  <p:oleObj name="Equation" r:id="rId6" imgW="1447560" imgH="228600" progId="Equation.3">
                    <p:embed/>
                    <p:pic>
                      <p:nvPicPr>
                        <p:cNvPr id="0" name=""/>
                        <p:cNvPicPr>
                          <a:picLocks noChangeAspect="1" noChangeArrowheads="1"/>
                        </p:cNvPicPr>
                        <p:nvPr/>
                      </p:nvPicPr>
                      <p:blipFill>
                        <a:blip r:embed="rId7"/>
                        <a:srcRect/>
                        <a:stretch>
                          <a:fillRect/>
                        </a:stretch>
                      </p:blipFill>
                      <p:spPr bwMode="auto">
                        <a:xfrm>
                          <a:off x="1167534" y="3482548"/>
                          <a:ext cx="2870200" cy="4522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8" name="Slide Number Placeholder 7"/>
          <p:cNvSpPr>
            <a:spLocks noGrp="1"/>
          </p:cNvSpPr>
          <p:nvPr>
            <p:ph type="sldNum" sz="quarter" idx="11"/>
          </p:nvPr>
        </p:nvSpPr>
        <p:spPr/>
        <p:txBody>
          <a:bodyPr/>
          <a:lstStyle/>
          <a:p>
            <a:pPr>
              <a:defRPr/>
            </a:pPr>
            <a:fld id="{D7DF9BEC-C520-4D69-8975-52697E767567}" type="slidenum">
              <a:rPr lang="en-US" smtClean="0">
                <a:solidFill>
                  <a:prstClr val="white">
                    <a:shade val="50000"/>
                  </a:prstClr>
                </a:solidFill>
              </a:rPr>
              <a:pPr>
                <a:defRPr/>
              </a:pPr>
              <a:t>75</a:t>
            </a:fld>
            <a:endParaRPr lang="en-US" dirty="0">
              <a:solidFill>
                <a:prstClr val="white">
                  <a:shade val="50000"/>
                </a:prstClr>
              </a:solidFill>
            </a:endParaRPr>
          </a:p>
        </p:txBody>
      </p:sp>
      <p:sp>
        <p:nvSpPr>
          <p:cNvPr id="14341" name="Footer Placeholder 4"/>
          <p:cNvSpPr txBox="1">
            <a:spLocks noGrp="1"/>
          </p:cNvSpPr>
          <p:nvPr/>
        </p:nvSpPr>
        <p:spPr bwMode="auto">
          <a:xfrm>
            <a:off x="3124200" y="6416675"/>
            <a:ext cx="318928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1200" dirty="0">
                <a:solidFill>
                  <a:srgbClr val="BCBCBC"/>
                </a:solidFill>
                <a:cs typeface="+mn-cs"/>
              </a:rPr>
              <a:t>Advanced Beam: Shear - AISC </a:t>
            </a:r>
            <a:r>
              <a:rPr lang="en-US" sz="1200" i="1" dirty="0">
                <a:solidFill>
                  <a:srgbClr val="BCBCBC"/>
                </a:solidFill>
                <a:cs typeface="+mn-cs"/>
              </a:rPr>
              <a:t>Manual</a:t>
            </a:r>
            <a:r>
              <a:rPr lang="en-US" sz="1200" dirty="0">
                <a:solidFill>
                  <a:srgbClr val="BCBCBC"/>
                </a:solidFill>
                <a:cs typeface="+mn-cs"/>
              </a:rPr>
              <a:t> </a:t>
            </a:r>
            <a:r>
              <a:rPr lang="en-US" sz="1200" dirty="0" smtClean="0">
                <a:solidFill>
                  <a:srgbClr val="BCBCBC"/>
                </a:solidFill>
                <a:cs typeface="+mn-cs"/>
              </a:rPr>
              <a:t>15th </a:t>
            </a:r>
            <a:r>
              <a:rPr lang="en-US" sz="1200" dirty="0">
                <a:solidFill>
                  <a:srgbClr val="BCBCBC"/>
                </a:solidFill>
                <a:cs typeface="+mn-cs"/>
              </a:rPr>
              <a:t>Ed</a:t>
            </a:r>
          </a:p>
        </p:txBody>
      </p:sp>
      <p:graphicFrame>
        <p:nvGraphicFramePr>
          <p:cNvPr id="10" name="Object 15"/>
          <p:cNvGraphicFramePr>
            <a:graphicFrameLocks noChangeAspect="1"/>
          </p:cNvGraphicFramePr>
          <p:nvPr>
            <p:extLst>
              <p:ext uri="{D42A27DB-BD31-4B8C-83A1-F6EECF244321}">
                <p14:modId xmlns:p14="http://schemas.microsoft.com/office/powerpoint/2010/main" val="1090624467"/>
              </p:ext>
            </p:extLst>
          </p:nvPr>
        </p:nvGraphicFramePr>
        <p:xfrm>
          <a:off x="1983669" y="3808775"/>
          <a:ext cx="2441575" cy="955675"/>
        </p:xfrm>
        <a:graphic>
          <a:graphicData uri="http://schemas.openxmlformats.org/presentationml/2006/ole">
            <mc:AlternateContent xmlns:mc="http://schemas.openxmlformats.org/markup-compatibility/2006">
              <mc:Choice xmlns:v="urn:schemas-microsoft-com:vml" Requires="v">
                <p:oleObj spid="_x0000_s81936" name="Equation" r:id="rId8" imgW="1231560" imgH="482400" progId="Equation.3">
                  <p:embed/>
                </p:oleObj>
              </mc:Choice>
              <mc:Fallback>
                <p:oleObj name="Equation" r:id="rId8" imgW="1231560" imgH="482400" progId="Equation.3">
                  <p:embed/>
                  <p:pic>
                    <p:nvPicPr>
                      <p:cNvPr id="0" name=""/>
                      <p:cNvPicPr>
                        <a:picLocks noChangeAspect="1" noChangeArrowheads="1"/>
                      </p:cNvPicPr>
                      <p:nvPr/>
                    </p:nvPicPr>
                    <p:blipFill>
                      <a:blip r:embed="rId9"/>
                      <a:srcRect/>
                      <a:stretch>
                        <a:fillRect/>
                      </a:stretch>
                    </p:blipFill>
                    <p:spPr bwMode="auto">
                      <a:xfrm>
                        <a:off x="1983669" y="3808775"/>
                        <a:ext cx="2441575" cy="955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 name="TextBox 10"/>
          <p:cNvSpPr txBox="1"/>
          <p:nvPr/>
        </p:nvSpPr>
        <p:spPr bwMode="auto">
          <a:xfrm>
            <a:off x="463550" y="461275"/>
            <a:ext cx="8389938" cy="5842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3200" dirty="0">
                <a:solidFill>
                  <a:prstClr val="black"/>
                </a:solidFill>
                <a:cs typeface="+mn-cs"/>
              </a:rPr>
              <a:t>Shear Stiffener Design</a:t>
            </a:r>
          </a:p>
        </p:txBody>
      </p:sp>
    </p:spTree>
    <p:extLst>
      <p:ext uri="{BB962C8B-B14F-4D97-AF65-F5344CB8AC3E}">
        <p14:creationId xmlns:p14="http://schemas.microsoft.com/office/powerpoint/2010/main" val="127492022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bwMode="auto">
          <a:xfrm>
            <a:off x="676275" y="1290668"/>
            <a:ext cx="8156575" cy="4524315"/>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endParaRPr lang="en-US" dirty="0" smtClean="0">
              <a:solidFill>
                <a:prstClr val="black"/>
              </a:solidFill>
              <a:latin typeface="Times New Roman"/>
              <a:cs typeface="+mn-cs"/>
            </a:endParaRPr>
          </a:p>
          <a:p>
            <a:pPr eaLnBrk="0" hangingPunct="0">
              <a:defRPr/>
            </a:pPr>
            <a:r>
              <a:rPr lang="en-US" dirty="0">
                <a:solidFill>
                  <a:prstClr val="black"/>
                </a:solidFill>
                <a:latin typeface="Times New Roman"/>
                <a:cs typeface="+mn-cs"/>
              </a:rPr>
              <a:t>						Equation </a:t>
            </a:r>
            <a:r>
              <a:rPr lang="en-US" dirty="0" smtClean="0">
                <a:solidFill>
                  <a:prstClr val="black"/>
                </a:solidFill>
                <a:latin typeface="Times New Roman"/>
                <a:cs typeface="+mn-cs"/>
              </a:rPr>
              <a:t>G2-14</a:t>
            </a:r>
          </a:p>
          <a:p>
            <a:pPr eaLnBrk="0" hangingPunct="0">
              <a:defRPr/>
            </a:pPr>
            <a:endParaRPr lang="en-US" dirty="0" smtClean="0">
              <a:solidFill>
                <a:prstClr val="black"/>
              </a:solidFill>
              <a:latin typeface="Times New Roman"/>
              <a:cs typeface="+mn-cs"/>
            </a:endParaRPr>
          </a:p>
          <a:p>
            <a:pPr eaLnBrk="0" hangingPunct="0">
              <a:defRPr/>
            </a:pPr>
            <a:r>
              <a:rPr lang="en-US" i="1" dirty="0">
                <a:solidFill>
                  <a:prstClr val="black"/>
                </a:solidFill>
              </a:rPr>
              <a:t>I</a:t>
            </a:r>
            <a:r>
              <a:rPr lang="en-US" i="1" baseline="-25000" dirty="0">
                <a:solidFill>
                  <a:prstClr val="black"/>
                </a:solidFill>
              </a:rPr>
              <a:t>st1</a:t>
            </a:r>
            <a:r>
              <a:rPr lang="en-US" dirty="0">
                <a:solidFill>
                  <a:prstClr val="black"/>
                </a:solidFill>
              </a:rPr>
              <a:t>= minimum moment of inertia required to develop full post buckling resistance of the stiffened web (capacity with TFA</a:t>
            </a:r>
            <a:r>
              <a:rPr lang="en-US" dirty="0" smtClean="0">
                <a:solidFill>
                  <a:prstClr val="black"/>
                </a:solidFill>
              </a:rPr>
              <a:t>).</a:t>
            </a:r>
          </a:p>
          <a:p>
            <a:pPr eaLnBrk="0" hangingPunct="0">
              <a:defRPr/>
            </a:pPr>
            <a:endParaRPr lang="en-US" dirty="0">
              <a:solidFill>
                <a:prstClr val="black"/>
              </a:solidFill>
              <a:latin typeface="Times New Roman"/>
              <a:cs typeface="+mn-cs"/>
            </a:endParaRPr>
          </a:p>
          <a:p>
            <a:pPr eaLnBrk="0" hangingPunct="0">
              <a:defRPr/>
            </a:pPr>
            <a:endParaRPr lang="en-US" dirty="0">
              <a:solidFill>
                <a:prstClr val="black"/>
              </a:solidFill>
              <a:latin typeface="Times New Roman"/>
              <a:cs typeface="+mn-cs"/>
            </a:endParaRPr>
          </a:p>
          <a:p>
            <a:pPr eaLnBrk="0" hangingPunct="0">
              <a:defRPr/>
            </a:pPr>
            <a:endParaRPr lang="en-US" dirty="0">
              <a:solidFill>
                <a:prstClr val="black"/>
              </a:solidFill>
              <a:latin typeface="Times New Roman"/>
              <a:cs typeface="+mn-cs"/>
            </a:endParaRPr>
          </a:p>
          <a:p>
            <a:pPr eaLnBrk="0" hangingPunct="0">
              <a:defRPr/>
            </a:pPr>
            <a:r>
              <a:rPr lang="en-US" dirty="0">
                <a:solidFill>
                  <a:prstClr val="black"/>
                </a:solidFill>
                <a:latin typeface="Times New Roman"/>
                <a:cs typeface="+mn-cs"/>
              </a:rPr>
              <a:t>						Equation </a:t>
            </a:r>
            <a:r>
              <a:rPr lang="en-US" dirty="0" smtClean="0">
                <a:solidFill>
                  <a:prstClr val="black"/>
                </a:solidFill>
                <a:latin typeface="Times New Roman"/>
                <a:cs typeface="+mn-cs"/>
              </a:rPr>
              <a:t>G2-15</a:t>
            </a:r>
          </a:p>
          <a:p>
            <a:pPr eaLnBrk="0" hangingPunct="0">
              <a:defRPr/>
            </a:pPr>
            <a:endParaRPr lang="en-US" dirty="0">
              <a:solidFill>
                <a:prstClr val="black"/>
              </a:solidFill>
              <a:latin typeface="Times New Roman"/>
              <a:cs typeface="+mn-cs"/>
            </a:endParaRPr>
          </a:p>
          <a:p>
            <a:pPr eaLnBrk="0" hangingPunct="0">
              <a:defRPr/>
            </a:pPr>
            <a:r>
              <a:rPr lang="en-US" i="1" dirty="0" smtClean="0">
                <a:solidFill>
                  <a:prstClr val="black"/>
                </a:solidFill>
              </a:rPr>
              <a:t>I</a:t>
            </a:r>
            <a:r>
              <a:rPr lang="en-US" i="1" baseline="-25000" dirty="0" smtClean="0">
                <a:solidFill>
                  <a:prstClr val="black"/>
                </a:solidFill>
              </a:rPr>
              <a:t>st2</a:t>
            </a:r>
            <a:r>
              <a:rPr lang="en-US" dirty="0">
                <a:solidFill>
                  <a:prstClr val="black"/>
                </a:solidFill>
              </a:rPr>
              <a:t>= minimum moment of inertia required  to develop web shear buckling resistance (capacity without TFA</a:t>
            </a:r>
            <a:r>
              <a:rPr lang="en-US" dirty="0" smtClean="0">
                <a:solidFill>
                  <a:prstClr val="black"/>
                </a:solidFill>
              </a:rPr>
              <a:t>)</a:t>
            </a:r>
            <a:r>
              <a:rPr lang="en-US" dirty="0" smtClean="0">
                <a:solidFill>
                  <a:prstClr val="black"/>
                </a:solidFill>
                <a:sym typeface="Symbol" pitchFamily="18" charset="2"/>
              </a:rPr>
              <a:t>.</a:t>
            </a:r>
            <a:endParaRPr lang="en-US" dirty="0">
              <a:solidFill>
                <a:prstClr val="black"/>
              </a:solidFill>
              <a:sym typeface="Symbol" pitchFamily="18" charset="2"/>
            </a:endParaRPr>
          </a:p>
        </p:txBody>
      </p:sp>
      <p:sp>
        <p:nvSpPr>
          <p:cNvPr id="8" name="Slide Number Placeholder 7"/>
          <p:cNvSpPr>
            <a:spLocks noGrp="1"/>
          </p:cNvSpPr>
          <p:nvPr>
            <p:ph type="sldNum" sz="quarter" idx="11"/>
          </p:nvPr>
        </p:nvSpPr>
        <p:spPr/>
        <p:txBody>
          <a:bodyPr/>
          <a:lstStyle/>
          <a:p>
            <a:pPr>
              <a:defRPr/>
            </a:pPr>
            <a:fld id="{D7DF9BEC-C520-4D69-8975-52697E767567}" type="slidenum">
              <a:rPr lang="en-US" smtClean="0">
                <a:solidFill>
                  <a:prstClr val="white">
                    <a:shade val="50000"/>
                  </a:prstClr>
                </a:solidFill>
              </a:rPr>
              <a:pPr>
                <a:defRPr/>
              </a:pPr>
              <a:t>76</a:t>
            </a:fld>
            <a:endParaRPr lang="en-US" dirty="0">
              <a:solidFill>
                <a:prstClr val="white">
                  <a:shade val="50000"/>
                </a:prstClr>
              </a:solidFill>
            </a:endParaRPr>
          </a:p>
        </p:txBody>
      </p:sp>
      <p:sp>
        <p:nvSpPr>
          <p:cNvPr id="14341" name="Footer Placeholder 4"/>
          <p:cNvSpPr txBox="1">
            <a:spLocks noGrp="1"/>
          </p:cNvSpPr>
          <p:nvPr/>
        </p:nvSpPr>
        <p:spPr bwMode="auto">
          <a:xfrm>
            <a:off x="3124200" y="6416675"/>
            <a:ext cx="318928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1200" dirty="0">
                <a:solidFill>
                  <a:srgbClr val="BCBCBC"/>
                </a:solidFill>
                <a:cs typeface="+mn-cs"/>
              </a:rPr>
              <a:t>Advanced Beam: Shear - AISC </a:t>
            </a:r>
            <a:r>
              <a:rPr lang="en-US" sz="1200" i="1" dirty="0">
                <a:solidFill>
                  <a:srgbClr val="BCBCBC"/>
                </a:solidFill>
                <a:cs typeface="+mn-cs"/>
              </a:rPr>
              <a:t>Manual</a:t>
            </a:r>
            <a:r>
              <a:rPr lang="en-US" sz="1200" dirty="0">
                <a:solidFill>
                  <a:srgbClr val="BCBCBC"/>
                </a:solidFill>
                <a:cs typeface="+mn-cs"/>
              </a:rPr>
              <a:t> </a:t>
            </a:r>
            <a:r>
              <a:rPr lang="en-US" sz="1200" dirty="0" smtClean="0">
                <a:solidFill>
                  <a:srgbClr val="BCBCBC"/>
                </a:solidFill>
                <a:cs typeface="+mn-cs"/>
              </a:rPr>
              <a:t>15th </a:t>
            </a:r>
            <a:r>
              <a:rPr lang="en-US" sz="1200" dirty="0">
                <a:solidFill>
                  <a:srgbClr val="BCBCBC"/>
                </a:solidFill>
                <a:cs typeface="+mn-cs"/>
              </a:rPr>
              <a:t>Ed</a:t>
            </a:r>
          </a:p>
        </p:txBody>
      </p:sp>
      <p:graphicFrame>
        <p:nvGraphicFramePr>
          <p:cNvPr id="14342" name="Object 15"/>
          <p:cNvGraphicFramePr>
            <a:graphicFrameLocks noChangeAspect="1"/>
          </p:cNvGraphicFramePr>
          <p:nvPr>
            <p:extLst>
              <p:ext uri="{D42A27DB-BD31-4B8C-83A1-F6EECF244321}">
                <p14:modId xmlns:p14="http://schemas.microsoft.com/office/powerpoint/2010/main" val="3191340079"/>
              </p:ext>
            </p:extLst>
          </p:nvPr>
        </p:nvGraphicFramePr>
        <p:xfrm>
          <a:off x="1032486" y="1450810"/>
          <a:ext cx="2330450" cy="930275"/>
        </p:xfrm>
        <a:graphic>
          <a:graphicData uri="http://schemas.openxmlformats.org/presentationml/2006/ole">
            <mc:AlternateContent xmlns:mc="http://schemas.openxmlformats.org/markup-compatibility/2006">
              <mc:Choice xmlns:v="urn:schemas-microsoft-com:vml" Requires="v">
                <p:oleObj spid="_x0000_s82956" name="Equation" r:id="rId4" imgW="1269720" imgH="507960" progId="Equation.3">
                  <p:embed/>
                </p:oleObj>
              </mc:Choice>
              <mc:Fallback>
                <p:oleObj name="Equation" r:id="rId4" imgW="1269720" imgH="507960" progId="Equation.3">
                  <p:embed/>
                  <p:pic>
                    <p:nvPicPr>
                      <p:cNvPr id="0" name=""/>
                      <p:cNvPicPr>
                        <a:picLocks noChangeAspect="1" noChangeArrowheads="1"/>
                      </p:cNvPicPr>
                      <p:nvPr/>
                    </p:nvPicPr>
                    <p:blipFill>
                      <a:blip r:embed="rId5"/>
                      <a:srcRect/>
                      <a:stretch>
                        <a:fillRect/>
                      </a:stretch>
                    </p:blipFill>
                    <p:spPr bwMode="auto">
                      <a:xfrm>
                        <a:off x="1032486" y="1450810"/>
                        <a:ext cx="233045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5"/>
          <p:cNvGraphicFramePr>
            <a:graphicFrameLocks noChangeAspect="1"/>
          </p:cNvGraphicFramePr>
          <p:nvPr>
            <p:extLst>
              <p:ext uri="{D42A27DB-BD31-4B8C-83A1-F6EECF244321}">
                <p14:modId xmlns:p14="http://schemas.microsoft.com/office/powerpoint/2010/main" val="3388744745"/>
              </p:ext>
            </p:extLst>
          </p:nvPr>
        </p:nvGraphicFramePr>
        <p:xfrm>
          <a:off x="1032486" y="3810917"/>
          <a:ext cx="3681412" cy="1209675"/>
        </p:xfrm>
        <a:graphic>
          <a:graphicData uri="http://schemas.openxmlformats.org/presentationml/2006/ole">
            <mc:AlternateContent xmlns:mc="http://schemas.openxmlformats.org/markup-compatibility/2006">
              <mc:Choice xmlns:v="urn:schemas-microsoft-com:vml" Requires="v">
                <p:oleObj spid="_x0000_s82957" name="Equation" r:id="rId6" imgW="2006280" imgH="660240" progId="Equation.3">
                  <p:embed/>
                </p:oleObj>
              </mc:Choice>
              <mc:Fallback>
                <p:oleObj name="Equation" r:id="rId6" imgW="2006280" imgH="660240" progId="Equation.3">
                  <p:embed/>
                  <p:pic>
                    <p:nvPicPr>
                      <p:cNvPr id="0" name=""/>
                      <p:cNvPicPr>
                        <a:picLocks noChangeAspect="1" noChangeArrowheads="1"/>
                      </p:cNvPicPr>
                      <p:nvPr/>
                    </p:nvPicPr>
                    <p:blipFill>
                      <a:blip r:embed="rId7"/>
                      <a:srcRect/>
                      <a:stretch>
                        <a:fillRect/>
                      </a:stretch>
                    </p:blipFill>
                    <p:spPr bwMode="auto">
                      <a:xfrm>
                        <a:off x="1032486" y="3810917"/>
                        <a:ext cx="3681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TextBox 11"/>
          <p:cNvSpPr txBox="1"/>
          <p:nvPr/>
        </p:nvSpPr>
        <p:spPr bwMode="auto">
          <a:xfrm>
            <a:off x="463550" y="461275"/>
            <a:ext cx="8389938" cy="5842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3200" dirty="0">
                <a:solidFill>
                  <a:prstClr val="black"/>
                </a:solidFill>
                <a:cs typeface="+mn-cs"/>
              </a:rPr>
              <a:t>Shear Stiffener Design</a:t>
            </a:r>
          </a:p>
        </p:txBody>
      </p:sp>
    </p:spTree>
    <p:extLst>
      <p:ext uri="{BB962C8B-B14F-4D97-AF65-F5344CB8AC3E}">
        <p14:creationId xmlns:p14="http://schemas.microsoft.com/office/powerpoint/2010/main" val="338399263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bwMode="auto">
          <a:xfrm>
            <a:off x="676275" y="1355944"/>
            <a:ext cx="8154988" cy="2677656"/>
          </a:xfrm>
          <a:prstGeom prst="rect">
            <a:avLst/>
          </a:prstGeom>
          <a:solidFill>
            <a:schemeClr val="tx1">
              <a:lumMod val="95000"/>
              <a:alpha val="62000"/>
            </a:schemeClr>
          </a:solidFill>
          <a:ln w="38100" cap="flat">
            <a:solidFill>
              <a:schemeClr val="bg1"/>
            </a:solidFill>
            <a:bevel/>
          </a:ln>
        </p:spPr>
        <p:txBody>
          <a:bodyPr anchor="ctr" anchorCtr="1">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hangingPunct="0">
              <a:defRPr/>
            </a:pPr>
            <a:r>
              <a:rPr lang="en-US" i="1" dirty="0" err="1" smtClean="0">
                <a:solidFill>
                  <a:prstClr val="black"/>
                </a:solidFill>
                <a:latin typeface="Symbol" pitchFamily="18" charset="2"/>
                <a:cs typeface="+mn-cs"/>
              </a:rPr>
              <a:t>r</a:t>
            </a:r>
            <a:r>
              <a:rPr lang="en-US" i="1" baseline="-25000" dirty="0" err="1" smtClean="0">
                <a:solidFill>
                  <a:prstClr val="black"/>
                </a:solidFill>
                <a:cs typeface="+mn-cs"/>
              </a:rPr>
              <a:t>st</a:t>
            </a:r>
            <a:r>
              <a:rPr lang="en-US" dirty="0" smtClean="0">
                <a:solidFill>
                  <a:prstClr val="black"/>
                </a:solidFill>
                <a:cs typeface="+mn-cs"/>
              </a:rPr>
              <a:t>= the larger of </a:t>
            </a:r>
            <a:r>
              <a:rPr lang="en-US" i="1" dirty="0" err="1" smtClean="0">
                <a:solidFill>
                  <a:prstClr val="black"/>
                </a:solidFill>
                <a:cs typeface="+mn-cs"/>
              </a:rPr>
              <a:t>F</a:t>
            </a:r>
            <a:r>
              <a:rPr lang="en-US" i="1" baseline="-25000" dirty="0" err="1" smtClean="0">
                <a:solidFill>
                  <a:prstClr val="black"/>
                </a:solidFill>
                <a:cs typeface="+mn-cs"/>
              </a:rPr>
              <a:t>yw</a:t>
            </a:r>
            <a:r>
              <a:rPr lang="en-US" i="1" dirty="0" smtClean="0">
                <a:solidFill>
                  <a:prstClr val="black"/>
                </a:solidFill>
                <a:cs typeface="+mn-cs"/>
              </a:rPr>
              <a:t>/</a:t>
            </a:r>
            <a:r>
              <a:rPr lang="en-US" i="1" dirty="0" err="1" smtClean="0">
                <a:solidFill>
                  <a:prstClr val="black"/>
                </a:solidFill>
                <a:cs typeface="+mn-cs"/>
              </a:rPr>
              <a:t>F</a:t>
            </a:r>
            <a:r>
              <a:rPr lang="en-US" i="1" baseline="-25000" dirty="0" err="1" smtClean="0">
                <a:solidFill>
                  <a:prstClr val="black"/>
                </a:solidFill>
                <a:cs typeface="+mn-cs"/>
              </a:rPr>
              <a:t>yst</a:t>
            </a:r>
            <a:r>
              <a:rPr lang="en-US" dirty="0" smtClean="0">
                <a:solidFill>
                  <a:prstClr val="black"/>
                </a:solidFill>
                <a:cs typeface="+mn-cs"/>
              </a:rPr>
              <a:t> and 1.0</a:t>
            </a:r>
          </a:p>
          <a:p>
            <a:pPr eaLnBrk="0" hangingPunct="0">
              <a:defRPr/>
            </a:pPr>
            <a:endParaRPr lang="en-US" dirty="0">
              <a:solidFill>
                <a:prstClr val="black"/>
              </a:solidFill>
              <a:cs typeface="+mn-cs"/>
            </a:endParaRPr>
          </a:p>
          <a:p>
            <a:pPr eaLnBrk="0" hangingPunct="0">
              <a:defRPr/>
            </a:pPr>
            <a:r>
              <a:rPr lang="en-US" dirty="0" err="1" smtClean="0">
                <a:solidFill>
                  <a:prstClr val="black"/>
                </a:solidFill>
                <a:cs typeface="+mn-cs"/>
              </a:rPr>
              <a:t>V</a:t>
            </a:r>
            <a:r>
              <a:rPr lang="en-US" baseline="-25000" dirty="0" err="1" smtClean="0">
                <a:solidFill>
                  <a:prstClr val="black"/>
                </a:solidFill>
                <a:cs typeface="+mn-cs"/>
              </a:rPr>
              <a:t>r</a:t>
            </a:r>
            <a:r>
              <a:rPr lang="en-US" dirty="0" smtClean="0">
                <a:solidFill>
                  <a:prstClr val="black"/>
                </a:solidFill>
                <a:cs typeface="+mn-cs"/>
              </a:rPr>
              <a:t>= Required shear strength</a:t>
            </a:r>
          </a:p>
          <a:p>
            <a:pPr eaLnBrk="0" hangingPunct="0">
              <a:defRPr/>
            </a:pPr>
            <a:endParaRPr lang="en-US" dirty="0" smtClean="0">
              <a:solidFill>
                <a:prstClr val="black"/>
              </a:solidFill>
              <a:cs typeface="+mn-cs"/>
            </a:endParaRPr>
          </a:p>
          <a:p>
            <a:pPr eaLnBrk="0" hangingPunct="0">
              <a:defRPr/>
            </a:pPr>
            <a:r>
              <a:rPr lang="en-US" dirty="0" smtClean="0">
                <a:solidFill>
                  <a:prstClr val="black"/>
                </a:solidFill>
                <a:cs typeface="+mn-cs"/>
              </a:rPr>
              <a:t>V</a:t>
            </a:r>
            <a:r>
              <a:rPr lang="en-US" baseline="-25000" dirty="0" smtClean="0">
                <a:solidFill>
                  <a:prstClr val="black"/>
                </a:solidFill>
                <a:cs typeface="+mn-cs"/>
              </a:rPr>
              <a:t>c1</a:t>
            </a:r>
            <a:r>
              <a:rPr lang="en-US" dirty="0" smtClean="0">
                <a:solidFill>
                  <a:prstClr val="black"/>
                </a:solidFill>
                <a:cs typeface="+mn-cs"/>
              </a:rPr>
              <a:t>= Available shear strength </a:t>
            </a:r>
            <a:r>
              <a:rPr lang="en-US" dirty="0" smtClean="0">
                <a:solidFill>
                  <a:prstClr val="black"/>
                </a:solidFill>
                <a:cs typeface="+mn-cs"/>
              </a:rPr>
              <a:t>including TFA (per Section G2.2)</a:t>
            </a:r>
            <a:endParaRPr lang="en-US" dirty="0" smtClean="0">
              <a:solidFill>
                <a:prstClr val="black"/>
              </a:solidFill>
              <a:cs typeface="+mn-cs"/>
            </a:endParaRPr>
          </a:p>
          <a:p>
            <a:pPr eaLnBrk="0" hangingPunct="0">
              <a:defRPr/>
            </a:pPr>
            <a:endParaRPr lang="en-US" dirty="0" smtClean="0">
              <a:solidFill>
                <a:prstClr val="black"/>
              </a:solidFill>
              <a:cs typeface="+mn-cs"/>
            </a:endParaRPr>
          </a:p>
          <a:p>
            <a:pPr eaLnBrk="0" hangingPunct="0">
              <a:defRPr/>
            </a:pPr>
            <a:r>
              <a:rPr lang="en-US" dirty="0" smtClean="0">
                <a:solidFill>
                  <a:prstClr val="black"/>
                </a:solidFill>
                <a:cs typeface="+mn-cs"/>
              </a:rPr>
              <a:t>V</a:t>
            </a:r>
            <a:r>
              <a:rPr lang="en-US" baseline="-25000" dirty="0" smtClean="0">
                <a:solidFill>
                  <a:prstClr val="black"/>
                </a:solidFill>
                <a:cs typeface="+mn-cs"/>
              </a:rPr>
              <a:t>c2</a:t>
            </a:r>
            <a:r>
              <a:rPr lang="en-US" dirty="0" smtClean="0">
                <a:solidFill>
                  <a:prstClr val="black"/>
                </a:solidFill>
                <a:cs typeface="+mn-cs"/>
              </a:rPr>
              <a:t>= Available shear strength </a:t>
            </a:r>
            <a:r>
              <a:rPr lang="en-US" dirty="0" smtClean="0">
                <a:solidFill>
                  <a:prstClr val="black"/>
                </a:solidFill>
                <a:cs typeface="+mn-cs"/>
              </a:rPr>
              <a:t>without TFA</a:t>
            </a:r>
          </a:p>
        </p:txBody>
      </p:sp>
      <p:sp>
        <p:nvSpPr>
          <p:cNvPr id="8" name="Slide Number Placeholder 7"/>
          <p:cNvSpPr>
            <a:spLocks noGrp="1"/>
          </p:cNvSpPr>
          <p:nvPr>
            <p:ph type="sldNum" sz="quarter" idx="11"/>
          </p:nvPr>
        </p:nvSpPr>
        <p:spPr/>
        <p:txBody>
          <a:bodyPr/>
          <a:lstStyle/>
          <a:p>
            <a:pPr>
              <a:defRPr/>
            </a:pPr>
            <a:fld id="{186D93EB-4AF3-4570-9689-937A1F8EAEA1}" type="slidenum">
              <a:rPr lang="en-US" smtClean="0">
                <a:solidFill>
                  <a:prstClr val="white">
                    <a:shade val="50000"/>
                  </a:prstClr>
                </a:solidFill>
              </a:rPr>
              <a:pPr>
                <a:defRPr/>
              </a:pPr>
              <a:t>77</a:t>
            </a:fld>
            <a:endParaRPr lang="en-US" dirty="0">
              <a:solidFill>
                <a:prstClr val="white">
                  <a:shade val="50000"/>
                </a:prstClr>
              </a:solidFill>
            </a:endParaRPr>
          </a:p>
        </p:txBody>
      </p:sp>
      <p:sp>
        <p:nvSpPr>
          <p:cNvPr id="15365" name="Footer Placeholder 4"/>
          <p:cNvSpPr txBox="1">
            <a:spLocks noGrp="1"/>
          </p:cNvSpPr>
          <p:nvPr/>
        </p:nvSpPr>
        <p:spPr bwMode="auto">
          <a:xfrm>
            <a:off x="3124200" y="6416675"/>
            <a:ext cx="318928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1200" dirty="0">
                <a:solidFill>
                  <a:srgbClr val="BCBCBC"/>
                </a:solidFill>
                <a:cs typeface="+mn-cs"/>
              </a:rPr>
              <a:t>Advanced Beam: Shear - AISC </a:t>
            </a:r>
            <a:r>
              <a:rPr lang="en-US" sz="1200" i="1" dirty="0">
                <a:solidFill>
                  <a:srgbClr val="BCBCBC"/>
                </a:solidFill>
                <a:cs typeface="+mn-cs"/>
              </a:rPr>
              <a:t>Manual</a:t>
            </a:r>
            <a:r>
              <a:rPr lang="en-US" sz="1200" dirty="0">
                <a:solidFill>
                  <a:srgbClr val="BCBCBC"/>
                </a:solidFill>
                <a:cs typeface="+mn-cs"/>
              </a:rPr>
              <a:t> </a:t>
            </a:r>
            <a:r>
              <a:rPr lang="en-US" sz="1200" dirty="0" smtClean="0">
                <a:solidFill>
                  <a:srgbClr val="BCBCBC"/>
                </a:solidFill>
                <a:cs typeface="+mn-cs"/>
              </a:rPr>
              <a:t>15th </a:t>
            </a:r>
            <a:r>
              <a:rPr lang="en-US" sz="1200" dirty="0">
                <a:solidFill>
                  <a:srgbClr val="BCBCBC"/>
                </a:solidFill>
                <a:cs typeface="+mn-cs"/>
              </a:rPr>
              <a:t>Ed</a:t>
            </a:r>
          </a:p>
        </p:txBody>
      </p:sp>
      <p:sp>
        <p:nvSpPr>
          <p:cNvPr id="6" name="TextBox 5"/>
          <p:cNvSpPr txBox="1"/>
          <p:nvPr/>
        </p:nvSpPr>
        <p:spPr bwMode="auto">
          <a:xfrm>
            <a:off x="676275" y="4430694"/>
            <a:ext cx="8154988" cy="830997"/>
          </a:xfrm>
          <a:prstGeom prst="rect">
            <a:avLst/>
          </a:prstGeom>
          <a:solidFill>
            <a:srgbClr val="FFC000">
              <a:alpha val="62000"/>
            </a:srgbClr>
          </a:solidFill>
          <a:ln w="38100" cap="flat">
            <a:solidFill>
              <a:schemeClr val="bg1"/>
            </a:solidFill>
            <a:bevel/>
          </a:ln>
        </p:spPr>
        <p:txBody>
          <a:bodyPr anchor="ctr" anchorCtr="1">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hangingPunct="0">
              <a:defRPr/>
            </a:pPr>
            <a:r>
              <a:rPr lang="en-US" dirty="0" smtClean="0">
                <a:solidFill>
                  <a:prstClr val="black"/>
                </a:solidFill>
                <a:latin typeface="Times New Roman"/>
              </a:rPr>
              <a:t>NOTES: </a:t>
            </a:r>
            <a:r>
              <a:rPr lang="en-US" dirty="0">
                <a:solidFill>
                  <a:prstClr val="black"/>
                </a:solidFill>
                <a:latin typeface="Times New Roman"/>
              </a:rPr>
              <a:t>if TFA is neglected, </a:t>
            </a:r>
            <a:r>
              <a:rPr lang="en-US" dirty="0" err="1" smtClean="0">
                <a:solidFill>
                  <a:prstClr val="black"/>
                </a:solidFill>
                <a:latin typeface="Times New Roman"/>
              </a:rPr>
              <a:t>I</a:t>
            </a:r>
            <a:r>
              <a:rPr lang="en-US" baseline="-25000" dirty="0" err="1" smtClean="0">
                <a:solidFill>
                  <a:prstClr val="black"/>
                </a:solidFill>
                <a:latin typeface="Times New Roman"/>
              </a:rPr>
              <a:t>st</a:t>
            </a:r>
            <a:r>
              <a:rPr lang="en-US" dirty="0" smtClean="0">
                <a:solidFill>
                  <a:prstClr val="black"/>
                </a:solidFill>
                <a:latin typeface="Times New Roman"/>
              </a:rPr>
              <a:t>=I</a:t>
            </a:r>
            <a:r>
              <a:rPr lang="en-US" baseline="-25000" dirty="0" smtClean="0">
                <a:solidFill>
                  <a:prstClr val="black"/>
                </a:solidFill>
                <a:latin typeface="Times New Roman"/>
              </a:rPr>
              <a:t>st2</a:t>
            </a:r>
            <a:endParaRPr lang="en-US" dirty="0">
              <a:solidFill>
                <a:prstClr val="black"/>
              </a:solidFill>
              <a:latin typeface="Times New Roman"/>
            </a:endParaRPr>
          </a:p>
          <a:p>
            <a:pPr eaLnBrk="0" hangingPunct="0">
              <a:defRPr/>
            </a:pPr>
            <a:r>
              <a:rPr lang="en-US" dirty="0" smtClean="0">
                <a:solidFill>
                  <a:prstClr val="black"/>
                </a:solidFill>
                <a:latin typeface="Times New Roman"/>
              </a:rPr>
              <a:t>One can always conservatively </a:t>
            </a:r>
            <a:r>
              <a:rPr lang="en-US" dirty="0">
                <a:solidFill>
                  <a:prstClr val="black"/>
                </a:solidFill>
                <a:latin typeface="Times New Roman"/>
              </a:rPr>
              <a:t>design </a:t>
            </a:r>
            <a:r>
              <a:rPr lang="en-US" dirty="0" smtClean="0">
                <a:solidFill>
                  <a:prstClr val="black"/>
                </a:solidFill>
                <a:latin typeface="Times New Roman"/>
              </a:rPr>
              <a:t>for </a:t>
            </a:r>
            <a:r>
              <a:rPr lang="en-US" dirty="0" err="1" smtClean="0">
                <a:solidFill>
                  <a:prstClr val="black"/>
                </a:solidFill>
                <a:latin typeface="Times New Roman"/>
              </a:rPr>
              <a:t>I</a:t>
            </a:r>
            <a:r>
              <a:rPr lang="en-US" baseline="-25000" dirty="0" err="1" smtClean="0">
                <a:solidFill>
                  <a:prstClr val="black"/>
                </a:solidFill>
                <a:latin typeface="Times New Roman"/>
              </a:rPr>
              <a:t>st</a:t>
            </a:r>
            <a:r>
              <a:rPr lang="en-US" dirty="0" smtClean="0">
                <a:solidFill>
                  <a:prstClr val="black"/>
                </a:solidFill>
                <a:latin typeface="Times New Roman"/>
              </a:rPr>
              <a:t>=I</a:t>
            </a:r>
            <a:r>
              <a:rPr lang="en-US" baseline="-25000" dirty="0" smtClean="0">
                <a:solidFill>
                  <a:prstClr val="black"/>
                </a:solidFill>
                <a:latin typeface="Times New Roman"/>
              </a:rPr>
              <a:t>st1</a:t>
            </a:r>
            <a:endParaRPr lang="en-US" dirty="0">
              <a:solidFill>
                <a:prstClr val="black"/>
              </a:solidFill>
              <a:latin typeface="Times New Roman"/>
            </a:endParaRPr>
          </a:p>
        </p:txBody>
      </p:sp>
      <p:sp>
        <p:nvSpPr>
          <p:cNvPr id="9" name="TextBox 8"/>
          <p:cNvSpPr txBox="1"/>
          <p:nvPr/>
        </p:nvSpPr>
        <p:spPr bwMode="auto">
          <a:xfrm>
            <a:off x="463550" y="461275"/>
            <a:ext cx="8389938" cy="5842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3200" dirty="0">
                <a:solidFill>
                  <a:prstClr val="black"/>
                </a:solidFill>
                <a:cs typeface="+mn-cs"/>
              </a:rPr>
              <a:t>Shear Stiffener Design</a:t>
            </a:r>
          </a:p>
        </p:txBody>
      </p:sp>
    </p:spTree>
    <p:extLst>
      <p:ext uri="{BB962C8B-B14F-4D97-AF65-F5344CB8AC3E}">
        <p14:creationId xmlns:p14="http://schemas.microsoft.com/office/powerpoint/2010/main" val="92429345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504825" y="636588"/>
            <a:ext cx="8140700" cy="5029200"/>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3600" b="1">
                <a:solidFill>
                  <a:prstClr val="black"/>
                </a:solidFill>
              </a:rPr>
              <a:t>Beam Deflections</a:t>
            </a:r>
            <a:endParaRPr lang="en-US" b="1">
              <a:solidFill>
                <a:prstClr val="black"/>
              </a:solidFill>
            </a:endParaRPr>
          </a:p>
        </p:txBody>
      </p:sp>
      <p:sp>
        <p:nvSpPr>
          <p:cNvPr id="3" name="Slide Number Placeholder 2"/>
          <p:cNvSpPr>
            <a:spLocks noGrp="1"/>
          </p:cNvSpPr>
          <p:nvPr>
            <p:ph type="sldNum" sz="quarter" idx="11"/>
          </p:nvPr>
        </p:nvSpPr>
        <p:spPr/>
        <p:txBody>
          <a:bodyPr/>
          <a:lstStyle/>
          <a:p>
            <a:pPr>
              <a:defRPr/>
            </a:pPr>
            <a:fld id="{4D61C4AE-34BF-4171-A24B-ADD803A538FC}" type="slidenum">
              <a:rPr lang="en-US" smtClean="0">
                <a:solidFill>
                  <a:prstClr val="white">
                    <a:shade val="50000"/>
                  </a:prstClr>
                </a:solidFill>
              </a:rPr>
              <a:pPr>
                <a:defRPr/>
              </a:pPr>
              <a:t>78</a:t>
            </a:fld>
            <a:endParaRPr lang="en-US" dirty="0">
              <a:solidFill>
                <a:prstClr val="white">
                  <a:shade val="50000"/>
                </a:prstClr>
              </a:solidFill>
            </a:endParaRPr>
          </a:p>
        </p:txBody>
      </p:sp>
      <p:sp>
        <p:nvSpPr>
          <p:cNvPr id="4" name="Footer Placeholder 3"/>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Tree>
    <p:extLst>
      <p:ext uri="{BB962C8B-B14F-4D97-AF65-F5344CB8AC3E}">
        <p14:creationId xmlns:p14="http://schemas.microsoft.com/office/powerpoint/2010/main" val="49892794"/>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2"/>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smtClean="0">
                <a:solidFill>
                  <a:srgbClr val="BCBCBC"/>
                </a:solidFill>
              </a:rPr>
              <a:t>Beam – AISC </a:t>
            </a:r>
            <a:r>
              <a:rPr lang="en-US" sz="1200" i="1" dirty="0" smtClean="0">
                <a:solidFill>
                  <a:srgbClr val="BCBCBC"/>
                </a:solidFill>
              </a:rPr>
              <a:t>Manual</a:t>
            </a:r>
            <a:r>
              <a:rPr lang="en-US" sz="1200" dirty="0" smtClean="0">
                <a:solidFill>
                  <a:srgbClr val="BCBCBC"/>
                </a:solidFill>
              </a:rPr>
              <a:t> 15th Ed</a:t>
            </a:r>
          </a:p>
        </p:txBody>
      </p:sp>
      <p:sp>
        <p:nvSpPr>
          <p:cNvPr id="3" name="Content Placeholder 2"/>
          <p:cNvSpPr>
            <a:spLocks noGrp="1"/>
          </p:cNvSpPr>
          <p:nvPr>
            <p:ph idx="1"/>
          </p:nvPr>
        </p:nvSpPr>
        <p:spPr>
          <a:xfrm>
            <a:off x="457200" y="1600200"/>
            <a:ext cx="8229600" cy="3551742"/>
          </a:xfrm>
          <a:solidFill>
            <a:schemeClr val="accent1">
              <a:lumMod val="20000"/>
              <a:lumOff val="80000"/>
            </a:schemeClr>
          </a:solidFill>
        </p:spPr>
        <p:txBody>
          <a:bodyPr>
            <a:spAutoFit/>
          </a:bodyPr>
          <a:lstStyle/>
          <a:p>
            <a:pPr>
              <a:defRPr/>
            </a:pPr>
            <a:endParaRPr lang="en-US" dirty="0" smtClean="0">
              <a:solidFill>
                <a:schemeClr val="bg1"/>
              </a:solidFill>
            </a:endParaRPr>
          </a:p>
          <a:p>
            <a:pPr>
              <a:defRPr/>
            </a:pPr>
            <a:r>
              <a:rPr lang="en-US" dirty="0" smtClean="0">
                <a:solidFill>
                  <a:schemeClr val="bg1"/>
                </a:solidFill>
              </a:rPr>
              <a:t>Deflections : </a:t>
            </a:r>
          </a:p>
          <a:p>
            <a:pPr lvl="1">
              <a:defRPr/>
            </a:pPr>
            <a:r>
              <a:rPr lang="en-US" dirty="0" smtClean="0">
                <a:solidFill>
                  <a:schemeClr val="bg1"/>
                </a:solidFill>
              </a:rPr>
              <a:t>There are no serviceability requirements in AISC </a:t>
            </a:r>
            <a:r>
              <a:rPr lang="en-US" i="1" dirty="0" smtClean="0">
                <a:solidFill>
                  <a:schemeClr val="bg1"/>
                </a:solidFill>
              </a:rPr>
              <a:t>Specification</a:t>
            </a:r>
            <a:r>
              <a:rPr lang="en-US" dirty="0" smtClean="0">
                <a:solidFill>
                  <a:schemeClr val="bg1"/>
                </a:solidFill>
              </a:rPr>
              <a:t>.</a:t>
            </a:r>
          </a:p>
          <a:p>
            <a:pPr lvl="1">
              <a:defRPr/>
            </a:pPr>
            <a:r>
              <a:rPr lang="en-US" dirty="0" smtClean="0">
                <a:solidFill>
                  <a:schemeClr val="bg1"/>
                </a:solidFill>
              </a:rPr>
              <a:t>L.1 states limits “shall be chosen with due regard to the intended function of the structure” and “shall be evaluated using </a:t>
            </a:r>
            <a:r>
              <a:rPr lang="en-US" dirty="0" smtClean="0">
                <a:solidFill>
                  <a:schemeClr val="bg1"/>
                </a:solidFill>
              </a:rPr>
              <a:t>applicable </a:t>
            </a:r>
            <a:r>
              <a:rPr lang="en-US" dirty="0" smtClean="0">
                <a:solidFill>
                  <a:schemeClr val="bg1"/>
                </a:solidFill>
              </a:rPr>
              <a:t>load </a:t>
            </a:r>
            <a:r>
              <a:rPr lang="en-US" dirty="0" smtClean="0">
                <a:solidFill>
                  <a:schemeClr val="bg1"/>
                </a:solidFill>
              </a:rPr>
              <a:t>combinations.”</a:t>
            </a:r>
            <a:endParaRPr lang="en-US" dirty="0" smtClean="0">
              <a:solidFill>
                <a:schemeClr val="bg1"/>
              </a:solidFill>
            </a:endParaRPr>
          </a:p>
          <a:p>
            <a:pPr>
              <a:buFont typeface="Wingdings 2" pitchFamily="18" charset="2"/>
              <a:buNone/>
              <a:defRPr/>
            </a:pPr>
            <a:endParaRPr lang="en-US" dirty="0" smtClean="0">
              <a:solidFill>
                <a:schemeClr val="bg1"/>
              </a:solidFill>
            </a:endParaRPr>
          </a:p>
        </p:txBody>
      </p:sp>
      <p:sp>
        <p:nvSpPr>
          <p:cNvPr id="4" name="Slide Number Placeholder 3"/>
          <p:cNvSpPr>
            <a:spLocks noGrp="1"/>
          </p:cNvSpPr>
          <p:nvPr>
            <p:ph type="sldNum" sz="quarter" idx="11"/>
          </p:nvPr>
        </p:nvSpPr>
        <p:spPr/>
        <p:txBody>
          <a:bodyPr/>
          <a:lstStyle/>
          <a:p>
            <a:pPr>
              <a:defRPr/>
            </a:pPr>
            <a:fld id="{AD252154-B2D4-4CC8-9EDA-AA29836E65DB}" type="slidenum">
              <a:rPr lang="en-US" smtClean="0">
                <a:solidFill>
                  <a:prstClr val="white">
                    <a:shade val="50000"/>
                  </a:prstClr>
                </a:solidFill>
              </a:rPr>
              <a:pPr>
                <a:defRPr/>
              </a:pPr>
              <a:t>79</a:t>
            </a:fld>
            <a:endParaRPr lang="en-US" dirty="0">
              <a:solidFill>
                <a:prstClr val="white">
                  <a:shade val="50000"/>
                </a:prstClr>
              </a:solidFill>
            </a:endParaRPr>
          </a:p>
        </p:txBody>
      </p:sp>
    </p:spTree>
    <p:extLst>
      <p:ext uri="{BB962C8B-B14F-4D97-AF65-F5344CB8AC3E}">
        <p14:creationId xmlns:p14="http://schemas.microsoft.com/office/powerpoint/2010/main" val="31925692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0" y="0"/>
            <a:ext cx="9144000" cy="5764213"/>
          </a:xfrm>
          <a:prstGeom prst="rect">
            <a:avLst/>
          </a:prstGeom>
          <a:solidFill>
            <a:schemeClr val="tx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dirty="0">
              <a:solidFill>
                <a:schemeClr val="bg1"/>
              </a:solidFill>
              <a:latin typeface="Symbol" pitchFamily="18" charset="2"/>
            </a:endParaRPr>
          </a:p>
        </p:txBody>
      </p:sp>
      <p:sp>
        <p:nvSpPr>
          <p:cNvPr id="13315" name="Freeform 9"/>
          <p:cNvSpPr>
            <a:spLocks/>
          </p:cNvSpPr>
          <p:nvPr/>
        </p:nvSpPr>
        <p:spPr bwMode="auto">
          <a:xfrm>
            <a:off x="2701925" y="1066800"/>
            <a:ext cx="5638800" cy="990600"/>
          </a:xfrm>
          <a:custGeom>
            <a:avLst/>
            <a:gdLst>
              <a:gd name="T0" fmla="*/ 0 w 3552"/>
              <a:gd name="T1" fmla="*/ 2147483647 h 624"/>
              <a:gd name="T2" fmla="*/ 2147483647 w 3552"/>
              <a:gd name="T3" fmla="*/ 2147483647 h 624"/>
              <a:gd name="T4" fmla="*/ 2147483647 w 3552"/>
              <a:gd name="T5" fmla="*/ 2147483647 h 624"/>
              <a:gd name="T6" fmla="*/ 2147483647 w 3552"/>
              <a:gd name="T7" fmla="*/ 2147483647 h 624"/>
              <a:gd name="T8" fmla="*/ 2147483647 w 3552"/>
              <a:gd name="T9" fmla="*/ 2147483647 h 624"/>
              <a:gd name="T10" fmla="*/ 2147483647 w 3552"/>
              <a:gd name="T11" fmla="*/ 2147483647 h 624"/>
              <a:gd name="T12" fmla="*/ 2147483647 w 3552"/>
              <a:gd name="T13" fmla="*/ 0 h 624"/>
              <a:gd name="T14" fmla="*/ 2147483647 w 3552"/>
              <a:gd name="T15" fmla="*/ 2147483647 h 624"/>
              <a:gd name="T16" fmla="*/ 2147483647 w 3552"/>
              <a:gd name="T17" fmla="*/ 2147483647 h 6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552"/>
              <a:gd name="T28" fmla="*/ 0 h 624"/>
              <a:gd name="T29" fmla="*/ 3552 w 3552"/>
              <a:gd name="T30" fmla="*/ 624 h 62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552" h="624">
                <a:moveTo>
                  <a:pt x="0" y="624"/>
                </a:moveTo>
                <a:cubicBezTo>
                  <a:pt x="164" y="592"/>
                  <a:pt x="328" y="560"/>
                  <a:pt x="480" y="528"/>
                </a:cubicBezTo>
                <a:cubicBezTo>
                  <a:pt x="632" y="496"/>
                  <a:pt x="720" y="488"/>
                  <a:pt x="912" y="432"/>
                </a:cubicBezTo>
                <a:cubicBezTo>
                  <a:pt x="1104" y="376"/>
                  <a:pt x="1440" y="248"/>
                  <a:pt x="1632" y="192"/>
                </a:cubicBezTo>
                <a:cubicBezTo>
                  <a:pt x="1824" y="136"/>
                  <a:pt x="1920" y="120"/>
                  <a:pt x="2064" y="96"/>
                </a:cubicBezTo>
                <a:cubicBezTo>
                  <a:pt x="2208" y="72"/>
                  <a:pt x="2352" y="64"/>
                  <a:pt x="2496" y="48"/>
                </a:cubicBezTo>
                <a:cubicBezTo>
                  <a:pt x="2640" y="32"/>
                  <a:pt x="2776" y="0"/>
                  <a:pt x="2928" y="0"/>
                </a:cubicBezTo>
                <a:cubicBezTo>
                  <a:pt x="3080" y="0"/>
                  <a:pt x="3304" y="16"/>
                  <a:pt x="3408" y="48"/>
                </a:cubicBezTo>
                <a:cubicBezTo>
                  <a:pt x="3512" y="80"/>
                  <a:pt x="3528" y="168"/>
                  <a:pt x="3552" y="192"/>
                </a:cubicBezTo>
              </a:path>
            </a:pathLst>
          </a:custGeom>
          <a:noFill/>
          <a:ln w="50800">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16" name="Line 38"/>
          <p:cNvSpPr>
            <a:spLocks noChangeShapeType="1"/>
          </p:cNvSpPr>
          <p:nvPr/>
        </p:nvSpPr>
        <p:spPr bwMode="auto">
          <a:xfrm flipV="1">
            <a:off x="914400" y="2043113"/>
            <a:ext cx="533400" cy="266700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17" name="Line 6"/>
          <p:cNvSpPr>
            <a:spLocks noChangeShapeType="1"/>
          </p:cNvSpPr>
          <p:nvPr/>
        </p:nvSpPr>
        <p:spPr bwMode="auto">
          <a:xfrm flipV="1">
            <a:off x="914400" y="1966913"/>
            <a:ext cx="533400" cy="2819400"/>
          </a:xfrm>
          <a:prstGeom prst="line">
            <a:avLst/>
          </a:prstGeom>
          <a:noFill/>
          <a:ln w="5080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3318" name="Line 4"/>
          <p:cNvSpPr>
            <a:spLocks noChangeShapeType="1"/>
          </p:cNvSpPr>
          <p:nvPr/>
        </p:nvSpPr>
        <p:spPr bwMode="auto">
          <a:xfrm>
            <a:off x="914400" y="214313"/>
            <a:ext cx="0" cy="457200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19" name="Line 5"/>
          <p:cNvSpPr>
            <a:spLocks noChangeShapeType="1"/>
          </p:cNvSpPr>
          <p:nvPr/>
        </p:nvSpPr>
        <p:spPr bwMode="auto">
          <a:xfrm>
            <a:off x="914400" y="4786313"/>
            <a:ext cx="7543800" cy="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0" name="Line 7"/>
          <p:cNvSpPr>
            <a:spLocks noChangeShapeType="1"/>
          </p:cNvSpPr>
          <p:nvPr/>
        </p:nvSpPr>
        <p:spPr bwMode="auto">
          <a:xfrm>
            <a:off x="1447800" y="1966913"/>
            <a:ext cx="0" cy="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1" name="Line 8"/>
          <p:cNvSpPr>
            <a:spLocks noChangeShapeType="1"/>
          </p:cNvSpPr>
          <p:nvPr/>
        </p:nvSpPr>
        <p:spPr bwMode="auto">
          <a:xfrm>
            <a:off x="1524000" y="2043113"/>
            <a:ext cx="1219200" cy="0"/>
          </a:xfrm>
          <a:prstGeom prst="line">
            <a:avLst/>
          </a:prstGeom>
          <a:noFill/>
          <a:ln w="5080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3322" name="Line 10"/>
          <p:cNvSpPr>
            <a:spLocks noChangeShapeType="1"/>
          </p:cNvSpPr>
          <p:nvPr/>
        </p:nvSpPr>
        <p:spPr bwMode="auto">
          <a:xfrm>
            <a:off x="1447800" y="2119313"/>
            <a:ext cx="0" cy="274320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3" name="Line 11"/>
          <p:cNvSpPr>
            <a:spLocks noChangeShapeType="1"/>
          </p:cNvSpPr>
          <p:nvPr/>
        </p:nvSpPr>
        <p:spPr bwMode="auto">
          <a:xfrm>
            <a:off x="2667000" y="2195513"/>
            <a:ext cx="0" cy="266700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4" name="Line 12"/>
          <p:cNvSpPr>
            <a:spLocks noChangeShapeType="1"/>
          </p:cNvSpPr>
          <p:nvPr/>
        </p:nvSpPr>
        <p:spPr bwMode="auto">
          <a:xfrm>
            <a:off x="7315200" y="1052513"/>
            <a:ext cx="0" cy="388620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5" name="Line 13"/>
          <p:cNvSpPr>
            <a:spLocks noChangeShapeType="1"/>
          </p:cNvSpPr>
          <p:nvPr/>
        </p:nvSpPr>
        <p:spPr bwMode="auto">
          <a:xfrm>
            <a:off x="8382000" y="1433513"/>
            <a:ext cx="0" cy="350520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6" name="Line 14"/>
          <p:cNvSpPr>
            <a:spLocks noChangeShapeType="1"/>
          </p:cNvSpPr>
          <p:nvPr/>
        </p:nvSpPr>
        <p:spPr bwMode="auto">
          <a:xfrm>
            <a:off x="838200" y="2043113"/>
            <a:ext cx="457200" cy="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7" name="Line 15"/>
          <p:cNvSpPr>
            <a:spLocks noChangeShapeType="1"/>
          </p:cNvSpPr>
          <p:nvPr/>
        </p:nvSpPr>
        <p:spPr bwMode="auto">
          <a:xfrm>
            <a:off x="838200" y="1052513"/>
            <a:ext cx="6019800" cy="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8" name="Line 16"/>
          <p:cNvSpPr>
            <a:spLocks noChangeShapeType="1"/>
          </p:cNvSpPr>
          <p:nvPr/>
        </p:nvSpPr>
        <p:spPr bwMode="auto">
          <a:xfrm flipH="1" flipV="1">
            <a:off x="1447800" y="1966913"/>
            <a:ext cx="76200" cy="7620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9" name="Text Box 17"/>
          <p:cNvSpPr txBox="1">
            <a:spLocks noChangeArrowheads="1"/>
          </p:cNvSpPr>
          <p:nvPr/>
        </p:nvSpPr>
        <p:spPr bwMode="auto">
          <a:xfrm>
            <a:off x="4549775" y="5148263"/>
            <a:ext cx="9175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Strain</a:t>
            </a:r>
          </a:p>
        </p:txBody>
      </p:sp>
      <p:sp>
        <p:nvSpPr>
          <p:cNvPr id="13330" name="Text Box 21"/>
          <p:cNvSpPr txBox="1">
            <a:spLocks noChangeArrowheads="1"/>
          </p:cNvSpPr>
          <p:nvPr/>
        </p:nvSpPr>
        <p:spPr bwMode="auto">
          <a:xfrm>
            <a:off x="4784725" y="5280025"/>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endParaRPr lang="en-US">
              <a:solidFill>
                <a:schemeClr val="bg1"/>
              </a:solidFill>
            </a:endParaRPr>
          </a:p>
        </p:txBody>
      </p:sp>
      <p:sp>
        <p:nvSpPr>
          <p:cNvPr id="3094" name="Text Box 22"/>
          <p:cNvSpPr txBox="1">
            <a:spLocks noChangeArrowheads="1"/>
          </p:cNvSpPr>
          <p:nvPr/>
        </p:nvSpPr>
        <p:spPr bwMode="auto">
          <a:xfrm>
            <a:off x="207818" y="1461653"/>
            <a:ext cx="553998" cy="2348345"/>
          </a:xfrm>
          <a:prstGeom prst="rect">
            <a:avLst/>
          </a:prstGeom>
          <a:noFill/>
          <a:ln w="50800">
            <a:noFill/>
            <a:miter lim="800000"/>
            <a:headEnd/>
            <a:tailEnd/>
          </a:ln>
          <a:effectLst/>
        </p:spPr>
        <p:txBody>
          <a:bodyPr vert="vert270">
            <a:spAutoFit/>
          </a:bodyPr>
          <a:lstStyle/>
          <a:p>
            <a:pPr eaLnBrk="0" hangingPunct="0">
              <a:defRPr/>
            </a:pPr>
            <a:r>
              <a:rPr lang="en-US" dirty="0">
                <a:solidFill>
                  <a:schemeClr val="bg1"/>
                </a:solidFill>
                <a:cs typeface="+mn-cs"/>
              </a:rPr>
              <a:t>Stress</a:t>
            </a:r>
          </a:p>
        </p:txBody>
      </p:sp>
      <p:sp>
        <p:nvSpPr>
          <p:cNvPr id="13332" name="Text Box 23"/>
          <p:cNvSpPr txBox="1">
            <a:spLocks noChangeArrowheads="1"/>
          </p:cNvSpPr>
          <p:nvPr/>
        </p:nvSpPr>
        <p:spPr bwMode="auto">
          <a:xfrm>
            <a:off x="457200" y="823913"/>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F</a:t>
            </a:r>
            <a:r>
              <a:rPr lang="en-US" baseline="-25000">
                <a:solidFill>
                  <a:schemeClr val="bg1"/>
                </a:solidFill>
              </a:rPr>
              <a:t>u</a:t>
            </a:r>
          </a:p>
        </p:txBody>
      </p:sp>
      <p:sp>
        <p:nvSpPr>
          <p:cNvPr id="13333" name="Text Box 24"/>
          <p:cNvSpPr txBox="1">
            <a:spLocks noChangeArrowheads="1"/>
          </p:cNvSpPr>
          <p:nvPr/>
        </p:nvSpPr>
        <p:spPr bwMode="auto">
          <a:xfrm>
            <a:off x="381000" y="1814513"/>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F</a:t>
            </a:r>
            <a:r>
              <a:rPr lang="en-US" baseline="-25000">
                <a:solidFill>
                  <a:schemeClr val="bg1"/>
                </a:solidFill>
              </a:rPr>
              <a:t>y</a:t>
            </a:r>
          </a:p>
        </p:txBody>
      </p:sp>
      <p:sp>
        <p:nvSpPr>
          <p:cNvPr id="13334" name="Line 25"/>
          <p:cNvSpPr>
            <a:spLocks noChangeShapeType="1"/>
          </p:cNvSpPr>
          <p:nvPr/>
        </p:nvSpPr>
        <p:spPr bwMode="auto">
          <a:xfrm>
            <a:off x="990600" y="4252913"/>
            <a:ext cx="228600" cy="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5" name="Line 26"/>
          <p:cNvSpPr>
            <a:spLocks noChangeShapeType="1"/>
          </p:cNvSpPr>
          <p:nvPr/>
        </p:nvSpPr>
        <p:spPr bwMode="auto">
          <a:xfrm flipV="1">
            <a:off x="1219200" y="3186113"/>
            <a:ext cx="0" cy="106680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6" name="Text Box 27"/>
          <p:cNvSpPr txBox="1">
            <a:spLocks noChangeArrowheads="1"/>
          </p:cNvSpPr>
          <p:nvPr/>
        </p:nvSpPr>
        <p:spPr bwMode="auto">
          <a:xfrm>
            <a:off x="1143000" y="3643313"/>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E</a:t>
            </a:r>
            <a:endParaRPr lang="en-US" baseline="-25000">
              <a:solidFill>
                <a:schemeClr val="bg1"/>
              </a:solidFill>
            </a:endParaRPr>
          </a:p>
        </p:txBody>
      </p:sp>
      <p:sp>
        <p:nvSpPr>
          <p:cNvPr id="13337" name="Line 28"/>
          <p:cNvSpPr>
            <a:spLocks noChangeShapeType="1"/>
          </p:cNvSpPr>
          <p:nvPr/>
        </p:nvSpPr>
        <p:spPr bwMode="auto">
          <a:xfrm>
            <a:off x="3429000" y="1890713"/>
            <a:ext cx="838200" cy="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8" name="Line 29"/>
          <p:cNvSpPr>
            <a:spLocks noChangeShapeType="1"/>
          </p:cNvSpPr>
          <p:nvPr/>
        </p:nvSpPr>
        <p:spPr bwMode="auto">
          <a:xfrm flipV="1">
            <a:off x="4267200" y="1662113"/>
            <a:ext cx="0" cy="22860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9" name="Text Box 30"/>
          <p:cNvSpPr txBox="1">
            <a:spLocks noChangeArrowheads="1"/>
          </p:cNvSpPr>
          <p:nvPr/>
        </p:nvSpPr>
        <p:spPr bwMode="auto">
          <a:xfrm>
            <a:off x="4370388" y="1606550"/>
            <a:ext cx="83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E</a:t>
            </a:r>
            <a:r>
              <a:rPr lang="en-US" baseline="-25000">
                <a:solidFill>
                  <a:schemeClr val="bg1"/>
                </a:solidFill>
              </a:rPr>
              <a:t>sh</a:t>
            </a:r>
          </a:p>
        </p:txBody>
      </p:sp>
      <p:sp>
        <p:nvSpPr>
          <p:cNvPr id="13340" name="Text Box 31"/>
          <p:cNvSpPr txBox="1">
            <a:spLocks noChangeArrowheads="1"/>
          </p:cNvSpPr>
          <p:nvPr/>
        </p:nvSpPr>
        <p:spPr bwMode="auto">
          <a:xfrm>
            <a:off x="762000" y="4786313"/>
            <a:ext cx="27432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latin typeface="GreekS" pitchFamily="2" charset="0"/>
              </a:rPr>
              <a:t>  </a:t>
            </a:r>
            <a:r>
              <a:rPr lang="en-US">
                <a:solidFill>
                  <a:schemeClr val="bg1"/>
                </a:solidFill>
                <a:latin typeface="Symbol" pitchFamily="18" charset="2"/>
              </a:rPr>
              <a:t>e</a:t>
            </a:r>
            <a:r>
              <a:rPr lang="en-US" baseline="-25000">
                <a:solidFill>
                  <a:schemeClr val="bg1"/>
                </a:solidFill>
              </a:rPr>
              <a:t>Y</a:t>
            </a:r>
          </a:p>
          <a:p>
            <a:r>
              <a:rPr lang="en-US">
                <a:solidFill>
                  <a:schemeClr val="bg1"/>
                </a:solidFill>
              </a:rPr>
              <a:t>.001 to .002</a:t>
            </a:r>
            <a:endParaRPr lang="en-US" baseline="-25000">
              <a:solidFill>
                <a:schemeClr val="bg1"/>
              </a:solidFill>
            </a:endParaRPr>
          </a:p>
        </p:txBody>
      </p:sp>
      <p:sp>
        <p:nvSpPr>
          <p:cNvPr id="13341" name="Text Box 33"/>
          <p:cNvSpPr txBox="1">
            <a:spLocks noChangeArrowheads="1"/>
          </p:cNvSpPr>
          <p:nvPr/>
        </p:nvSpPr>
        <p:spPr bwMode="auto">
          <a:xfrm>
            <a:off x="6705600" y="4786313"/>
            <a:ext cx="27432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latin typeface="GreekS" pitchFamily="2" charset="0"/>
              </a:rPr>
              <a:t>  </a:t>
            </a:r>
            <a:r>
              <a:rPr lang="en-US">
                <a:solidFill>
                  <a:schemeClr val="bg1"/>
                </a:solidFill>
                <a:latin typeface="Symbol" pitchFamily="18" charset="2"/>
              </a:rPr>
              <a:t>e</a:t>
            </a:r>
            <a:r>
              <a:rPr lang="en-US" baseline="-25000">
                <a:solidFill>
                  <a:schemeClr val="bg1"/>
                </a:solidFill>
                <a:latin typeface="CG Times (W1)"/>
              </a:rPr>
              <a:t>u</a:t>
            </a:r>
          </a:p>
          <a:p>
            <a:r>
              <a:rPr lang="en-US">
                <a:solidFill>
                  <a:schemeClr val="bg1"/>
                </a:solidFill>
              </a:rPr>
              <a:t>.1 to .2</a:t>
            </a:r>
            <a:endParaRPr lang="en-US" baseline="-25000">
              <a:solidFill>
                <a:schemeClr val="bg1"/>
              </a:solidFill>
            </a:endParaRPr>
          </a:p>
        </p:txBody>
      </p:sp>
      <p:sp>
        <p:nvSpPr>
          <p:cNvPr id="13342" name="Text Box 34"/>
          <p:cNvSpPr txBox="1">
            <a:spLocks noChangeArrowheads="1"/>
          </p:cNvSpPr>
          <p:nvPr/>
        </p:nvSpPr>
        <p:spPr bwMode="auto">
          <a:xfrm>
            <a:off x="2514600" y="4786313"/>
            <a:ext cx="27432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latin typeface="Symbol" pitchFamily="18" charset="2"/>
              </a:rPr>
              <a:t>e</a:t>
            </a:r>
            <a:r>
              <a:rPr lang="en-US" baseline="-25000">
                <a:solidFill>
                  <a:schemeClr val="bg1"/>
                </a:solidFill>
              </a:rPr>
              <a:t>sh</a:t>
            </a:r>
          </a:p>
          <a:p>
            <a:r>
              <a:rPr lang="en-US">
                <a:solidFill>
                  <a:schemeClr val="bg1"/>
                </a:solidFill>
              </a:rPr>
              <a:t>.01 to .03</a:t>
            </a:r>
            <a:endParaRPr lang="en-US" baseline="-25000">
              <a:solidFill>
                <a:schemeClr val="bg1"/>
              </a:solidFill>
            </a:endParaRPr>
          </a:p>
        </p:txBody>
      </p:sp>
      <p:sp>
        <p:nvSpPr>
          <p:cNvPr id="13343" name="Text Box 35"/>
          <p:cNvSpPr txBox="1">
            <a:spLocks noChangeArrowheads="1"/>
          </p:cNvSpPr>
          <p:nvPr/>
        </p:nvSpPr>
        <p:spPr bwMode="auto">
          <a:xfrm>
            <a:off x="7772400" y="4786313"/>
            <a:ext cx="1371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latin typeface="GreekS" pitchFamily="2" charset="0"/>
              </a:rPr>
              <a:t>  </a:t>
            </a:r>
            <a:r>
              <a:rPr lang="en-US">
                <a:solidFill>
                  <a:schemeClr val="bg1"/>
                </a:solidFill>
                <a:latin typeface="Symbol" pitchFamily="18" charset="2"/>
              </a:rPr>
              <a:t>e</a:t>
            </a:r>
            <a:r>
              <a:rPr lang="en-US" baseline="-25000">
                <a:solidFill>
                  <a:schemeClr val="bg1"/>
                </a:solidFill>
                <a:latin typeface="CG Times (W1)"/>
              </a:rPr>
              <a:t>r</a:t>
            </a:r>
          </a:p>
          <a:p>
            <a:r>
              <a:rPr lang="en-US">
                <a:solidFill>
                  <a:schemeClr val="bg1"/>
                </a:solidFill>
              </a:rPr>
              <a:t>  .2 to .3</a:t>
            </a:r>
            <a:endParaRPr lang="en-US" baseline="-25000">
              <a:solidFill>
                <a:schemeClr val="bg1"/>
              </a:solidFill>
            </a:endParaRPr>
          </a:p>
        </p:txBody>
      </p:sp>
      <p:sp>
        <p:nvSpPr>
          <p:cNvPr id="35" name="TextBox 34"/>
          <p:cNvSpPr txBox="1"/>
          <p:nvPr/>
        </p:nvSpPr>
        <p:spPr>
          <a:xfrm>
            <a:off x="2389188" y="5764213"/>
            <a:ext cx="4011612" cy="1093787"/>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4400" dirty="0">
                <a:solidFill>
                  <a:schemeClr val="bg1"/>
                </a:solidFill>
                <a:cs typeface="+mn-cs"/>
              </a:rPr>
              <a:t>Stress-strain law </a:t>
            </a:r>
          </a:p>
        </p:txBody>
      </p:sp>
      <p:sp>
        <p:nvSpPr>
          <p:cNvPr id="13345" name="Line 36"/>
          <p:cNvSpPr>
            <a:spLocks noChangeShapeType="1"/>
          </p:cNvSpPr>
          <p:nvPr/>
        </p:nvSpPr>
        <p:spPr bwMode="auto">
          <a:xfrm>
            <a:off x="1462088" y="2057400"/>
            <a:ext cx="1544637" cy="635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38"/>
          <p:cNvGrpSpPr>
            <a:grpSpLocks/>
          </p:cNvGrpSpPr>
          <p:nvPr/>
        </p:nvGrpSpPr>
        <p:grpSpPr bwMode="auto">
          <a:xfrm>
            <a:off x="568325" y="727075"/>
            <a:ext cx="2963863" cy="4703763"/>
            <a:chOff x="554182" y="671946"/>
            <a:chExt cx="2964873" cy="4703618"/>
          </a:xfrm>
        </p:grpSpPr>
        <p:sp>
          <p:nvSpPr>
            <p:cNvPr id="37" name="Oval 36"/>
            <p:cNvSpPr/>
            <p:nvPr/>
          </p:nvSpPr>
          <p:spPr>
            <a:xfrm>
              <a:off x="554182" y="1510120"/>
              <a:ext cx="1164035" cy="3865444"/>
            </a:xfrm>
            <a:prstGeom prst="ellipse">
              <a:avLst/>
            </a:prstGeom>
            <a:solidFill>
              <a:schemeClr val="accent1">
                <a:alpha val="52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38" name="Text Box 37"/>
            <p:cNvSpPr txBox="1">
              <a:spLocks noChangeArrowheads="1"/>
            </p:cNvSpPr>
            <p:nvPr/>
          </p:nvSpPr>
          <p:spPr bwMode="auto">
            <a:xfrm>
              <a:off x="1198927" y="671946"/>
              <a:ext cx="2320128" cy="1200113"/>
            </a:xfrm>
            <a:prstGeom prst="rect">
              <a:avLst/>
            </a:prstGeom>
            <a:solidFill>
              <a:schemeClr val="accent1"/>
            </a:solidFill>
            <a:ln w="50800">
              <a:noFill/>
              <a:miter lim="800000"/>
              <a:headEnd/>
              <a:tailEnd/>
            </a:ln>
            <a:effectLst/>
          </p:spPr>
          <p:txBody>
            <a:bodyPr>
              <a:spAutoFit/>
            </a:bodyPr>
            <a:lstStyle/>
            <a:p>
              <a:pPr eaLnBrk="0" hangingPunct="0">
                <a:defRPr/>
              </a:pPr>
              <a:r>
                <a:rPr lang="en-US" dirty="0">
                  <a:solidFill>
                    <a:schemeClr val="tx1">
                      <a:lumMod val="95000"/>
                    </a:schemeClr>
                  </a:solidFill>
                  <a:cs typeface="+mn-cs"/>
                </a:rPr>
                <a:t>Initially we will review behavior in this range</a:t>
              </a:r>
            </a:p>
          </p:txBody>
        </p:sp>
      </p:grpSp>
      <p:grpSp>
        <p:nvGrpSpPr>
          <p:cNvPr id="3" name="Group 42"/>
          <p:cNvGrpSpPr>
            <a:grpSpLocks/>
          </p:cNvGrpSpPr>
          <p:nvPr/>
        </p:nvGrpSpPr>
        <p:grpSpPr bwMode="auto">
          <a:xfrm>
            <a:off x="928688" y="1052513"/>
            <a:ext cx="7986712" cy="3706812"/>
            <a:chOff x="928254" y="1052946"/>
            <a:chExt cx="7987145" cy="3706089"/>
          </a:xfrm>
        </p:grpSpPr>
        <p:sp>
          <p:nvSpPr>
            <p:cNvPr id="13348" name="Freeform 9"/>
            <p:cNvSpPr>
              <a:spLocks/>
            </p:cNvSpPr>
            <p:nvPr/>
          </p:nvSpPr>
          <p:spPr bwMode="auto">
            <a:xfrm>
              <a:off x="2743200" y="1052946"/>
              <a:ext cx="5638800" cy="990600"/>
            </a:xfrm>
            <a:custGeom>
              <a:avLst/>
              <a:gdLst>
                <a:gd name="T0" fmla="*/ 0 w 3552"/>
                <a:gd name="T1" fmla="*/ 2147483647 h 624"/>
                <a:gd name="T2" fmla="*/ 2147483647 w 3552"/>
                <a:gd name="T3" fmla="*/ 2147483647 h 624"/>
                <a:gd name="T4" fmla="*/ 2147483647 w 3552"/>
                <a:gd name="T5" fmla="*/ 2147483647 h 624"/>
                <a:gd name="T6" fmla="*/ 2147483647 w 3552"/>
                <a:gd name="T7" fmla="*/ 2147483647 h 624"/>
                <a:gd name="T8" fmla="*/ 2147483647 w 3552"/>
                <a:gd name="T9" fmla="*/ 2147483647 h 624"/>
                <a:gd name="T10" fmla="*/ 2147483647 w 3552"/>
                <a:gd name="T11" fmla="*/ 2147483647 h 624"/>
                <a:gd name="T12" fmla="*/ 2147483647 w 3552"/>
                <a:gd name="T13" fmla="*/ 0 h 624"/>
                <a:gd name="T14" fmla="*/ 2147483647 w 3552"/>
                <a:gd name="T15" fmla="*/ 2147483647 h 624"/>
                <a:gd name="T16" fmla="*/ 2147483647 w 3552"/>
                <a:gd name="T17" fmla="*/ 2147483647 h 6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552"/>
                <a:gd name="T28" fmla="*/ 0 h 624"/>
                <a:gd name="T29" fmla="*/ 3552 w 3552"/>
                <a:gd name="T30" fmla="*/ 624 h 62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552" h="624">
                  <a:moveTo>
                    <a:pt x="0" y="624"/>
                  </a:moveTo>
                  <a:cubicBezTo>
                    <a:pt x="164" y="592"/>
                    <a:pt x="328" y="560"/>
                    <a:pt x="480" y="528"/>
                  </a:cubicBezTo>
                  <a:cubicBezTo>
                    <a:pt x="632" y="496"/>
                    <a:pt x="720" y="488"/>
                    <a:pt x="912" y="432"/>
                  </a:cubicBezTo>
                  <a:cubicBezTo>
                    <a:pt x="1104" y="376"/>
                    <a:pt x="1440" y="248"/>
                    <a:pt x="1632" y="192"/>
                  </a:cubicBezTo>
                  <a:cubicBezTo>
                    <a:pt x="1824" y="136"/>
                    <a:pt x="1920" y="120"/>
                    <a:pt x="2064" y="96"/>
                  </a:cubicBezTo>
                  <a:cubicBezTo>
                    <a:pt x="2208" y="72"/>
                    <a:pt x="2352" y="64"/>
                    <a:pt x="2496" y="48"/>
                  </a:cubicBezTo>
                  <a:cubicBezTo>
                    <a:pt x="2640" y="32"/>
                    <a:pt x="2776" y="0"/>
                    <a:pt x="2928" y="0"/>
                  </a:cubicBezTo>
                  <a:cubicBezTo>
                    <a:pt x="3080" y="0"/>
                    <a:pt x="3304" y="16"/>
                    <a:pt x="3408" y="48"/>
                  </a:cubicBezTo>
                  <a:cubicBezTo>
                    <a:pt x="3512" y="80"/>
                    <a:pt x="3528" y="168"/>
                    <a:pt x="3552" y="192"/>
                  </a:cubicBezTo>
                </a:path>
              </a:pathLst>
            </a:custGeom>
            <a:noFill/>
            <a:ln w="76200">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3349" name="Group 41"/>
            <p:cNvGrpSpPr>
              <a:grpSpLocks/>
            </p:cNvGrpSpPr>
            <p:nvPr/>
          </p:nvGrpSpPr>
          <p:grpSpPr bwMode="auto">
            <a:xfrm>
              <a:off x="928254" y="2043544"/>
              <a:ext cx="7987145" cy="2715491"/>
              <a:chOff x="928254" y="2043544"/>
              <a:chExt cx="7987145" cy="2715491"/>
            </a:xfrm>
          </p:grpSpPr>
          <p:sp>
            <p:nvSpPr>
              <p:cNvPr id="13350" name="Text Box 37"/>
              <p:cNvSpPr txBox="1">
                <a:spLocks noChangeArrowheads="1"/>
              </p:cNvSpPr>
              <p:nvPr/>
            </p:nvSpPr>
            <p:spPr bwMode="auto">
              <a:xfrm>
                <a:off x="3830782" y="2098964"/>
                <a:ext cx="312777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solidFill>
                      <a:schemeClr val="bg1"/>
                    </a:solidFill>
                  </a:rPr>
                  <a:t>Assumed in Design </a:t>
                </a:r>
              </a:p>
              <a:p>
                <a:r>
                  <a:rPr lang="en-US">
                    <a:solidFill>
                      <a:schemeClr val="bg1"/>
                    </a:solidFill>
                  </a:rPr>
                  <a:t>Elastic-Perfectly Plastic</a:t>
                </a:r>
              </a:p>
            </p:txBody>
          </p:sp>
          <p:sp>
            <p:nvSpPr>
              <p:cNvPr id="13351" name="Line 6"/>
              <p:cNvSpPr>
                <a:spLocks noChangeShapeType="1"/>
              </p:cNvSpPr>
              <p:nvPr/>
            </p:nvSpPr>
            <p:spPr bwMode="auto">
              <a:xfrm flipV="1">
                <a:off x="928254" y="2050472"/>
                <a:ext cx="512619" cy="2708563"/>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2" name="Line 36"/>
              <p:cNvSpPr>
                <a:spLocks noChangeShapeType="1"/>
              </p:cNvSpPr>
              <p:nvPr/>
            </p:nvSpPr>
            <p:spPr bwMode="auto">
              <a:xfrm flipV="1">
                <a:off x="1399308" y="2043544"/>
                <a:ext cx="7516091" cy="45719"/>
              </a:xfrm>
              <a:prstGeom prst="line">
                <a:avLst/>
              </a:prstGeom>
              <a:noFill/>
              <a:ln w="76200">
                <a:solidFill>
                  <a:srgbClr val="FF0000"/>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grpSp>
      </p:grpSp>
    </p:spTree>
    <p:extLst>
      <p:ext uri="{BB962C8B-B14F-4D97-AF65-F5344CB8AC3E}">
        <p14:creationId xmlns:p14="http://schemas.microsoft.com/office/powerpoint/2010/main" val="3982324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1427163" y="1239838"/>
            <a:ext cx="6386512" cy="617537"/>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sz="3200" b="1">
                <a:solidFill>
                  <a:schemeClr val="bg1"/>
                </a:solidFill>
                <a:cs typeface="Arial" charset="0"/>
              </a:rPr>
              <a:t>Beam Deflections	</a:t>
            </a:r>
          </a:p>
        </p:txBody>
      </p:sp>
      <p:sp>
        <p:nvSpPr>
          <p:cNvPr id="15" name="TextBox 14"/>
          <p:cNvSpPr txBox="1"/>
          <p:nvPr/>
        </p:nvSpPr>
        <p:spPr>
          <a:xfrm>
            <a:off x="1176338" y="2203450"/>
            <a:ext cx="6873875" cy="122555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a:solidFill>
                  <a:schemeClr val="bg1"/>
                </a:solidFill>
                <a:cs typeface="Arial" charset="0"/>
              </a:rPr>
              <a:t>Consider deflection for: </a:t>
            </a:r>
            <a:endParaRPr lang="en-US" i="1">
              <a:solidFill>
                <a:schemeClr val="bg1"/>
              </a:solidFill>
              <a:cs typeface="Arial" charset="0"/>
            </a:endParaRPr>
          </a:p>
          <a:p>
            <a:pPr eaLnBrk="0" hangingPunct="0">
              <a:buFont typeface="Arial" charset="0"/>
              <a:buChar char="•"/>
              <a:defRPr/>
            </a:pPr>
            <a:r>
              <a:rPr lang="en-US" i="1">
                <a:solidFill>
                  <a:schemeClr val="bg1"/>
                </a:solidFill>
                <a:cs typeface="Arial" charset="0"/>
              </a:rPr>
              <a:t> serviceability</a:t>
            </a:r>
            <a:r>
              <a:rPr lang="en-US">
                <a:solidFill>
                  <a:schemeClr val="bg1"/>
                </a:solidFill>
                <a:cs typeface="Arial" charset="0"/>
              </a:rPr>
              <a:t> limit state</a:t>
            </a:r>
          </a:p>
          <a:p>
            <a:pPr eaLnBrk="0" hangingPunct="0">
              <a:buFont typeface="Arial" charset="0"/>
              <a:buChar char="•"/>
              <a:defRPr/>
            </a:pPr>
            <a:r>
              <a:rPr lang="en-US">
                <a:solidFill>
                  <a:schemeClr val="bg1"/>
                </a:solidFill>
                <a:cs typeface="Arial" charset="0"/>
              </a:rPr>
              <a:t> Camber calculations</a:t>
            </a:r>
          </a:p>
        </p:txBody>
      </p:sp>
      <p:sp>
        <p:nvSpPr>
          <p:cNvPr id="4" name="Slide Number Placeholder 3"/>
          <p:cNvSpPr>
            <a:spLocks noGrp="1"/>
          </p:cNvSpPr>
          <p:nvPr>
            <p:ph type="sldNum" sz="quarter" idx="11"/>
          </p:nvPr>
        </p:nvSpPr>
        <p:spPr/>
        <p:txBody>
          <a:bodyPr/>
          <a:lstStyle/>
          <a:p>
            <a:pPr>
              <a:defRPr/>
            </a:pPr>
            <a:fld id="{F3EEBF82-BA8B-4A72-A86A-1352AF8907A2}" type="slidenum">
              <a:rPr lang="en-US" smtClean="0"/>
              <a:pPr>
                <a:defRPr/>
              </a:pPr>
              <a:t>80</a:t>
            </a:fld>
            <a:endParaRPr lang="en-US" dirty="0"/>
          </a:p>
        </p:txBody>
      </p:sp>
      <p:sp>
        <p:nvSpPr>
          <p:cNvPr id="5" name="Footer Placeholder 4"/>
          <p:cNvSpPr>
            <a:spLocks noGrp="1"/>
          </p:cNvSpPr>
          <p:nvPr>
            <p:ph type="ftr" sz="quarter" idx="10"/>
          </p:nvPr>
        </p:nvSpPr>
        <p:spPr/>
        <p:txBody>
          <a:bodyPr/>
          <a:lstStyle/>
          <a:p>
            <a:pPr>
              <a:defRPr/>
            </a:pPr>
            <a:r>
              <a:rPr lang="en-US"/>
              <a:t>Beam Module</a:t>
            </a:r>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Box 14"/>
          <p:cNvSpPr txBox="1">
            <a:spLocks noChangeArrowheads="1"/>
          </p:cNvSpPr>
          <p:nvPr/>
        </p:nvSpPr>
        <p:spPr bwMode="auto">
          <a:xfrm>
            <a:off x="1439863" y="2187575"/>
            <a:ext cx="5113337"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tabLst>
                <a:tab pos="285750" algn="l"/>
              </a:tabLst>
              <a:defRPr sz="2400">
                <a:solidFill>
                  <a:schemeClr val="tx1"/>
                </a:solidFill>
                <a:latin typeface="Times New Roman" pitchFamily="18" charset="0"/>
                <a:cs typeface="Arial" pitchFamily="34" charset="0"/>
              </a:defRPr>
            </a:lvl1pPr>
            <a:lvl2pPr marL="742950" indent="-285750" eaLnBrk="0" hangingPunct="0">
              <a:tabLst>
                <a:tab pos="285750" algn="l"/>
              </a:tabLst>
              <a:defRPr sz="2400">
                <a:solidFill>
                  <a:schemeClr val="tx1"/>
                </a:solidFill>
                <a:latin typeface="Times New Roman" pitchFamily="18" charset="0"/>
                <a:cs typeface="Arial" pitchFamily="34" charset="0"/>
              </a:defRPr>
            </a:lvl2pPr>
            <a:lvl3pPr marL="1143000" indent="-228600" eaLnBrk="0" hangingPunct="0">
              <a:tabLst>
                <a:tab pos="285750" algn="l"/>
              </a:tabLst>
              <a:defRPr sz="2400">
                <a:solidFill>
                  <a:schemeClr val="tx1"/>
                </a:solidFill>
                <a:latin typeface="Times New Roman" pitchFamily="18" charset="0"/>
                <a:cs typeface="Arial" pitchFamily="34" charset="0"/>
              </a:defRPr>
            </a:lvl3pPr>
            <a:lvl4pPr marL="1600200" indent="-228600" eaLnBrk="0" hangingPunct="0">
              <a:tabLst>
                <a:tab pos="285750" algn="l"/>
              </a:tabLst>
              <a:defRPr sz="2400">
                <a:solidFill>
                  <a:schemeClr val="tx1"/>
                </a:solidFill>
                <a:latin typeface="Times New Roman" pitchFamily="18" charset="0"/>
                <a:cs typeface="Arial" pitchFamily="34" charset="0"/>
              </a:defRPr>
            </a:lvl4pPr>
            <a:lvl5pPr marL="2057400" indent="-228600" eaLnBrk="0" hangingPunct="0">
              <a:tabLst>
                <a:tab pos="285750" algn="l"/>
              </a:tabLst>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tabLst>
                <a:tab pos="285750" algn="l"/>
              </a:tabLs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tabLst>
                <a:tab pos="285750" algn="l"/>
              </a:tabLs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tabLst>
                <a:tab pos="285750" algn="l"/>
              </a:tabLs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tabLst>
                <a:tab pos="285750" algn="l"/>
              </a:tabLst>
              <a:defRPr sz="2400">
                <a:solidFill>
                  <a:schemeClr val="tx1"/>
                </a:solidFill>
                <a:latin typeface="Times New Roman" pitchFamily="18" charset="0"/>
                <a:cs typeface="Arial" pitchFamily="34" charset="0"/>
              </a:defRPr>
            </a:lvl9pPr>
          </a:lstStyle>
          <a:p>
            <a:pPr eaLnBrk="1" hangingPunct="1"/>
            <a:r>
              <a:rPr lang="en-US">
                <a:solidFill>
                  <a:prstClr val="black"/>
                </a:solidFill>
              </a:rPr>
              <a:t>	Elastic behavior (service loads).</a:t>
            </a:r>
          </a:p>
        </p:txBody>
      </p:sp>
      <p:sp>
        <p:nvSpPr>
          <p:cNvPr id="55299" name="TextBox 3"/>
          <p:cNvSpPr txBox="1">
            <a:spLocks noChangeArrowheads="1"/>
          </p:cNvSpPr>
          <p:nvPr/>
        </p:nvSpPr>
        <p:spPr bwMode="auto">
          <a:xfrm>
            <a:off x="1436688" y="2959100"/>
            <a:ext cx="5130800" cy="547688"/>
          </a:xfrm>
          <a:prstGeom prst="rect">
            <a:avLst/>
          </a:prstGeom>
          <a:solidFill>
            <a:srgbClr val="F2F2F2">
              <a:alpha val="61960"/>
            </a:srgbClr>
          </a:solidFill>
          <a:ln w="38100">
            <a:solidFill>
              <a:schemeClr val="bg1"/>
            </a:solidFill>
            <a:bevel/>
            <a:headEnd/>
            <a:tailEnd/>
          </a:ln>
        </p:spPr>
        <p:txBody>
          <a:bodyPr anchor="ctr"/>
          <a:lstStyle>
            <a:lvl1pPr eaLnBrk="0" hangingPunct="0">
              <a:tabLst>
                <a:tab pos="285750" algn="l"/>
              </a:tabLst>
              <a:defRPr sz="2400">
                <a:solidFill>
                  <a:schemeClr val="tx1"/>
                </a:solidFill>
                <a:latin typeface="Times New Roman" pitchFamily="18" charset="0"/>
                <a:cs typeface="Arial" pitchFamily="34" charset="0"/>
              </a:defRPr>
            </a:lvl1pPr>
            <a:lvl2pPr marL="742950" indent="-285750" eaLnBrk="0" hangingPunct="0">
              <a:tabLst>
                <a:tab pos="285750" algn="l"/>
              </a:tabLst>
              <a:defRPr sz="2400">
                <a:solidFill>
                  <a:schemeClr val="tx1"/>
                </a:solidFill>
                <a:latin typeface="Times New Roman" pitchFamily="18" charset="0"/>
                <a:cs typeface="Arial" pitchFamily="34" charset="0"/>
              </a:defRPr>
            </a:lvl2pPr>
            <a:lvl3pPr marL="1143000" indent="-228600" eaLnBrk="0" hangingPunct="0">
              <a:tabLst>
                <a:tab pos="285750" algn="l"/>
              </a:tabLst>
              <a:defRPr sz="2400">
                <a:solidFill>
                  <a:schemeClr val="tx1"/>
                </a:solidFill>
                <a:latin typeface="Times New Roman" pitchFamily="18" charset="0"/>
                <a:cs typeface="Arial" pitchFamily="34" charset="0"/>
              </a:defRPr>
            </a:lvl3pPr>
            <a:lvl4pPr marL="1600200" indent="-228600" eaLnBrk="0" hangingPunct="0">
              <a:tabLst>
                <a:tab pos="285750" algn="l"/>
              </a:tabLst>
              <a:defRPr sz="2400">
                <a:solidFill>
                  <a:schemeClr val="tx1"/>
                </a:solidFill>
                <a:latin typeface="Times New Roman" pitchFamily="18" charset="0"/>
                <a:cs typeface="Arial" pitchFamily="34" charset="0"/>
              </a:defRPr>
            </a:lvl4pPr>
            <a:lvl5pPr marL="2057400" indent="-228600" eaLnBrk="0" hangingPunct="0">
              <a:tabLst>
                <a:tab pos="285750" algn="l"/>
              </a:tabLst>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tabLst>
                <a:tab pos="285750" algn="l"/>
              </a:tabLs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tabLst>
                <a:tab pos="285750" algn="l"/>
              </a:tabLs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tabLst>
                <a:tab pos="285750" algn="l"/>
              </a:tabLs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tabLst>
                <a:tab pos="285750" algn="l"/>
              </a:tabLst>
              <a:defRPr sz="2400">
                <a:solidFill>
                  <a:schemeClr val="tx1"/>
                </a:solidFill>
                <a:latin typeface="Times New Roman" pitchFamily="18" charset="0"/>
                <a:cs typeface="Arial" pitchFamily="34" charset="0"/>
              </a:defRPr>
            </a:lvl9pPr>
          </a:lstStyle>
          <a:p>
            <a:pPr eaLnBrk="1" hangingPunct="1"/>
            <a:r>
              <a:rPr lang="en-US">
                <a:solidFill>
                  <a:prstClr val="black"/>
                </a:solidFill>
              </a:rPr>
              <a:t>	Limits set by project specifications.</a:t>
            </a:r>
          </a:p>
        </p:txBody>
      </p:sp>
      <p:sp>
        <p:nvSpPr>
          <p:cNvPr id="6" name="TextBox 5"/>
          <p:cNvSpPr txBox="1"/>
          <p:nvPr/>
        </p:nvSpPr>
        <p:spPr>
          <a:xfrm>
            <a:off x="1427163" y="814388"/>
            <a:ext cx="6386512" cy="617537"/>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rPr>
              <a:t>Beam Deflections</a:t>
            </a:r>
            <a:r>
              <a:rPr lang="en-US" sz="3200">
                <a:solidFill>
                  <a:prstClr val="black"/>
                </a:solidFill>
              </a:rPr>
              <a:t>	</a:t>
            </a:r>
          </a:p>
        </p:txBody>
      </p:sp>
      <p:sp>
        <p:nvSpPr>
          <p:cNvPr id="5" name="Slide Number Placeholder 4"/>
          <p:cNvSpPr>
            <a:spLocks noGrp="1"/>
          </p:cNvSpPr>
          <p:nvPr>
            <p:ph type="sldNum" sz="quarter" idx="11"/>
          </p:nvPr>
        </p:nvSpPr>
        <p:spPr/>
        <p:txBody>
          <a:bodyPr/>
          <a:lstStyle/>
          <a:p>
            <a:pPr>
              <a:defRPr/>
            </a:pPr>
            <a:fld id="{5A813029-B827-4D4E-9F85-F63B6FE665F3}" type="slidenum">
              <a:rPr lang="en-US" smtClean="0">
                <a:solidFill>
                  <a:prstClr val="white">
                    <a:shade val="50000"/>
                  </a:prstClr>
                </a:solidFill>
              </a:rPr>
              <a:pPr>
                <a:defRPr/>
              </a:pPr>
              <a:t>81</a:t>
            </a:fld>
            <a:endParaRPr lang="en-US" dirty="0">
              <a:solidFill>
                <a:prstClr val="white">
                  <a:shade val="50000"/>
                </a:prstClr>
              </a:solidFill>
            </a:endParaRPr>
          </a:p>
        </p:txBody>
      </p:sp>
      <p:sp>
        <p:nvSpPr>
          <p:cNvPr id="7" name="Footer Placeholder 6"/>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Tree>
    <p:extLst>
      <p:ext uri="{BB962C8B-B14F-4D97-AF65-F5344CB8AC3E}">
        <p14:creationId xmlns:p14="http://schemas.microsoft.com/office/powerpoint/2010/main" val="51348928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Box 14"/>
          <p:cNvSpPr txBox="1">
            <a:spLocks noChangeArrowheads="1"/>
          </p:cNvSpPr>
          <p:nvPr/>
        </p:nvSpPr>
        <p:spPr bwMode="auto">
          <a:xfrm>
            <a:off x="1446213" y="2182813"/>
            <a:ext cx="4808537" cy="860425"/>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a:solidFill>
                  <a:prstClr val="black"/>
                </a:solidFill>
              </a:rPr>
              <a:t>Typical limitation based on</a:t>
            </a:r>
          </a:p>
          <a:p>
            <a:pPr eaLnBrk="1" hangingPunct="1"/>
            <a:r>
              <a:rPr lang="en-US">
                <a:solidFill>
                  <a:prstClr val="black"/>
                </a:solidFill>
              </a:rPr>
              <a:t>Service Live Load Deflection</a:t>
            </a:r>
          </a:p>
        </p:txBody>
      </p:sp>
      <p:sp>
        <p:nvSpPr>
          <p:cNvPr id="56323" name="TextBox 3"/>
          <p:cNvSpPr txBox="1">
            <a:spLocks noChangeArrowheads="1"/>
          </p:cNvSpPr>
          <p:nvPr/>
        </p:nvSpPr>
        <p:spPr bwMode="auto">
          <a:xfrm>
            <a:off x="1446213" y="3371850"/>
            <a:ext cx="273050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a:solidFill>
                  <a:prstClr val="black"/>
                </a:solidFill>
              </a:rPr>
              <a:t>Typical criteria:</a:t>
            </a:r>
          </a:p>
        </p:txBody>
      </p:sp>
      <p:sp>
        <p:nvSpPr>
          <p:cNvPr id="56324" name="TextBox 5"/>
          <p:cNvSpPr txBox="1">
            <a:spLocks noChangeArrowheads="1"/>
          </p:cNvSpPr>
          <p:nvPr/>
        </p:nvSpPr>
        <p:spPr bwMode="auto">
          <a:xfrm>
            <a:off x="1431925" y="4459288"/>
            <a:ext cx="7461250" cy="860425"/>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b="1" dirty="0">
                <a:solidFill>
                  <a:prstClr val="black"/>
                </a:solidFill>
              </a:rPr>
              <a:t>Max. Deflection, </a:t>
            </a:r>
            <a:r>
              <a:rPr lang="en-US" b="1" dirty="0">
                <a:solidFill>
                  <a:prstClr val="black"/>
                </a:solidFill>
                <a:latin typeface="Symbol" pitchFamily="18" charset="2"/>
              </a:rPr>
              <a:t>d</a:t>
            </a:r>
            <a:r>
              <a:rPr lang="en-US" dirty="0" smtClean="0">
                <a:solidFill>
                  <a:prstClr val="black"/>
                </a:solidFill>
              </a:rPr>
              <a:t>= </a:t>
            </a:r>
            <a:r>
              <a:rPr lang="en-US" i="1" dirty="0">
                <a:solidFill>
                  <a:prstClr val="black"/>
                </a:solidFill>
              </a:rPr>
              <a:t>L</a:t>
            </a:r>
            <a:r>
              <a:rPr lang="en-US" dirty="0">
                <a:solidFill>
                  <a:prstClr val="black"/>
                </a:solidFill>
              </a:rPr>
              <a:t>/240, </a:t>
            </a:r>
            <a:r>
              <a:rPr lang="en-US" i="1" dirty="0">
                <a:solidFill>
                  <a:prstClr val="black"/>
                </a:solidFill>
              </a:rPr>
              <a:t>L</a:t>
            </a:r>
            <a:r>
              <a:rPr lang="en-US" dirty="0">
                <a:solidFill>
                  <a:prstClr val="black"/>
                </a:solidFill>
              </a:rPr>
              <a:t>/360, </a:t>
            </a:r>
            <a:r>
              <a:rPr lang="en-US" i="1" dirty="0">
                <a:solidFill>
                  <a:prstClr val="black"/>
                </a:solidFill>
              </a:rPr>
              <a:t>L</a:t>
            </a:r>
            <a:r>
              <a:rPr lang="en-US" dirty="0">
                <a:solidFill>
                  <a:prstClr val="black"/>
                </a:solidFill>
              </a:rPr>
              <a:t>/500, or </a:t>
            </a:r>
            <a:r>
              <a:rPr lang="en-US" i="1" dirty="0">
                <a:solidFill>
                  <a:prstClr val="black"/>
                </a:solidFill>
              </a:rPr>
              <a:t>L</a:t>
            </a:r>
            <a:r>
              <a:rPr lang="en-US" dirty="0">
                <a:solidFill>
                  <a:prstClr val="black"/>
                </a:solidFill>
              </a:rPr>
              <a:t>/1000</a:t>
            </a:r>
          </a:p>
          <a:p>
            <a:pPr eaLnBrk="1" hangingPunct="1"/>
            <a:r>
              <a:rPr lang="en-US" i="1" dirty="0">
                <a:solidFill>
                  <a:prstClr val="black"/>
                </a:solidFill>
              </a:rPr>
              <a:t>L </a:t>
            </a:r>
            <a:r>
              <a:rPr lang="en-US" dirty="0">
                <a:solidFill>
                  <a:prstClr val="black"/>
                </a:solidFill>
              </a:rPr>
              <a:t>= Span Length</a:t>
            </a:r>
          </a:p>
        </p:txBody>
      </p:sp>
      <p:sp>
        <p:nvSpPr>
          <p:cNvPr id="7" name="TextBox 6"/>
          <p:cNvSpPr txBox="1"/>
          <p:nvPr/>
        </p:nvSpPr>
        <p:spPr>
          <a:xfrm>
            <a:off x="1427163" y="814388"/>
            <a:ext cx="6386512" cy="617537"/>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rPr>
              <a:t>Beam Deflections</a:t>
            </a:r>
            <a:r>
              <a:rPr lang="en-US" sz="3200">
                <a:solidFill>
                  <a:prstClr val="black"/>
                </a:solidFill>
              </a:rPr>
              <a:t>	</a:t>
            </a:r>
          </a:p>
        </p:txBody>
      </p:sp>
      <p:sp>
        <p:nvSpPr>
          <p:cNvPr id="8" name="Slide Number Placeholder 7"/>
          <p:cNvSpPr>
            <a:spLocks noGrp="1"/>
          </p:cNvSpPr>
          <p:nvPr>
            <p:ph type="sldNum" sz="quarter" idx="11"/>
          </p:nvPr>
        </p:nvSpPr>
        <p:spPr/>
        <p:txBody>
          <a:bodyPr/>
          <a:lstStyle/>
          <a:p>
            <a:pPr>
              <a:defRPr/>
            </a:pPr>
            <a:fld id="{43E8468F-3000-467C-BFA4-59FD609FF5E8}" type="slidenum">
              <a:rPr lang="en-US" smtClean="0">
                <a:solidFill>
                  <a:prstClr val="white">
                    <a:shade val="50000"/>
                  </a:prstClr>
                </a:solidFill>
              </a:rPr>
              <a:pPr>
                <a:defRPr/>
              </a:pPr>
              <a:t>82</a:t>
            </a:fld>
            <a:endParaRPr lang="en-US" dirty="0">
              <a:solidFill>
                <a:prstClr val="white">
                  <a:shade val="50000"/>
                </a:prstClr>
              </a:solidFill>
            </a:endParaRPr>
          </a:p>
        </p:txBody>
      </p:sp>
      <p:sp>
        <p:nvSpPr>
          <p:cNvPr id="9" name="Footer Placeholder 8"/>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Tree>
    <p:extLst>
      <p:ext uri="{BB962C8B-B14F-4D97-AF65-F5344CB8AC3E}">
        <p14:creationId xmlns:p14="http://schemas.microsoft.com/office/powerpoint/2010/main" val="2818637744"/>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1138238" y="1747838"/>
            <a:ext cx="6873875" cy="860425"/>
          </a:xfrm>
          <a:prstGeom prst="rect">
            <a:avLst/>
          </a:prstGeom>
          <a:solidFill>
            <a:schemeClr val="tx1">
              <a:lumMod val="95000"/>
              <a:alpha val="62000"/>
            </a:schemeClr>
          </a:solidFill>
          <a:ln w="38100" cap="flat">
            <a:solidFill>
              <a:schemeClr val="bg1"/>
            </a:solidFill>
            <a:bevel/>
          </a:ln>
        </p:spPr>
        <p:txBody>
          <a:bodyPr anchor="ctr">
            <a:spAutoFit/>
          </a:bodyPr>
          <a:lstStyle/>
          <a:p>
            <a:pPr>
              <a:defRPr/>
            </a:pPr>
            <a:r>
              <a:rPr lang="en-US">
                <a:solidFill>
                  <a:prstClr val="black"/>
                </a:solidFill>
              </a:rPr>
              <a:t>Calculate deflection in beams from expected service dead load.</a:t>
            </a:r>
          </a:p>
        </p:txBody>
      </p:sp>
      <p:sp>
        <p:nvSpPr>
          <p:cNvPr id="4" name="TextBox 3"/>
          <p:cNvSpPr txBox="1"/>
          <p:nvPr/>
        </p:nvSpPr>
        <p:spPr>
          <a:xfrm>
            <a:off x="1162050" y="4151313"/>
            <a:ext cx="6873875" cy="495300"/>
          </a:xfrm>
          <a:prstGeom prst="rect">
            <a:avLst/>
          </a:prstGeom>
          <a:solidFill>
            <a:schemeClr val="tx1">
              <a:lumMod val="95000"/>
              <a:alpha val="62000"/>
            </a:schemeClr>
          </a:solidFill>
          <a:ln w="38100" cap="flat">
            <a:solidFill>
              <a:schemeClr val="bg1"/>
            </a:solidFill>
            <a:bevel/>
          </a:ln>
        </p:spPr>
        <p:txBody>
          <a:bodyPr anchor="ctr">
            <a:spAutoFit/>
          </a:bodyPr>
          <a:lstStyle/>
          <a:p>
            <a:pPr>
              <a:defRPr/>
            </a:pPr>
            <a:r>
              <a:rPr lang="en-US">
                <a:solidFill>
                  <a:prstClr val="black"/>
                </a:solidFill>
              </a:rPr>
              <a:t>Result is a straight beam after construction.</a:t>
            </a:r>
          </a:p>
        </p:txBody>
      </p:sp>
      <p:sp>
        <p:nvSpPr>
          <p:cNvPr id="5" name="TextBox 4"/>
          <p:cNvSpPr txBox="1"/>
          <p:nvPr/>
        </p:nvSpPr>
        <p:spPr>
          <a:xfrm>
            <a:off x="1427163" y="814388"/>
            <a:ext cx="6386512" cy="617537"/>
          </a:xfrm>
          <a:prstGeom prst="rect">
            <a:avLst/>
          </a:prstGeom>
          <a:solidFill>
            <a:schemeClr val="tx1">
              <a:lumMod val="95000"/>
              <a:alpha val="62000"/>
            </a:schemeClr>
          </a:solidFill>
          <a:ln w="38100" cap="flat">
            <a:solidFill>
              <a:schemeClr val="bg1"/>
            </a:solidFill>
            <a:bevel/>
          </a:ln>
        </p:spPr>
        <p:txBody>
          <a:bodyPr anchor="ctr" anchorCtr="1">
            <a:spAutoFit/>
          </a:bodyPr>
          <a:lstStyle/>
          <a:p>
            <a:pPr>
              <a:defRPr/>
            </a:pPr>
            <a:r>
              <a:rPr lang="en-US" sz="3200" b="1">
                <a:solidFill>
                  <a:prstClr val="black"/>
                </a:solidFill>
              </a:rPr>
              <a:t>Beam Deflections: Camber</a:t>
            </a:r>
            <a:r>
              <a:rPr lang="en-US" sz="3200">
                <a:solidFill>
                  <a:prstClr val="black"/>
                </a:solidFill>
              </a:rPr>
              <a:t>	</a:t>
            </a:r>
          </a:p>
        </p:txBody>
      </p:sp>
      <p:sp>
        <p:nvSpPr>
          <p:cNvPr id="6" name="TextBox 5"/>
          <p:cNvSpPr txBox="1"/>
          <p:nvPr/>
        </p:nvSpPr>
        <p:spPr>
          <a:xfrm>
            <a:off x="1152525" y="2757488"/>
            <a:ext cx="6873875" cy="1225550"/>
          </a:xfrm>
          <a:prstGeom prst="rect">
            <a:avLst/>
          </a:prstGeom>
          <a:solidFill>
            <a:schemeClr val="tx1">
              <a:lumMod val="95000"/>
              <a:alpha val="62000"/>
            </a:schemeClr>
          </a:solidFill>
          <a:ln w="38100" cap="flat">
            <a:solidFill>
              <a:schemeClr val="bg1"/>
            </a:solidFill>
            <a:bevel/>
          </a:ln>
        </p:spPr>
        <p:txBody>
          <a:bodyPr anchor="ctr">
            <a:spAutoFit/>
          </a:bodyPr>
          <a:lstStyle/>
          <a:p>
            <a:pPr>
              <a:defRPr/>
            </a:pPr>
            <a:r>
              <a:rPr lang="en-US">
                <a:solidFill>
                  <a:prstClr val="black"/>
                </a:solidFill>
              </a:rPr>
              <a:t>Provide deformation in beam equal to a percentage of the dead load deflection and opposite in direction. It is important not to over-camber.</a:t>
            </a:r>
          </a:p>
        </p:txBody>
      </p:sp>
      <p:sp>
        <p:nvSpPr>
          <p:cNvPr id="7" name="TextBox 6"/>
          <p:cNvSpPr txBox="1"/>
          <p:nvPr/>
        </p:nvSpPr>
        <p:spPr>
          <a:xfrm>
            <a:off x="1162050" y="4954588"/>
            <a:ext cx="6873875" cy="495300"/>
          </a:xfrm>
          <a:prstGeom prst="rect">
            <a:avLst/>
          </a:prstGeom>
          <a:solidFill>
            <a:schemeClr val="tx1">
              <a:lumMod val="95000"/>
              <a:alpha val="62000"/>
            </a:schemeClr>
          </a:solidFill>
          <a:ln w="38100" cap="flat">
            <a:solidFill>
              <a:schemeClr val="bg1"/>
            </a:solidFill>
            <a:bevel/>
          </a:ln>
        </p:spPr>
        <p:txBody>
          <a:bodyPr anchor="ctr">
            <a:spAutoFit/>
          </a:bodyPr>
          <a:lstStyle/>
          <a:p>
            <a:pPr>
              <a:defRPr/>
            </a:pPr>
            <a:r>
              <a:rPr lang="en-US">
                <a:solidFill>
                  <a:prstClr val="black"/>
                </a:solidFill>
              </a:rPr>
              <a:t>Specified on construction drawings.</a:t>
            </a:r>
          </a:p>
        </p:txBody>
      </p:sp>
      <p:sp>
        <p:nvSpPr>
          <p:cNvPr id="8" name="Slide Number Placeholder 7"/>
          <p:cNvSpPr>
            <a:spLocks noGrp="1"/>
          </p:cNvSpPr>
          <p:nvPr>
            <p:ph type="sldNum" sz="quarter" idx="11"/>
          </p:nvPr>
        </p:nvSpPr>
        <p:spPr/>
        <p:txBody>
          <a:bodyPr/>
          <a:lstStyle/>
          <a:p>
            <a:pPr>
              <a:defRPr/>
            </a:pPr>
            <a:fld id="{4E29658D-E674-4107-9203-950AEF413C1D}" type="slidenum">
              <a:rPr lang="en-US" smtClean="0">
                <a:solidFill>
                  <a:prstClr val="white">
                    <a:shade val="50000"/>
                  </a:prstClr>
                </a:solidFill>
              </a:rPr>
              <a:pPr>
                <a:defRPr/>
              </a:pPr>
              <a:t>83</a:t>
            </a:fld>
            <a:endParaRPr lang="en-US" dirty="0">
              <a:solidFill>
                <a:prstClr val="white">
                  <a:shade val="50000"/>
                </a:prstClr>
              </a:solidFill>
            </a:endParaRPr>
          </a:p>
        </p:txBody>
      </p:sp>
      <p:sp>
        <p:nvSpPr>
          <p:cNvPr id="9" name="Footer Placeholder 8"/>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Tree>
    <p:extLst>
      <p:ext uri="{BB962C8B-B14F-4D97-AF65-F5344CB8AC3E}">
        <p14:creationId xmlns:p14="http://schemas.microsoft.com/office/powerpoint/2010/main" val="367735076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53"/>
          <p:cNvSpPr/>
          <p:nvPr/>
        </p:nvSpPr>
        <p:spPr>
          <a:xfrm>
            <a:off x="1149350" y="234950"/>
            <a:ext cx="7162800" cy="1939925"/>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9395" name="Rectangle 140"/>
          <p:cNvSpPr>
            <a:spLocks noChangeArrowheads="1"/>
          </p:cNvSpPr>
          <p:nvPr/>
        </p:nvSpPr>
        <p:spPr bwMode="auto">
          <a:xfrm>
            <a:off x="1371600" y="1116013"/>
            <a:ext cx="6119813" cy="500062"/>
          </a:xfrm>
          <a:prstGeom prst="rect">
            <a:avLst/>
          </a:prstGeom>
          <a:solidFill>
            <a:schemeClr val="folHlink"/>
          </a:solidFill>
          <a:ln w="28575">
            <a:solidFill>
              <a:schemeClr val="bg1"/>
            </a:solidFill>
            <a:miter lim="800000"/>
            <a:headEnd/>
            <a:tailEnd/>
          </a:ln>
        </p:spPr>
        <p:txBody>
          <a:bodyPr wrap="none" anchor="ctr"/>
          <a:lstStyle/>
          <a:p>
            <a:pPr eaLnBrk="0" hangingPunct="0"/>
            <a:endParaRPr lang="en-US">
              <a:solidFill>
                <a:prstClr val="white"/>
              </a:solidFill>
            </a:endParaRPr>
          </a:p>
        </p:txBody>
      </p:sp>
      <p:sp>
        <p:nvSpPr>
          <p:cNvPr id="59396" name="AutoShape 151"/>
          <p:cNvSpPr>
            <a:spLocks noChangeArrowheads="1"/>
          </p:cNvSpPr>
          <p:nvPr/>
        </p:nvSpPr>
        <p:spPr bwMode="auto">
          <a:xfrm>
            <a:off x="1255713" y="1622425"/>
            <a:ext cx="304800" cy="447675"/>
          </a:xfrm>
          <a:prstGeom prst="triangle">
            <a:avLst>
              <a:gd name="adj" fmla="val 50000"/>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endParaRPr>
          </a:p>
        </p:txBody>
      </p:sp>
      <p:sp>
        <p:nvSpPr>
          <p:cNvPr id="59397" name="AutoShape 152"/>
          <p:cNvSpPr>
            <a:spLocks noChangeArrowheads="1"/>
          </p:cNvSpPr>
          <p:nvPr/>
        </p:nvSpPr>
        <p:spPr bwMode="auto">
          <a:xfrm>
            <a:off x="7270750" y="1627188"/>
            <a:ext cx="304800" cy="447675"/>
          </a:xfrm>
          <a:prstGeom prst="triangle">
            <a:avLst>
              <a:gd name="adj" fmla="val 50000"/>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endParaRPr>
          </a:p>
        </p:txBody>
      </p:sp>
      <p:sp>
        <p:nvSpPr>
          <p:cNvPr id="29" name="TextBox 28"/>
          <p:cNvSpPr txBox="1"/>
          <p:nvPr/>
        </p:nvSpPr>
        <p:spPr>
          <a:xfrm>
            <a:off x="0" y="2160588"/>
            <a:ext cx="9144000" cy="461962"/>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dirty="0">
                <a:solidFill>
                  <a:prstClr val="black"/>
                </a:solidFill>
              </a:rPr>
              <a:t>Beam without Camber</a:t>
            </a:r>
          </a:p>
        </p:txBody>
      </p:sp>
      <p:sp>
        <p:nvSpPr>
          <p:cNvPr id="22" name="Slide Number Placeholder 21"/>
          <p:cNvSpPr txBox="1">
            <a:spLocks noGrp="1"/>
          </p:cNvSpPr>
          <p:nvPr/>
        </p:nvSpPr>
        <p:spPr>
          <a:xfrm>
            <a:off x="7924800" y="6416675"/>
            <a:ext cx="762000" cy="365125"/>
          </a:xfrm>
          <a:prstGeom prst="rect">
            <a:avLst/>
          </a:prstGeom>
          <a:noFill/>
        </p:spPr>
        <p:txBody>
          <a:bodyPr lIns="0" rIns="0" anchor="b"/>
          <a:lstStyle/>
          <a:p>
            <a:pPr algn="r">
              <a:defRPr/>
            </a:pPr>
            <a:fld id="{BF857632-8532-4187-87A5-CB4F6853C2D4}" type="slidenum">
              <a:rPr lang="en-US" sz="1200">
                <a:solidFill>
                  <a:prstClr val="white">
                    <a:shade val="50000"/>
                  </a:prstClr>
                </a:solidFill>
              </a:rPr>
              <a:pPr algn="r">
                <a:defRPr/>
              </a:pPr>
              <a:t>84</a:t>
            </a:fld>
            <a:endParaRPr lang="en-US" sz="1200" dirty="0">
              <a:solidFill>
                <a:prstClr val="white">
                  <a:shade val="50000"/>
                </a:prstClr>
              </a:solidFill>
            </a:endParaRPr>
          </a:p>
        </p:txBody>
      </p:sp>
      <p:sp>
        <p:nvSpPr>
          <p:cNvPr id="23" name="Footer Placeholder 22"/>
          <p:cNvSpPr txBox="1">
            <a:spLocks noGrp="1"/>
          </p:cNvSpPr>
          <p:nvPr/>
        </p:nvSpPr>
        <p:spPr>
          <a:xfrm>
            <a:off x="3124200" y="6416675"/>
            <a:ext cx="2895600" cy="365125"/>
          </a:xfrm>
          <a:prstGeom prst="rect">
            <a:avLst/>
          </a:prstGeom>
          <a:noFill/>
        </p:spPr>
        <p:txBody>
          <a:bodyPr anchor="b"/>
          <a:lstStyle/>
          <a:p>
            <a:pPr algn="ctr">
              <a:defRPr/>
            </a:pPr>
            <a:r>
              <a:rPr lang="en-US" sz="1200">
                <a:solidFill>
                  <a:prstClr val="white">
                    <a:shade val="50000"/>
                  </a:prstClr>
                </a:solidFill>
              </a:rPr>
              <a:t>Beam Theory</a:t>
            </a:r>
            <a:endParaRPr lang="en-US" sz="1200" dirty="0">
              <a:solidFill>
                <a:prstClr val="white">
                  <a:shade val="50000"/>
                </a:prstClr>
              </a:solidFill>
            </a:endParaRPr>
          </a:p>
        </p:txBody>
      </p:sp>
      <p:sp>
        <p:nvSpPr>
          <p:cNvPr id="59401" name="Line 25"/>
          <p:cNvSpPr>
            <a:spLocks noChangeShapeType="1"/>
          </p:cNvSpPr>
          <p:nvPr/>
        </p:nvSpPr>
        <p:spPr bwMode="auto">
          <a:xfrm>
            <a:off x="1377950" y="1212850"/>
            <a:ext cx="6115050"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59402" name="Line 26"/>
          <p:cNvSpPr>
            <a:spLocks noChangeShapeType="1"/>
          </p:cNvSpPr>
          <p:nvPr/>
        </p:nvSpPr>
        <p:spPr bwMode="auto">
          <a:xfrm>
            <a:off x="1365250" y="1517650"/>
            <a:ext cx="6121400"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Tree>
    <p:extLst>
      <p:ext uri="{BB962C8B-B14F-4D97-AF65-F5344CB8AC3E}">
        <p14:creationId xmlns:p14="http://schemas.microsoft.com/office/powerpoint/2010/main" val="1129397572"/>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53"/>
          <p:cNvSpPr/>
          <p:nvPr/>
        </p:nvSpPr>
        <p:spPr>
          <a:xfrm>
            <a:off x="1149350" y="234950"/>
            <a:ext cx="7162800" cy="1939925"/>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0419" name="Freeform 5"/>
          <p:cNvSpPr>
            <a:spLocks/>
          </p:cNvSpPr>
          <p:nvPr/>
        </p:nvSpPr>
        <p:spPr bwMode="auto">
          <a:xfrm>
            <a:off x="1371600" y="1111250"/>
            <a:ext cx="6115050" cy="717550"/>
          </a:xfrm>
          <a:custGeom>
            <a:avLst/>
            <a:gdLst>
              <a:gd name="T0" fmla="*/ 0 w 3852"/>
              <a:gd name="T1" fmla="*/ 816530625 h 452"/>
              <a:gd name="T2" fmla="*/ 0 w 3852"/>
              <a:gd name="T3" fmla="*/ 0 h 452"/>
              <a:gd name="T4" fmla="*/ 604837500 w 3852"/>
              <a:gd name="T5" fmla="*/ 100806250 h 452"/>
              <a:gd name="T6" fmla="*/ 1572577500 w 3852"/>
              <a:gd name="T7" fmla="*/ 211693125 h 452"/>
              <a:gd name="T8" fmla="*/ 2147483647 w 3852"/>
              <a:gd name="T9" fmla="*/ 272176875 h 452"/>
              <a:gd name="T10" fmla="*/ 2147483647 w 3852"/>
              <a:gd name="T11" fmla="*/ 342741250 h 452"/>
              <a:gd name="T12" fmla="*/ 2147483647 w 3852"/>
              <a:gd name="T13" fmla="*/ 362902500 h 452"/>
              <a:gd name="T14" fmla="*/ 2147483647 w 3852"/>
              <a:gd name="T15" fmla="*/ 352821875 h 452"/>
              <a:gd name="T16" fmla="*/ 2147483647 w 3852"/>
              <a:gd name="T17" fmla="*/ 302418750 h 452"/>
              <a:gd name="T18" fmla="*/ 2147483647 w 3852"/>
              <a:gd name="T19" fmla="*/ 231854375 h 452"/>
              <a:gd name="T20" fmla="*/ 2147483647 w 3852"/>
              <a:gd name="T21" fmla="*/ 141128750 h 452"/>
              <a:gd name="T22" fmla="*/ 2147483647 w 3852"/>
              <a:gd name="T23" fmla="*/ 20161250 h 452"/>
              <a:gd name="T24" fmla="*/ 2147483647 w 3852"/>
              <a:gd name="T25" fmla="*/ 796369375 h 452"/>
              <a:gd name="T26" fmla="*/ 2147483647 w 3852"/>
              <a:gd name="T27" fmla="*/ 856853125 h 452"/>
              <a:gd name="T28" fmla="*/ 2147483647 w 3852"/>
              <a:gd name="T29" fmla="*/ 927417500 h 452"/>
              <a:gd name="T30" fmla="*/ 2147483647 w 3852"/>
              <a:gd name="T31" fmla="*/ 1008062500 h 452"/>
              <a:gd name="T32" fmla="*/ 2147483647 w 3852"/>
              <a:gd name="T33" fmla="*/ 1098788125 h 452"/>
              <a:gd name="T34" fmla="*/ 2147483647 w 3852"/>
              <a:gd name="T35" fmla="*/ 1108868750 h 452"/>
              <a:gd name="T36" fmla="*/ 2147483647 w 3852"/>
              <a:gd name="T37" fmla="*/ 1129030000 h 452"/>
              <a:gd name="T38" fmla="*/ 2147483647 w 3852"/>
              <a:gd name="T39" fmla="*/ 1139110625 h 452"/>
              <a:gd name="T40" fmla="*/ 2147483647 w 3852"/>
              <a:gd name="T41" fmla="*/ 1118949375 h 452"/>
              <a:gd name="T42" fmla="*/ 2147483647 w 3852"/>
              <a:gd name="T43" fmla="*/ 1118949375 h 452"/>
              <a:gd name="T44" fmla="*/ 2147483647 w 3852"/>
              <a:gd name="T45" fmla="*/ 1068546250 h 452"/>
              <a:gd name="T46" fmla="*/ 2147173125 w 3852"/>
              <a:gd name="T47" fmla="*/ 1028223750 h 452"/>
              <a:gd name="T48" fmla="*/ 1562496875 w 3852"/>
              <a:gd name="T49" fmla="*/ 977820625 h 452"/>
              <a:gd name="T50" fmla="*/ 877014375 w 3852"/>
              <a:gd name="T51" fmla="*/ 917336875 h 452"/>
              <a:gd name="T52" fmla="*/ 262096250 w 3852"/>
              <a:gd name="T53" fmla="*/ 836691875 h 452"/>
              <a:gd name="T54" fmla="*/ 0 w 3852"/>
              <a:gd name="T55" fmla="*/ 816530625 h 45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852"/>
              <a:gd name="T85" fmla="*/ 0 h 452"/>
              <a:gd name="T86" fmla="*/ 3852 w 3852"/>
              <a:gd name="T87" fmla="*/ 452 h 45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852" h="452">
                <a:moveTo>
                  <a:pt x="0" y="324"/>
                </a:moveTo>
                <a:lnTo>
                  <a:pt x="0" y="0"/>
                </a:lnTo>
                <a:lnTo>
                  <a:pt x="240" y="40"/>
                </a:lnTo>
                <a:lnTo>
                  <a:pt x="624" y="84"/>
                </a:lnTo>
                <a:lnTo>
                  <a:pt x="928" y="108"/>
                </a:lnTo>
                <a:lnTo>
                  <a:pt x="1348" y="136"/>
                </a:lnTo>
                <a:lnTo>
                  <a:pt x="1668" y="144"/>
                </a:lnTo>
                <a:lnTo>
                  <a:pt x="2164" y="140"/>
                </a:lnTo>
                <a:lnTo>
                  <a:pt x="2660" y="120"/>
                </a:lnTo>
                <a:lnTo>
                  <a:pt x="3148" y="92"/>
                </a:lnTo>
                <a:lnTo>
                  <a:pt x="3440" y="56"/>
                </a:lnTo>
                <a:lnTo>
                  <a:pt x="3852" y="8"/>
                </a:lnTo>
                <a:lnTo>
                  <a:pt x="3852" y="316"/>
                </a:lnTo>
                <a:lnTo>
                  <a:pt x="3696" y="340"/>
                </a:lnTo>
                <a:lnTo>
                  <a:pt x="3448" y="368"/>
                </a:lnTo>
                <a:lnTo>
                  <a:pt x="3116" y="400"/>
                </a:lnTo>
                <a:lnTo>
                  <a:pt x="2704" y="436"/>
                </a:lnTo>
                <a:lnTo>
                  <a:pt x="2352" y="440"/>
                </a:lnTo>
                <a:lnTo>
                  <a:pt x="2084" y="448"/>
                </a:lnTo>
                <a:lnTo>
                  <a:pt x="1844" y="452"/>
                </a:lnTo>
                <a:lnTo>
                  <a:pt x="1596" y="444"/>
                </a:lnTo>
                <a:lnTo>
                  <a:pt x="1348" y="444"/>
                </a:lnTo>
                <a:lnTo>
                  <a:pt x="1072" y="424"/>
                </a:lnTo>
                <a:lnTo>
                  <a:pt x="852" y="408"/>
                </a:lnTo>
                <a:lnTo>
                  <a:pt x="620" y="388"/>
                </a:lnTo>
                <a:lnTo>
                  <a:pt x="348" y="364"/>
                </a:lnTo>
                <a:lnTo>
                  <a:pt x="104" y="332"/>
                </a:lnTo>
                <a:lnTo>
                  <a:pt x="0" y="324"/>
                </a:lnTo>
                <a:close/>
              </a:path>
            </a:pathLst>
          </a:custGeom>
          <a:solidFill>
            <a:srgbClr val="96A9A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solidFill>
                <a:prstClr val="white"/>
              </a:solidFill>
            </a:endParaRPr>
          </a:p>
        </p:txBody>
      </p:sp>
      <p:sp>
        <p:nvSpPr>
          <p:cNvPr id="60420" name="AutoShape 151"/>
          <p:cNvSpPr>
            <a:spLocks noChangeArrowheads="1"/>
          </p:cNvSpPr>
          <p:nvPr/>
        </p:nvSpPr>
        <p:spPr bwMode="auto">
          <a:xfrm>
            <a:off x="1255713" y="1646238"/>
            <a:ext cx="304800" cy="447675"/>
          </a:xfrm>
          <a:prstGeom prst="triangle">
            <a:avLst>
              <a:gd name="adj" fmla="val 50000"/>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endParaRPr>
          </a:p>
        </p:txBody>
      </p:sp>
      <p:sp>
        <p:nvSpPr>
          <p:cNvPr id="60421" name="AutoShape 152"/>
          <p:cNvSpPr>
            <a:spLocks noChangeArrowheads="1"/>
          </p:cNvSpPr>
          <p:nvPr/>
        </p:nvSpPr>
        <p:spPr bwMode="auto">
          <a:xfrm>
            <a:off x="7270750" y="1627188"/>
            <a:ext cx="304800" cy="447675"/>
          </a:xfrm>
          <a:prstGeom prst="triangle">
            <a:avLst>
              <a:gd name="adj" fmla="val 50000"/>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endParaRPr>
          </a:p>
        </p:txBody>
      </p:sp>
      <p:sp>
        <p:nvSpPr>
          <p:cNvPr id="29" name="TextBox 28"/>
          <p:cNvSpPr txBox="1"/>
          <p:nvPr/>
        </p:nvSpPr>
        <p:spPr>
          <a:xfrm>
            <a:off x="0" y="2184400"/>
            <a:ext cx="9144000" cy="860425"/>
          </a:xfrm>
          <a:prstGeom prst="rect">
            <a:avLst/>
          </a:prstGeom>
          <a:solidFill>
            <a:schemeClr val="tx1">
              <a:lumMod val="95000"/>
              <a:alpha val="62000"/>
            </a:schemeClr>
          </a:solidFill>
          <a:ln w="38100" cap="flat">
            <a:solidFill>
              <a:schemeClr val="bg1"/>
            </a:solidFill>
            <a:bevel/>
          </a:ln>
        </p:spPr>
        <p:txBody>
          <a:bodyPr anchor="ctr" anchorCtr="1">
            <a:spAutoFit/>
          </a:bodyPr>
          <a:lstStyle/>
          <a:p>
            <a:pPr algn="ctr" eaLnBrk="0" hangingPunct="0">
              <a:defRPr/>
            </a:pPr>
            <a:r>
              <a:rPr lang="en-US">
                <a:solidFill>
                  <a:prstClr val="black"/>
                </a:solidFill>
              </a:rPr>
              <a:t>Results in deflection in floor under Dead Load.</a:t>
            </a:r>
          </a:p>
          <a:p>
            <a:pPr algn="ctr" eaLnBrk="0" hangingPunct="0">
              <a:defRPr/>
            </a:pPr>
            <a:r>
              <a:rPr lang="en-US">
                <a:solidFill>
                  <a:prstClr val="black"/>
                </a:solidFill>
              </a:rPr>
              <a:t>This can affect thickness of slab and fit of non-structural components.</a:t>
            </a:r>
          </a:p>
        </p:txBody>
      </p:sp>
      <p:cxnSp>
        <p:nvCxnSpPr>
          <p:cNvPr id="73" name="Straight Arrow Connector 72"/>
          <p:cNvCxnSpPr/>
          <p:nvPr/>
        </p:nvCxnSpPr>
        <p:spPr>
          <a:xfrm rot="5400000">
            <a:off x="1676400" y="928688"/>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rot="5400000">
            <a:off x="2245519" y="98504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rot="5400000">
            <a:off x="2813843" y="1027907"/>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rot="5400000">
            <a:off x="3353594" y="105489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rot="5400000">
            <a:off x="1118394" y="854869"/>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rot="5400000">
            <a:off x="3907632" y="106759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rot="5400000">
            <a:off x="4988718" y="1053307"/>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rot="5400000">
            <a:off x="5556250" y="1027113"/>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rot="5400000">
            <a:off x="6123781" y="986632"/>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5400000">
            <a:off x="6665118" y="929482"/>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rot="5400000">
            <a:off x="4414043" y="1066007"/>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rot="5400000">
            <a:off x="7219156" y="859632"/>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60435" name="Text Box 161"/>
          <p:cNvSpPr txBox="1">
            <a:spLocks noChangeArrowheads="1"/>
          </p:cNvSpPr>
          <p:nvPr/>
        </p:nvSpPr>
        <p:spPr bwMode="auto">
          <a:xfrm>
            <a:off x="7808913" y="1365250"/>
            <a:ext cx="3921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baseline="-25000">
                <a:solidFill>
                  <a:prstClr val="black"/>
                </a:solidFill>
                <a:latin typeface="Symbol" pitchFamily="18" charset="2"/>
              </a:rPr>
              <a:t>d</a:t>
            </a:r>
          </a:p>
        </p:txBody>
      </p:sp>
      <p:grpSp>
        <p:nvGrpSpPr>
          <p:cNvPr id="60436" name="Group 65"/>
          <p:cNvGrpSpPr>
            <a:grpSpLocks/>
          </p:cNvGrpSpPr>
          <p:nvPr/>
        </p:nvGrpSpPr>
        <p:grpSpPr bwMode="auto">
          <a:xfrm>
            <a:off x="1371600" y="1116013"/>
            <a:ext cx="6119813" cy="500062"/>
            <a:chOff x="1371600" y="1116013"/>
            <a:chExt cx="6119813" cy="500063"/>
          </a:xfrm>
        </p:grpSpPr>
        <p:sp>
          <p:nvSpPr>
            <p:cNvPr id="60448" name="Rectangle 140"/>
            <p:cNvSpPr>
              <a:spLocks noChangeArrowheads="1"/>
            </p:cNvSpPr>
            <p:nvPr/>
          </p:nvSpPr>
          <p:spPr bwMode="auto">
            <a:xfrm>
              <a:off x="1371600" y="1116013"/>
              <a:ext cx="6119813" cy="500063"/>
            </a:xfrm>
            <a:prstGeom prst="rect">
              <a:avLst/>
            </a:prstGeom>
            <a:noFill/>
            <a:ln w="12700">
              <a:solidFill>
                <a:schemeClr val="bg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en-US">
                <a:solidFill>
                  <a:prstClr val="white"/>
                </a:solidFill>
              </a:endParaRPr>
            </a:p>
          </p:txBody>
        </p:sp>
        <p:sp>
          <p:nvSpPr>
            <p:cNvPr id="60449" name="Rectangle 141"/>
            <p:cNvSpPr>
              <a:spLocks noChangeArrowheads="1"/>
            </p:cNvSpPr>
            <p:nvPr/>
          </p:nvSpPr>
          <p:spPr bwMode="auto">
            <a:xfrm>
              <a:off x="1376363" y="1211263"/>
              <a:ext cx="6115050" cy="309563"/>
            </a:xfrm>
            <a:prstGeom prst="rect">
              <a:avLst/>
            </a:prstGeom>
            <a:noFill/>
            <a:ln w="12700">
              <a:solidFill>
                <a:schemeClr val="bg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en-US">
                <a:solidFill>
                  <a:prstClr val="white"/>
                </a:solidFill>
              </a:endParaRPr>
            </a:p>
          </p:txBody>
        </p:sp>
      </p:grpSp>
      <p:sp>
        <p:nvSpPr>
          <p:cNvPr id="67" name="Slide Number Placeholder 66"/>
          <p:cNvSpPr txBox="1">
            <a:spLocks noGrp="1"/>
          </p:cNvSpPr>
          <p:nvPr/>
        </p:nvSpPr>
        <p:spPr>
          <a:xfrm>
            <a:off x="7924800" y="6416675"/>
            <a:ext cx="762000" cy="365125"/>
          </a:xfrm>
          <a:prstGeom prst="rect">
            <a:avLst/>
          </a:prstGeom>
          <a:noFill/>
        </p:spPr>
        <p:txBody>
          <a:bodyPr lIns="0" rIns="0" anchor="b"/>
          <a:lstStyle/>
          <a:p>
            <a:pPr algn="r">
              <a:defRPr/>
            </a:pPr>
            <a:fld id="{79E904C5-AB32-4418-8521-67CF04D3A225}" type="slidenum">
              <a:rPr lang="en-US" sz="1200">
                <a:solidFill>
                  <a:prstClr val="white">
                    <a:shade val="50000"/>
                  </a:prstClr>
                </a:solidFill>
              </a:rPr>
              <a:pPr algn="r">
                <a:defRPr/>
              </a:pPr>
              <a:t>85</a:t>
            </a:fld>
            <a:endParaRPr lang="en-US" sz="1200" dirty="0">
              <a:solidFill>
                <a:prstClr val="white">
                  <a:shade val="50000"/>
                </a:prstClr>
              </a:solidFill>
            </a:endParaRPr>
          </a:p>
        </p:txBody>
      </p:sp>
      <p:sp>
        <p:nvSpPr>
          <p:cNvPr id="68" name="Footer Placeholder 67"/>
          <p:cNvSpPr txBox="1">
            <a:spLocks noGrp="1"/>
          </p:cNvSpPr>
          <p:nvPr/>
        </p:nvSpPr>
        <p:spPr>
          <a:xfrm>
            <a:off x="3124200" y="6416675"/>
            <a:ext cx="2895600" cy="365125"/>
          </a:xfrm>
          <a:prstGeom prst="rect">
            <a:avLst/>
          </a:prstGeom>
          <a:noFill/>
        </p:spPr>
        <p:txBody>
          <a:bodyPr anchor="b"/>
          <a:lstStyle/>
          <a:p>
            <a:pPr algn="ctr">
              <a:defRPr/>
            </a:pPr>
            <a:r>
              <a:rPr lang="en-US" sz="1200">
                <a:solidFill>
                  <a:prstClr val="white">
                    <a:shade val="50000"/>
                  </a:prstClr>
                </a:solidFill>
              </a:rPr>
              <a:t>Beam Theory</a:t>
            </a:r>
            <a:endParaRPr lang="en-US" sz="1200" dirty="0">
              <a:solidFill>
                <a:prstClr val="white">
                  <a:shade val="50000"/>
                </a:prstClr>
              </a:solidFill>
            </a:endParaRPr>
          </a:p>
        </p:txBody>
      </p:sp>
      <p:sp>
        <p:nvSpPr>
          <p:cNvPr id="60439" name="Freeform 27"/>
          <p:cNvSpPr>
            <a:spLocks/>
          </p:cNvSpPr>
          <p:nvPr/>
        </p:nvSpPr>
        <p:spPr bwMode="auto">
          <a:xfrm>
            <a:off x="1374775" y="1616075"/>
            <a:ext cx="6124575" cy="227013"/>
          </a:xfrm>
          <a:custGeom>
            <a:avLst/>
            <a:gdLst>
              <a:gd name="T0" fmla="*/ 0 w 3868"/>
              <a:gd name="T1" fmla="*/ 10080647 h 143"/>
              <a:gd name="T2" fmla="*/ 1544399940 w 3868"/>
              <a:gd name="T3" fmla="*/ 191532297 h 143"/>
              <a:gd name="T4" fmla="*/ 2147483647 w 3868"/>
              <a:gd name="T5" fmla="*/ 342742005 h 143"/>
              <a:gd name="T6" fmla="*/ 2147483647 w 3868"/>
              <a:gd name="T7" fmla="*/ 292338769 h 143"/>
              <a:gd name="T8" fmla="*/ 2147483647 w 3868"/>
              <a:gd name="T9" fmla="*/ 151209708 h 143"/>
              <a:gd name="T10" fmla="*/ 2147483647 w 3868"/>
              <a:gd name="T11" fmla="*/ 0 h 143"/>
              <a:gd name="T12" fmla="*/ 0 60000 65536"/>
              <a:gd name="T13" fmla="*/ 0 60000 65536"/>
              <a:gd name="T14" fmla="*/ 0 60000 65536"/>
              <a:gd name="T15" fmla="*/ 0 60000 65536"/>
              <a:gd name="T16" fmla="*/ 0 60000 65536"/>
              <a:gd name="T17" fmla="*/ 0 60000 65536"/>
              <a:gd name="T18" fmla="*/ 0 w 3868"/>
              <a:gd name="T19" fmla="*/ 0 h 143"/>
              <a:gd name="T20" fmla="*/ 3868 w 3868"/>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3868" h="143">
                <a:moveTo>
                  <a:pt x="0" y="4"/>
                </a:moveTo>
                <a:cubicBezTo>
                  <a:pt x="174" y="29"/>
                  <a:pt x="349" y="54"/>
                  <a:pt x="616" y="76"/>
                </a:cubicBezTo>
                <a:cubicBezTo>
                  <a:pt x="883" y="98"/>
                  <a:pt x="1262" y="129"/>
                  <a:pt x="1600" y="136"/>
                </a:cubicBezTo>
                <a:cubicBezTo>
                  <a:pt x="1938" y="143"/>
                  <a:pt x="2347" y="129"/>
                  <a:pt x="2644" y="116"/>
                </a:cubicBezTo>
                <a:cubicBezTo>
                  <a:pt x="2941" y="103"/>
                  <a:pt x="3180" y="79"/>
                  <a:pt x="3384" y="60"/>
                </a:cubicBezTo>
                <a:cubicBezTo>
                  <a:pt x="3588" y="41"/>
                  <a:pt x="3728" y="20"/>
                  <a:pt x="3868"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0440" name="Freeform 31"/>
          <p:cNvSpPr>
            <a:spLocks/>
          </p:cNvSpPr>
          <p:nvPr/>
        </p:nvSpPr>
        <p:spPr bwMode="auto">
          <a:xfrm>
            <a:off x="1384300" y="1114425"/>
            <a:ext cx="6115050" cy="227013"/>
          </a:xfrm>
          <a:custGeom>
            <a:avLst/>
            <a:gdLst>
              <a:gd name="T0" fmla="*/ 0 w 3868"/>
              <a:gd name="T1" fmla="*/ 10080647 h 143"/>
              <a:gd name="T2" fmla="*/ 1539599798 w 3868"/>
              <a:gd name="T3" fmla="*/ 191532297 h 143"/>
              <a:gd name="T4" fmla="*/ 2147483647 w 3868"/>
              <a:gd name="T5" fmla="*/ 342742005 h 143"/>
              <a:gd name="T6" fmla="*/ 2147483647 w 3868"/>
              <a:gd name="T7" fmla="*/ 292338769 h 143"/>
              <a:gd name="T8" fmla="*/ 2147483647 w 3868"/>
              <a:gd name="T9" fmla="*/ 151209708 h 143"/>
              <a:gd name="T10" fmla="*/ 2147483647 w 3868"/>
              <a:gd name="T11" fmla="*/ 0 h 143"/>
              <a:gd name="T12" fmla="*/ 0 60000 65536"/>
              <a:gd name="T13" fmla="*/ 0 60000 65536"/>
              <a:gd name="T14" fmla="*/ 0 60000 65536"/>
              <a:gd name="T15" fmla="*/ 0 60000 65536"/>
              <a:gd name="T16" fmla="*/ 0 60000 65536"/>
              <a:gd name="T17" fmla="*/ 0 60000 65536"/>
              <a:gd name="T18" fmla="*/ 0 w 3868"/>
              <a:gd name="T19" fmla="*/ 0 h 143"/>
              <a:gd name="T20" fmla="*/ 3868 w 3868"/>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3868" h="143">
                <a:moveTo>
                  <a:pt x="0" y="4"/>
                </a:moveTo>
                <a:cubicBezTo>
                  <a:pt x="174" y="29"/>
                  <a:pt x="349" y="54"/>
                  <a:pt x="616" y="76"/>
                </a:cubicBezTo>
                <a:cubicBezTo>
                  <a:pt x="883" y="98"/>
                  <a:pt x="1262" y="129"/>
                  <a:pt x="1600" y="136"/>
                </a:cubicBezTo>
                <a:cubicBezTo>
                  <a:pt x="1938" y="143"/>
                  <a:pt x="2347" y="129"/>
                  <a:pt x="2644" y="116"/>
                </a:cubicBezTo>
                <a:cubicBezTo>
                  <a:pt x="2941" y="103"/>
                  <a:pt x="3180" y="79"/>
                  <a:pt x="3384" y="60"/>
                </a:cubicBezTo>
                <a:cubicBezTo>
                  <a:pt x="3588" y="41"/>
                  <a:pt x="3728" y="20"/>
                  <a:pt x="3868"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0441" name="Freeform 32"/>
          <p:cNvSpPr>
            <a:spLocks/>
          </p:cNvSpPr>
          <p:nvPr/>
        </p:nvSpPr>
        <p:spPr bwMode="auto">
          <a:xfrm>
            <a:off x="1384300" y="1203325"/>
            <a:ext cx="6108700" cy="227013"/>
          </a:xfrm>
          <a:custGeom>
            <a:avLst/>
            <a:gdLst>
              <a:gd name="T0" fmla="*/ 0 w 3868"/>
              <a:gd name="T1" fmla="*/ 10080647 h 143"/>
              <a:gd name="T2" fmla="*/ 1536404380 w 3868"/>
              <a:gd name="T3" fmla="*/ 191532297 h 143"/>
              <a:gd name="T4" fmla="*/ 2147483647 w 3868"/>
              <a:gd name="T5" fmla="*/ 342742005 h 143"/>
              <a:gd name="T6" fmla="*/ 2147483647 w 3868"/>
              <a:gd name="T7" fmla="*/ 292338769 h 143"/>
              <a:gd name="T8" fmla="*/ 2147483647 w 3868"/>
              <a:gd name="T9" fmla="*/ 151209708 h 143"/>
              <a:gd name="T10" fmla="*/ 2147483647 w 3868"/>
              <a:gd name="T11" fmla="*/ 0 h 143"/>
              <a:gd name="T12" fmla="*/ 0 60000 65536"/>
              <a:gd name="T13" fmla="*/ 0 60000 65536"/>
              <a:gd name="T14" fmla="*/ 0 60000 65536"/>
              <a:gd name="T15" fmla="*/ 0 60000 65536"/>
              <a:gd name="T16" fmla="*/ 0 60000 65536"/>
              <a:gd name="T17" fmla="*/ 0 60000 65536"/>
              <a:gd name="T18" fmla="*/ 0 w 3868"/>
              <a:gd name="T19" fmla="*/ 0 h 143"/>
              <a:gd name="T20" fmla="*/ 3868 w 3868"/>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3868" h="143">
                <a:moveTo>
                  <a:pt x="0" y="4"/>
                </a:moveTo>
                <a:cubicBezTo>
                  <a:pt x="174" y="29"/>
                  <a:pt x="349" y="54"/>
                  <a:pt x="616" y="76"/>
                </a:cubicBezTo>
                <a:cubicBezTo>
                  <a:pt x="883" y="98"/>
                  <a:pt x="1262" y="129"/>
                  <a:pt x="1600" y="136"/>
                </a:cubicBezTo>
                <a:cubicBezTo>
                  <a:pt x="1938" y="143"/>
                  <a:pt x="2347" y="129"/>
                  <a:pt x="2644" y="116"/>
                </a:cubicBezTo>
                <a:cubicBezTo>
                  <a:pt x="2941" y="103"/>
                  <a:pt x="3180" y="79"/>
                  <a:pt x="3384" y="60"/>
                </a:cubicBezTo>
                <a:cubicBezTo>
                  <a:pt x="3588" y="41"/>
                  <a:pt x="3728" y="20"/>
                  <a:pt x="3868"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0442" name="Freeform 33"/>
          <p:cNvSpPr>
            <a:spLocks/>
          </p:cNvSpPr>
          <p:nvPr/>
        </p:nvSpPr>
        <p:spPr bwMode="auto">
          <a:xfrm>
            <a:off x="1381125" y="1520825"/>
            <a:ext cx="6108700" cy="227013"/>
          </a:xfrm>
          <a:custGeom>
            <a:avLst/>
            <a:gdLst>
              <a:gd name="T0" fmla="*/ 0 w 3868"/>
              <a:gd name="T1" fmla="*/ 10080647 h 143"/>
              <a:gd name="T2" fmla="*/ 1536404380 w 3868"/>
              <a:gd name="T3" fmla="*/ 191532297 h 143"/>
              <a:gd name="T4" fmla="*/ 2147483647 w 3868"/>
              <a:gd name="T5" fmla="*/ 342742005 h 143"/>
              <a:gd name="T6" fmla="*/ 2147483647 w 3868"/>
              <a:gd name="T7" fmla="*/ 292338769 h 143"/>
              <a:gd name="T8" fmla="*/ 2147483647 w 3868"/>
              <a:gd name="T9" fmla="*/ 151209708 h 143"/>
              <a:gd name="T10" fmla="*/ 2147483647 w 3868"/>
              <a:gd name="T11" fmla="*/ 0 h 143"/>
              <a:gd name="T12" fmla="*/ 0 60000 65536"/>
              <a:gd name="T13" fmla="*/ 0 60000 65536"/>
              <a:gd name="T14" fmla="*/ 0 60000 65536"/>
              <a:gd name="T15" fmla="*/ 0 60000 65536"/>
              <a:gd name="T16" fmla="*/ 0 60000 65536"/>
              <a:gd name="T17" fmla="*/ 0 60000 65536"/>
              <a:gd name="T18" fmla="*/ 0 w 3868"/>
              <a:gd name="T19" fmla="*/ 0 h 143"/>
              <a:gd name="T20" fmla="*/ 3868 w 3868"/>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3868" h="143">
                <a:moveTo>
                  <a:pt x="0" y="4"/>
                </a:moveTo>
                <a:cubicBezTo>
                  <a:pt x="174" y="29"/>
                  <a:pt x="349" y="54"/>
                  <a:pt x="616" y="76"/>
                </a:cubicBezTo>
                <a:cubicBezTo>
                  <a:pt x="883" y="98"/>
                  <a:pt x="1262" y="129"/>
                  <a:pt x="1600" y="136"/>
                </a:cubicBezTo>
                <a:cubicBezTo>
                  <a:pt x="1938" y="143"/>
                  <a:pt x="2347" y="129"/>
                  <a:pt x="2644" y="116"/>
                </a:cubicBezTo>
                <a:cubicBezTo>
                  <a:pt x="2941" y="103"/>
                  <a:pt x="3180" y="79"/>
                  <a:pt x="3384" y="60"/>
                </a:cubicBezTo>
                <a:cubicBezTo>
                  <a:pt x="3588" y="41"/>
                  <a:pt x="3728" y="20"/>
                  <a:pt x="3868"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0443" name="Line 34"/>
          <p:cNvSpPr>
            <a:spLocks noChangeShapeType="1"/>
          </p:cNvSpPr>
          <p:nvPr/>
        </p:nvSpPr>
        <p:spPr bwMode="auto">
          <a:xfrm flipV="1">
            <a:off x="1381125" y="1111250"/>
            <a:ext cx="0" cy="523875"/>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0444" name="Line 35"/>
          <p:cNvSpPr>
            <a:spLocks noChangeShapeType="1"/>
          </p:cNvSpPr>
          <p:nvPr/>
        </p:nvSpPr>
        <p:spPr bwMode="auto">
          <a:xfrm>
            <a:off x="7489825" y="1101725"/>
            <a:ext cx="0" cy="523875"/>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0445" name="Line 79"/>
          <p:cNvSpPr>
            <a:spLocks noChangeShapeType="1"/>
          </p:cNvSpPr>
          <p:nvPr/>
        </p:nvSpPr>
        <p:spPr bwMode="auto">
          <a:xfrm>
            <a:off x="4122738" y="1839913"/>
            <a:ext cx="3700462"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0446" name="Line 81"/>
          <p:cNvSpPr>
            <a:spLocks noChangeShapeType="1"/>
          </p:cNvSpPr>
          <p:nvPr/>
        </p:nvSpPr>
        <p:spPr bwMode="auto">
          <a:xfrm>
            <a:off x="7545388" y="1619250"/>
            <a:ext cx="27622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0447" name="Line 82"/>
          <p:cNvSpPr>
            <a:spLocks noChangeShapeType="1"/>
          </p:cNvSpPr>
          <p:nvPr/>
        </p:nvSpPr>
        <p:spPr bwMode="auto">
          <a:xfrm>
            <a:off x="7699375" y="1612900"/>
            <a:ext cx="3175" cy="238125"/>
          </a:xfrm>
          <a:prstGeom prst="line">
            <a:avLst/>
          </a:prstGeom>
          <a:noFill/>
          <a:ln w="19050">
            <a:solidFill>
              <a:schemeClr val="bg1"/>
            </a:solidFill>
            <a:round/>
            <a:headEnd type="arrow" w="med" len="sm"/>
            <a:tailEnd type="arrow" w="med" len="sm"/>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Tree>
    <p:extLst>
      <p:ext uri="{BB962C8B-B14F-4D97-AF65-F5344CB8AC3E}">
        <p14:creationId xmlns:p14="http://schemas.microsoft.com/office/powerpoint/2010/main" val="3730389197"/>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60"/>
          <p:cNvSpPr/>
          <p:nvPr/>
        </p:nvSpPr>
        <p:spPr>
          <a:xfrm>
            <a:off x="1149350" y="3198813"/>
            <a:ext cx="7150100" cy="2105025"/>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1443" name="Freeform 126"/>
          <p:cNvSpPr>
            <a:spLocks/>
          </p:cNvSpPr>
          <p:nvPr/>
        </p:nvSpPr>
        <p:spPr bwMode="auto">
          <a:xfrm>
            <a:off x="1371600" y="4051300"/>
            <a:ext cx="6083300" cy="704850"/>
          </a:xfrm>
          <a:custGeom>
            <a:avLst/>
            <a:gdLst>
              <a:gd name="T0" fmla="*/ 0 w 3832"/>
              <a:gd name="T1" fmla="*/ 1118949375 h 444"/>
              <a:gd name="T2" fmla="*/ 0 w 3832"/>
              <a:gd name="T3" fmla="*/ 362902500 h 444"/>
              <a:gd name="T4" fmla="*/ 302418750 w 3832"/>
              <a:gd name="T5" fmla="*/ 332660625 h 444"/>
              <a:gd name="T6" fmla="*/ 756046875 w 3832"/>
              <a:gd name="T7" fmla="*/ 272176875 h 444"/>
              <a:gd name="T8" fmla="*/ 1229836250 w 3832"/>
              <a:gd name="T9" fmla="*/ 201612500 h 444"/>
              <a:gd name="T10" fmla="*/ 1945560625 w 3832"/>
              <a:gd name="T11" fmla="*/ 131048125 h 444"/>
              <a:gd name="T12" fmla="*/ 2147483647 w 3832"/>
              <a:gd name="T13" fmla="*/ 70564375 h 444"/>
              <a:gd name="T14" fmla="*/ 2147483647 w 3832"/>
              <a:gd name="T15" fmla="*/ 40322500 h 444"/>
              <a:gd name="T16" fmla="*/ 2147483647 w 3832"/>
              <a:gd name="T17" fmla="*/ 0 h 444"/>
              <a:gd name="T18" fmla="*/ 2147483647 w 3832"/>
              <a:gd name="T19" fmla="*/ 10080625 h 444"/>
              <a:gd name="T20" fmla="*/ 2147483647 w 3832"/>
              <a:gd name="T21" fmla="*/ 30241875 h 444"/>
              <a:gd name="T22" fmla="*/ 2147483647 w 3832"/>
              <a:gd name="T23" fmla="*/ 70564375 h 444"/>
              <a:gd name="T24" fmla="*/ 2147483647 w 3832"/>
              <a:gd name="T25" fmla="*/ 110886875 h 444"/>
              <a:gd name="T26" fmla="*/ 2147483647 w 3832"/>
              <a:gd name="T27" fmla="*/ 191531875 h 444"/>
              <a:gd name="T28" fmla="*/ 2147483647 w 3832"/>
              <a:gd name="T29" fmla="*/ 302418750 h 444"/>
              <a:gd name="T30" fmla="*/ 2147483647 w 3832"/>
              <a:gd name="T31" fmla="*/ 322580000 h 444"/>
              <a:gd name="T32" fmla="*/ 2147483647 w 3832"/>
              <a:gd name="T33" fmla="*/ 1088707500 h 444"/>
              <a:gd name="T34" fmla="*/ 2147483647 w 3832"/>
              <a:gd name="T35" fmla="*/ 1028223750 h 444"/>
              <a:gd name="T36" fmla="*/ 2147483647 w 3832"/>
              <a:gd name="T37" fmla="*/ 967740000 h 444"/>
              <a:gd name="T38" fmla="*/ 2147483647 w 3832"/>
              <a:gd name="T39" fmla="*/ 887095000 h 444"/>
              <a:gd name="T40" fmla="*/ 2147483647 w 3832"/>
              <a:gd name="T41" fmla="*/ 836691875 h 444"/>
              <a:gd name="T42" fmla="*/ 2147483647 w 3832"/>
              <a:gd name="T43" fmla="*/ 826611250 h 444"/>
              <a:gd name="T44" fmla="*/ 2147483647 w 3832"/>
              <a:gd name="T45" fmla="*/ 796369375 h 444"/>
              <a:gd name="T46" fmla="*/ 2147483647 w 3832"/>
              <a:gd name="T47" fmla="*/ 776208125 h 444"/>
              <a:gd name="T48" fmla="*/ 2147483647 w 3832"/>
              <a:gd name="T49" fmla="*/ 756046875 h 444"/>
              <a:gd name="T50" fmla="*/ 2147483647 w 3832"/>
              <a:gd name="T51" fmla="*/ 766127500 h 444"/>
              <a:gd name="T52" fmla="*/ 2147483647 w 3832"/>
              <a:gd name="T53" fmla="*/ 766127500 h 444"/>
              <a:gd name="T54" fmla="*/ 2147483647 w 3832"/>
              <a:gd name="T55" fmla="*/ 806450000 h 444"/>
              <a:gd name="T56" fmla="*/ 2147483647 w 3832"/>
              <a:gd name="T57" fmla="*/ 856853125 h 444"/>
              <a:gd name="T58" fmla="*/ 1562496875 w 3832"/>
              <a:gd name="T59" fmla="*/ 937498125 h 444"/>
              <a:gd name="T60" fmla="*/ 796369375 w 3832"/>
              <a:gd name="T61" fmla="*/ 1018143125 h 444"/>
              <a:gd name="T62" fmla="*/ 181451250 w 3832"/>
              <a:gd name="T63" fmla="*/ 1088707500 h 444"/>
              <a:gd name="T64" fmla="*/ 0 w 3832"/>
              <a:gd name="T65" fmla="*/ 1118949375 h 44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832"/>
              <a:gd name="T100" fmla="*/ 0 h 444"/>
              <a:gd name="T101" fmla="*/ 3832 w 3832"/>
              <a:gd name="T102" fmla="*/ 444 h 4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832" h="444">
                <a:moveTo>
                  <a:pt x="0" y="444"/>
                </a:moveTo>
                <a:lnTo>
                  <a:pt x="0" y="144"/>
                </a:lnTo>
                <a:lnTo>
                  <a:pt x="120" y="132"/>
                </a:lnTo>
                <a:lnTo>
                  <a:pt x="300" y="108"/>
                </a:lnTo>
                <a:lnTo>
                  <a:pt x="488" y="80"/>
                </a:lnTo>
                <a:lnTo>
                  <a:pt x="772" y="52"/>
                </a:lnTo>
                <a:lnTo>
                  <a:pt x="1116" y="28"/>
                </a:lnTo>
                <a:lnTo>
                  <a:pt x="1396" y="16"/>
                </a:lnTo>
                <a:lnTo>
                  <a:pt x="1676" y="0"/>
                </a:lnTo>
                <a:lnTo>
                  <a:pt x="1968" y="4"/>
                </a:lnTo>
                <a:lnTo>
                  <a:pt x="2316" y="12"/>
                </a:lnTo>
                <a:lnTo>
                  <a:pt x="2708" y="28"/>
                </a:lnTo>
                <a:lnTo>
                  <a:pt x="3052" y="44"/>
                </a:lnTo>
                <a:lnTo>
                  <a:pt x="3432" y="76"/>
                </a:lnTo>
                <a:lnTo>
                  <a:pt x="3772" y="120"/>
                </a:lnTo>
                <a:lnTo>
                  <a:pt x="3832" y="128"/>
                </a:lnTo>
                <a:lnTo>
                  <a:pt x="3832" y="432"/>
                </a:lnTo>
                <a:lnTo>
                  <a:pt x="3692" y="408"/>
                </a:lnTo>
                <a:lnTo>
                  <a:pt x="3460" y="384"/>
                </a:lnTo>
                <a:lnTo>
                  <a:pt x="3152" y="352"/>
                </a:lnTo>
                <a:lnTo>
                  <a:pt x="2916" y="332"/>
                </a:lnTo>
                <a:lnTo>
                  <a:pt x="2696" y="328"/>
                </a:lnTo>
                <a:lnTo>
                  <a:pt x="2504" y="316"/>
                </a:lnTo>
                <a:lnTo>
                  <a:pt x="2260" y="308"/>
                </a:lnTo>
                <a:lnTo>
                  <a:pt x="2060" y="300"/>
                </a:lnTo>
                <a:lnTo>
                  <a:pt x="1812" y="304"/>
                </a:lnTo>
                <a:lnTo>
                  <a:pt x="1584" y="304"/>
                </a:lnTo>
                <a:lnTo>
                  <a:pt x="1252" y="320"/>
                </a:lnTo>
                <a:lnTo>
                  <a:pt x="980" y="340"/>
                </a:lnTo>
                <a:lnTo>
                  <a:pt x="620" y="372"/>
                </a:lnTo>
                <a:lnTo>
                  <a:pt x="316" y="404"/>
                </a:lnTo>
                <a:lnTo>
                  <a:pt x="72" y="432"/>
                </a:lnTo>
                <a:lnTo>
                  <a:pt x="0" y="444"/>
                </a:lnTo>
                <a:close/>
              </a:path>
            </a:pathLst>
          </a:custGeom>
          <a:solidFill>
            <a:srgbClr val="96A9A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solidFill>
                <a:prstClr val="white"/>
              </a:solidFill>
            </a:endParaRPr>
          </a:p>
        </p:txBody>
      </p:sp>
      <p:sp>
        <p:nvSpPr>
          <p:cNvPr id="54" name="Rectangle 53"/>
          <p:cNvSpPr/>
          <p:nvPr/>
        </p:nvSpPr>
        <p:spPr>
          <a:xfrm>
            <a:off x="1149350" y="234950"/>
            <a:ext cx="7162800" cy="1939925"/>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1445" name="Freeform 78"/>
          <p:cNvSpPr>
            <a:spLocks/>
          </p:cNvSpPr>
          <p:nvPr/>
        </p:nvSpPr>
        <p:spPr bwMode="auto">
          <a:xfrm>
            <a:off x="1371600" y="1111250"/>
            <a:ext cx="6115050" cy="717550"/>
          </a:xfrm>
          <a:custGeom>
            <a:avLst/>
            <a:gdLst>
              <a:gd name="T0" fmla="*/ 0 w 3852"/>
              <a:gd name="T1" fmla="*/ 816530625 h 452"/>
              <a:gd name="T2" fmla="*/ 0 w 3852"/>
              <a:gd name="T3" fmla="*/ 0 h 452"/>
              <a:gd name="T4" fmla="*/ 604837500 w 3852"/>
              <a:gd name="T5" fmla="*/ 100806250 h 452"/>
              <a:gd name="T6" fmla="*/ 1572577500 w 3852"/>
              <a:gd name="T7" fmla="*/ 211693125 h 452"/>
              <a:gd name="T8" fmla="*/ 2147483647 w 3852"/>
              <a:gd name="T9" fmla="*/ 272176875 h 452"/>
              <a:gd name="T10" fmla="*/ 2147483647 w 3852"/>
              <a:gd name="T11" fmla="*/ 342741250 h 452"/>
              <a:gd name="T12" fmla="*/ 2147483647 w 3852"/>
              <a:gd name="T13" fmla="*/ 362902500 h 452"/>
              <a:gd name="T14" fmla="*/ 2147483647 w 3852"/>
              <a:gd name="T15" fmla="*/ 352821875 h 452"/>
              <a:gd name="T16" fmla="*/ 2147483647 w 3852"/>
              <a:gd name="T17" fmla="*/ 302418750 h 452"/>
              <a:gd name="T18" fmla="*/ 2147483647 w 3852"/>
              <a:gd name="T19" fmla="*/ 231854375 h 452"/>
              <a:gd name="T20" fmla="*/ 2147483647 w 3852"/>
              <a:gd name="T21" fmla="*/ 141128750 h 452"/>
              <a:gd name="T22" fmla="*/ 2147483647 w 3852"/>
              <a:gd name="T23" fmla="*/ 20161250 h 452"/>
              <a:gd name="T24" fmla="*/ 2147483647 w 3852"/>
              <a:gd name="T25" fmla="*/ 796369375 h 452"/>
              <a:gd name="T26" fmla="*/ 2147483647 w 3852"/>
              <a:gd name="T27" fmla="*/ 856853125 h 452"/>
              <a:gd name="T28" fmla="*/ 2147483647 w 3852"/>
              <a:gd name="T29" fmla="*/ 927417500 h 452"/>
              <a:gd name="T30" fmla="*/ 2147483647 w 3852"/>
              <a:gd name="T31" fmla="*/ 1008062500 h 452"/>
              <a:gd name="T32" fmla="*/ 2147483647 w 3852"/>
              <a:gd name="T33" fmla="*/ 1098788125 h 452"/>
              <a:gd name="T34" fmla="*/ 2147483647 w 3852"/>
              <a:gd name="T35" fmla="*/ 1108868750 h 452"/>
              <a:gd name="T36" fmla="*/ 2147483647 w 3852"/>
              <a:gd name="T37" fmla="*/ 1129030000 h 452"/>
              <a:gd name="T38" fmla="*/ 2147483647 w 3852"/>
              <a:gd name="T39" fmla="*/ 1139110625 h 452"/>
              <a:gd name="T40" fmla="*/ 2147483647 w 3852"/>
              <a:gd name="T41" fmla="*/ 1118949375 h 452"/>
              <a:gd name="T42" fmla="*/ 2147483647 w 3852"/>
              <a:gd name="T43" fmla="*/ 1118949375 h 452"/>
              <a:gd name="T44" fmla="*/ 2147483647 w 3852"/>
              <a:gd name="T45" fmla="*/ 1068546250 h 452"/>
              <a:gd name="T46" fmla="*/ 2147173125 w 3852"/>
              <a:gd name="T47" fmla="*/ 1028223750 h 452"/>
              <a:gd name="T48" fmla="*/ 1562496875 w 3852"/>
              <a:gd name="T49" fmla="*/ 977820625 h 452"/>
              <a:gd name="T50" fmla="*/ 877014375 w 3852"/>
              <a:gd name="T51" fmla="*/ 917336875 h 452"/>
              <a:gd name="T52" fmla="*/ 262096250 w 3852"/>
              <a:gd name="T53" fmla="*/ 836691875 h 452"/>
              <a:gd name="T54" fmla="*/ 0 w 3852"/>
              <a:gd name="T55" fmla="*/ 816530625 h 45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852"/>
              <a:gd name="T85" fmla="*/ 0 h 452"/>
              <a:gd name="T86" fmla="*/ 3852 w 3852"/>
              <a:gd name="T87" fmla="*/ 452 h 45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852" h="452">
                <a:moveTo>
                  <a:pt x="0" y="324"/>
                </a:moveTo>
                <a:lnTo>
                  <a:pt x="0" y="0"/>
                </a:lnTo>
                <a:lnTo>
                  <a:pt x="240" y="40"/>
                </a:lnTo>
                <a:lnTo>
                  <a:pt x="624" y="84"/>
                </a:lnTo>
                <a:lnTo>
                  <a:pt x="928" y="108"/>
                </a:lnTo>
                <a:lnTo>
                  <a:pt x="1348" y="136"/>
                </a:lnTo>
                <a:lnTo>
                  <a:pt x="1668" y="144"/>
                </a:lnTo>
                <a:lnTo>
                  <a:pt x="2164" y="140"/>
                </a:lnTo>
                <a:lnTo>
                  <a:pt x="2660" y="120"/>
                </a:lnTo>
                <a:lnTo>
                  <a:pt x="3148" y="92"/>
                </a:lnTo>
                <a:lnTo>
                  <a:pt x="3440" y="56"/>
                </a:lnTo>
                <a:lnTo>
                  <a:pt x="3852" y="8"/>
                </a:lnTo>
                <a:lnTo>
                  <a:pt x="3852" y="316"/>
                </a:lnTo>
                <a:lnTo>
                  <a:pt x="3696" y="340"/>
                </a:lnTo>
                <a:lnTo>
                  <a:pt x="3448" y="368"/>
                </a:lnTo>
                <a:lnTo>
                  <a:pt x="3116" y="400"/>
                </a:lnTo>
                <a:lnTo>
                  <a:pt x="2704" y="436"/>
                </a:lnTo>
                <a:lnTo>
                  <a:pt x="2352" y="440"/>
                </a:lnTo>
                <a:lnTo>
                  <a:pt x="2084" y="448"/>
                </a:lnTo>
                <a:lnTo>
                  <a:pt x="1844" y="452"/>
                </a:lnTo>
                <a:lnTo>
                  <a:pt x="1596" y="444"/>
                </a:lnTo>
                <a:lnTo>
                  <a:pt x="1348" y="444"/>
                </a:lnTo>
                <a:lnTo>
                  <a:pt x="1072" y="424"/>
                </a:lnTo>
                <a:lnTo>
                  <a:pt x="852" y="408"/>
                </a:lnTo>
                <a:lnTo>
                  <a:pt x="620" y="388"/>
                </a:lnTo>
                <a:lnTo>
                  <a:pt x="348" y="364"/>
                </a:lnTo>
                <a:lnTo>
                  <a:pt x="104" y="332"/>
                </a:lnTo>
                <a:lnTo>
                  <a:pt x="0" y="324"/>
                </a:lnTo>
                <a:close/>
              </a:path>
            </a:pathLst>
          </a:custGeom>
          <a:solidFill>
            <a:srgbClr val="96A9A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solidFill>
                <a:prstClr val="white"/>
              </a:solidFill>
            </a:endParaRPr>
          </a:p>
        </p:txBody>
      </p:sp>
      <p:sp>
        <p:nvSpPr>
          <p:cNvPr id="61446" name="AutoShape 151"/>
          <p:cNvSpPr>
            <a:spLocks noChangeArrowheads="1"/>
          </p:cNvSpPr>
          <p:nvPr/>
        </p:nvSpPr>
        <p:spPr bwMode="auto">
          <a:xfrm>
            <a:off x="1255713" y="1646238"/>
            <a:ext cx="304800" cy="447675"/>
          </a:xfrm>
          <a:prstGeom prst="triangle">
            <a:avLst>
              <a:gd name="adj" fmla="val 50000"/>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endParaRPr>
          </a:p>
        </p:txBody>
      </p:sp>
      <p:sp>
        <p:nvSpPr>
          <p:cNvPr id="61447" name="AutoShape 152"/>
          <p:cNvSpPr>
            <a:spLocks noChangeArrowheads="1"/>
          </p:cNvSpPr>
          <p:nvPr/>
        </p:nvSpPr>
        <p:spPr bwMode="auto">
          <a:xfrm>
            <a:off x="7270750" y="1627188"/>
            <a:ext cx="304800" cy="447675"/>
          </a:xfrm>
          <a:prstGeom prst="triangle">
            <a:avLst>
              <a:gd name="adj" fmla="val 50000"/>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endParaRPr>
          </a:p>
        </p:txBody>
      </p:sp>
      <p:cxnSp>
        <p:nvCxnSpPr>
          <p:cNvPr id="73" name="Straight Arrow Connector 72"/>
          <p:cNvCxnSpPr/>
          <p:nvPr/>
        </p:nvCxnSpPr>
        <p:spPr>
          <a:xfrm rot="5400000">
            <a:off x="1676400" y="928688"/>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rot="5400000">
            <a:off x="2245519" y="98504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rot="5400000">
            <a:off x="2813843" y="1027907"/>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rot="5400000">
            <a:off x="3353594" y="105489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rot="5400000">
            <a:off x="1118394" y="854869"/>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rot="5400000">
            <a:off x="3907632" y="106759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rot="5400000">
            <a:off x="4988718" y="1053307"/>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rot="5400000">
            <a:off x="5556250" y="1027113"/>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rot="5400000">
            <a:off x="6123781" y="986632"/>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5400000">
            <a:off x="6665118" y="929482"/>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rot="5400000">
            <a:off x="4414043" y="1066007"/>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rot="5400000">
            <a:off x="7219156" y="859632"/>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61460" name="Text Box 161"/>
          <p:cNvSpPr txBox="1">
            <a:spLocks noChangeArrowheads="1"/>
          </p:cNvSpPr>
          <p:nvPr/>
        </p:nvSpPr>
        <p:spPr bwMode="auto">
          <a:xfrm>
            <a:off x="7808913" y="1365250"/>
            <a:ext cx="3921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baseline="-25000">
                <a:solidFill>
                  <a:prstClr val="black"/>
                </a:solidFill>
                <a:latin typeface="Symbol" pitchFamily="18" charset="2"/>
              </a:rPr>
              <a:t>d</a:t>
            </a:r>
          </a:p>
        </p:txBody>
      </p:sp>
      <p:grpSp>
        <p:nvGrpSpPr>
          <p:cNvPr id="61461" name="Group 65"/>
          <p:cNvGrpSpPr>
            <a:grpSpLocks/>
          </p:cNvGrpSpPr>
          <p:nvPr/>
        </p:nvGrpSpPr>
        <p:grpSpPr bwMode="auto">
          <a:xfrm>
            <a:off x="1371600" y="1116013"/>
            <a:ext cx="6119813" cy="500062"/>
            <a:chOff x="1371600" y="1116013"/>
            <a:chExt cx="6119813" cy="500063"/>
          </a:xfrm>
        </p:grpSpPr>
        <p:sp>
          <p:nvSpPr>
            <p:cNvPr id="61502" name="Rectangle 140"/>
            <p:cNvSpPr>
              <a:spLocks noChangeArrowheads="1"/>
            </p:cNvSpPr>
            <p:nvPr/>
          </p:nvSpPr>
          <p:spPr bwMode="auto">
            <a:xfrm>
              <a:off x="1371600" y="1116013"/>
              <a:ext cx="6119813" cy="500063"/>
            </a:xfrm>
            <a:prstGeom prst="rect">
              <a:avLst/>
            </a:prstGeom>
            <a:noFill/>
            <a:ln w="12700">
              <a:solidFill>
                <a:schemeClr val="bg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en-US">
                <a:solidFill>
                  <a:prstClr val="white"/>
                </a:solidFill>
              </a:endParaRPr>
            </a:p>
          </p:txBody>
        </p:sp>
        <p:sp>
          <p:nvSpPr>
            <p:cNvPr id="61503" name="Rectangle 141"/>
            <p:cNvSpPr>
              <a:spLocks noChangeArrowheads="1"/>
            </p:cNvSpPr>
            <p:nvPr/>
          </p:nvSpPr>
          <p:spPr bwMode="auto">
            <a:xfrm>
              <a:off x="1376363" y="1211263"/>
              <a:ext cx="6115050" cy="309563"/>
            </a:xfrm>
            <a:prstGeom prst="rect">
              <a:avLst/>
            </a:prstGeom>
            <a:noFill/>
            <a:ln w="12700">
              <a:solidFill>
                <a:schemeClr val="bg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en-US">
                <a:solidFill>
                  <a:prstClr val="white"/>
                </a:solidFill>
              </a:endParaRPr>
            </a:p>
          </p:txBody>
        </p:sp>
      </p:grpSp>
      <p:sp>
        <p:nvSpPr>
          <p:cNvPr id="67" name="Slide Number Placeholder 66"/>
          <p:cNvSpPr txBox="1">
            <a:spLocks noGrp="1"/>
          </p:cNvSpPr>
          <p:nvPr/>
        </p:nvSpPr>
        <p:spPr>
          <a:xfrm>
            <a:off x="7924800" y="6416675"/>
            <a:ext cx="762000" cy="365125"/>
          </a:xfrm>
          <a:prstGeom prst="rect">
            <a:avLst/>
          </a:prstGeom>
          <a:noFill/>
        </p:spPr>
        <p:txBody>
          <a:bodyPr lIns="0" rIns="0" anchor="b"/>
          <a:lstStyle/>
          <a:p>
            <a:pPr algn="r">
              <a:defRPr/>
            </a:pPr>
            <a:fld id="{C57EEB38-466C-47DF-BBAC-D3D6DFEB3EE9}" type="slidenum">
              <a:rPr lang="en-US" sz="1200">
                <a:solidFill>
                  <a:prstClr val="white">
                    <a:shade val="50000"/>
                  </a:prstClr>
                </a:solidFill>
              </a:rPr>
              <a:pPr algn="r">
                <a:defRPr/>
              </a:pPr>
              <a:t>86</a:t>
            </a:fld>
            <a:endParaRPr lang="en-US" sz="1200" dirty="0">
              <a:solidFill>
                <a:prstClr val="white">
                  <a:shade val="50000"/>
                </a:prstClr>
              </a:solidFill>
            </a:endParaRPr>
          </a:p>
        </p:txBody>
      </p:sp>
      <p:sp>
        <p:nvSpPr>
          <p:cNvPr id="68" name="Footer Placeholder 67"/>
          <p:cNvSpPr txBox="1">
            <a:spLocks noGrp="1"/>
          </p:cNvSpPr>
          <p:nvPr/>
        </p:nvSpPr>
        <p:spPr>
          <a:xfrm>
            <a:off x="3124200" y="6416675"/>
            <a:ext cx="2895600" cy="365125"/>
          </a:xfrm>
          <a:prstGeom prst="rect">
            <a:avLst/>
          </a:prstGeom>
          <a:noFill/>
        </p:spPr>
        <p:txBody>
          <a:bodyPr anchor="b"/>
          <a:lstStyle/>
          <a:p>
            <a:pPr algn="ctr">
              <a:defRPr/>
            </a:pPr>
            <a:r>
              <a:rPr lang="en-US" sz="1200">
                <a:solidFill>
                  <a:prstClr val="white">
                    <a:shade val="50000"/>
                  </a:prstClr>
                </a:solidFill>
              </a:rPr>
              <a:t>Beam Theory</a:t>
            </a:r>
            <a:endParaRPr lang="en-US" sz="1200" dirty="0">
              <a:solidFill>
                <a:prstClr val="white">
                  <a:shade val="50000"/>
                </a:prstClr>
              </a:solidFill>
            </a:endParaRPr>
          </a:p>
        </p:txBody>
      </p:sp>
      <p:sp>
        <p:nvSpPr>
          <p:cNvPr id="61464" name="Freeform 69"/>
          <p:cNvSpPr>
            <a:spLocks/>
          </p:cNvSpPr>
          <p:nvPr/>
        </p:nvSpPr>
        <p:spPr bwMode="auto">
          <a:xfrm>
            <a:off x="1374775" y="1616075"/>
            <a:ext cx="6124575" cy="227013"/>
          </a:xfrm>
          <a:custGeom>
            <a:avLst/>
            <a:gdLst>
              <a:gd name="T0" fmla="*/ 0 w 3868"/>
              <a:gd name="T1" fmla="*/ 10080647 h 143"/>
              <a:gd name="T2" fmla="*/ 1544399940 w 3868"/>
              <a:gd name="T3" fmla="*/ 191532297 h 143"/>
              <a:gd name="T4" fmla="*/ 2147483647 w 3868"/>
              <a:gd name="T5" fmla="*/ 342742005 h 143"/>
              <a:gd name="T6" fmla="*/ 2147483647 w 3868"/>
              <a:gd name="T7" fmla="*/ 292338769 h 143"/>
              <a:gd name="T8" fmla="*/ 2147483647 w 3868"/>
              <a:gd name="T9" fmla="*/ 151209708 h 143"/>
              <a:gd name="T10" fmla="*/ 2147483647 w 3868"/>
              <a:gd name="T11" fmla="*/ 0 h 143"/>
              <a:gd name="T12" fmla="*/ 0 60000 65536"/>
              <a:gd name="T13" fmla="*/ 0 60000 65536"/>
              <a:gd name="T14" fmla="*/ 0 60000 65536"/>
              <a:gd name="T15" fmla="*/ 0 60000 65536"/>
              <a:gd name="T16" fmla="*/ 0 60000 65536"/>
              <a:gd name="T17" fmla="*/ 0 60000 65536"/>
              <a:gd name="T18" fmla="*/ 0 w 3868"/>
              <a:gd name="T19" fmla="*/ 0 h 143"/>
              <a:gd name="T20" fmla="*/ 3868 w 3868"/>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3868" h="143">
                <a:moveTo>
                  <a:pt x="0" y="4"/>
                </a:moveTo>
                <a:cubicBezTo>
                  <a:pt x="174" y="29"/>
                  <a:pt x="349" y="54"/>
                  <a:pt x="616" y="76"/>
                </a:cubicBezTo>
                <a:cubicBezTo>
                  <a:pt x="883" y="98"/>
                  <a:pt x="1262" y="129"/>
                  <a:pt x="1600" y="136"/>
                </a:cubicBezTo>
                <a:cubicBezTo>
                  <a:pt x="1938" y="143"/>
                  <a:pt x="2347" y="129"/>
                  <a:pt x="2644" y="116"/>
                </a:cubicBezTo>
                <a:cubicBezTo>
                  <a:pt x="2941" y="103"/>
                  <a:pt x="3180" y="79"/>
                  <a:pt x="3384" y="60"/>
                </a:cubicBezTo>
                <a:cubicBezTo>
                  <a:pt x="3588" y="41"/>
                  <a:pt x="3728" y="20"/>
                  <a:pt x="3868"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1465" name="Freeform 73"/>
          <p:cNvSpPr>
            <a:spLocks/>
          </p:cNvSpPr>
          <p:nvPr/>
        </p:nvSpPr>
        <p:spPr bwMode="auto">
          <a:xfrm>
            <a:off x="1384300" y="1114425"/>
            <a:ext cx="6115050" cy="227013"/>
          </a:xfrm>
          <a:custGeom>
            <a:avLst/>
            <a:gdLst>
              <a:gd name="T0" fmla="*/ 0 w 3868"/>
              <a:gd name="T1" fmla="*/ 10080647 h 143"/>
              <a:gd name="T2" fmla="*/ 1539599798 w 3868"/>
              <a:gd name="T3" fmla="*/ 191532297 h 143"/>
              <a:gd name="T4" fmla="*/ 2147483647 w 3868"/>
              <a:gd name="T5" fmla="*/ 342742005 h 143"/>
              <a:gd name="T6" fmla="*/ 2147483647 w 3868"/>
              <a:gd name="T7" fmla="*/ 292338769 h 143"/>
              <a:gd name="T8" fmla="*/ 2147483647 w 3868"/>
              <a:gd name="T9" fmla="*/ 151209708 h 143"/>
              <a:gd name="T10" fmla="*/ 2147483647 w 3868"/>
              <a:gd name="T11" fmla="*/ 0 h 143"/>
              <a:gd name="T12" fmla="*/ 0 60000 65536"/>
              <a:gd name="T13" fmla="*/ 0 60000 65536"/>
              <a:gd name="T14" fmla="*/ 0 60000 65536"/>
              <a:gd name="T15" fmla="*/ 0 60000 65536"/>
              <a:gd name="T16" fmla="*/ 0 60000 65536"/>
              <a:gd name="T17" fmla="*/ 0 60000 65536"/>
              <a:gd name="T18" fmla="*/ 0 w 3868"/>
              <a:gd name="T19" fmla="*/ 0 h 143"/>
              <a:gd name="T20" fmla="*/ 3868 w 3868"/>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3868" h="143">
                <a:moveTo>
                  <a:pt x="0" y="4"/>
                </a:moveTo>
                <a:cubicBezTo>
                  <a:pt x="174" y="29"/>
                  <a:pt x="349" y="54"/>
                  <a:pt x="616" y="76"/>
                </a:cubicBezTo>
                <a:cubicBezTo>
                  <a:pt x="883" y="98"/>
                  <a:pt x="1262" y="129"/>
                  <a:pt x="1600" y="136"/>
                </a:cubicBezTo>
                <a:cubicBezTo>
                  <a:pt x="1938" y="143"/>
                  <a:pt x="2347" y="129"/>
                  <a:pt x="2644" y="116"/>
                </a:cubicBezTo>
                <a:cubicBezTo>
                  <a:pt x="2941" y="103"/>
                  <a:pt x="3180" y="79"/>
                  <a:pt x="3384" y="60"/>
                </a:cubicBezTo>
                <a:cubicBezTo>
                  <a:pt x="3588" y="41"/>
                  <a:pt x="3728" y="20"/>
                  <a:pt x="3868"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1466" name="Freeform 74"/>
          <p:cNvSpPr>
            <a:spLocks/>
          </p:cNvSpPr>
          <p:nvPr/>
        </p:nvSpPr>
        <p:spPr bwMode="auto">
          <a:xfrm>
            <a:off x="1384300" y="1203325"/>
            <a:ext cx="6108700" cy="227013"/>
          </a:xfrm>
          <a:custGeom>
            <a:avLst/>
            <a:gdLst>
              <a:gd name="T0" fmla="*/ 0 w 3868"/>
              <a:gd name="T1" fmla="*/ 10080647 h 143"/>
              <a:gd name="T2" fmla="*/ 1536404380 w 3868"/>
              <a:gd name="T3" fmla="*/ 191532297 h 143"/>
              <a:gd name="T4" fmla="*/ 2147483647 w 3868"/>
              <a:gd name="T5" fmla="*/ 342742005 h 143"/>
              <a:gd name="T6" fmla="*/ 2147483647 w 3868"/>
              <a:gd name="T7" fmla="*/ 292338769 h 143"/>
              <a:gd name="T8" fmla="*/ 2147483647 w 3868"/>
              <a:gd name="T9" fmla="*/ 151209708 h 143"/>
              <a:gd name="T10" fmla="*/ 2147483647 w 3868"/>
              <a:gd name="T11" fmla="*/ 0 h 143"/>
              <a:gd name="T12" fmla="*/ 0 60000 65536"/>
              <a:gd name="T13" fmla="*/ 0 60000 65536"/>
              <a:gd name="T14" fmla="*/ 0 60000 65536"/>
              <a:gd name="T15" fmla="*/ 0 60000 65536"/>
              <a:gd name="T16" fmla="*/ 0 60000 65536"/>
              <a:gd name="T17" fmla="*/ 0 60000 65536"/>
              <a:gd name="T18" fmla="*/ 0 w 3868"/>
              <a:gd name="T19" fmla="*/ 0 h 143"/>
              <a:gd name="T20" fmla="*/ 3868 w 3868"/>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3868" h="143">
                <a:moveTo>
                  <a:pt x="0" y="4"/>
                </a:moveTo>
                <a:cubicBezTo>
                  <a:pt x="174" y="29"/>
                  <a:pt x="349" y="54"/>
                  <a:pt x="616" y="76"/>
                </a:cubicBezTo>
                <a:cubicBezTo>
                  <a:pt x="883" y="98"/>
                  <a:pt x="1262" y="129"/>
                  <a:pt x="1600" y="136"/>
                </a:cubicBezTo>
                <a:cubicBezTo>
                  <a:pt x="1938" y="143"/>
                  <a:pt x="2347" y="129"/>
                  <a:pt x="2644" y="116"/>
                </a:cubicBezTo>
                <a:cubicBezTo>
                  <a:pt x="2941" y="103"/>
                  <a:pt x="3180" y="79"/>
                  <a:pt x="3384" y="60"/>
                </a:cubicBezTo>
                <a:cubicBezTo>
                  <a:pt x="3588" y="41"/>
                  <a:pt x="3728" y="20"/>
                  <a:pt x="3868"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1467" name="Freeform 75"/>
          <p:cNvSpPr>
            <a:spLocks/>
          </p:cNvSpPr>
          <p:nvPr/>
        </p:nvSpPr>
        <p:spPr bwMode="auto">
          <a:xfrm>
            <a:off x="1381125" y="1520825"/>
            <a:ext cx="6108700" cy="227013"/>
          </a:xfrm>
          <a:custGeom>
            <a:avLst/>
            <a:gdLst>
              <a:gd name="T0" fmla="*/ 0 w 3868"/>
              <a:gd name="T1" fmla="*/ 10080647 h 143"/>
              <a:gd name="T2" fmla="*/ 1536404380 w 3868"/>
              <a:gd name="T3" fmla="*/ 191532297 h 143"/>
              <a:gd name="T4" fmla="*/ 2147483647 w 3868"/>
              <a:gd name="T5" fmla="*/ 342742005 h 143"/>
              <a:gd name="T6" fmla="*/ 2147483647 w 3868"/>
              <a:gd name="T7" fmla="*/ 292338769 h 143"/>
              <a:gd name="T8" fmla="*/ 2147483647 w 3868"/>
              <a:gd name="T9" fmla="*/ 151209708 h 143"/>
              <a:gd name="T10" fmla="*/ 2147483647 w 3868"/>
              <a:gd name="T11" fmla="*/ 0 h 143"/>
              <a:gd name="T12" fmla="*/ 0 60000 65536"/>
              <a:gd name="T13" fmla="*/ 0 60000 65536"/>
              <a:gd name="T14" fmla="*/ 0 60000 65536"/>
              <a:gd name="T15" fmla="*/ 0 60000 65536"/>
              <a:gd name="T16" fmla="*/ 0 60000 65536"/>
              <a:gd name="T17" fmla="*/ 0 60000 65536"/>
              <a:gd name="T18" fmla="*/ 0 w 3868"/>
              <a:gd name="T19" fmla="*/ 0 h 143"/>
              <a:gd name="T20" fmla="*/ 3868 w 3868"/>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3868" h="143">
                <a:moveTo>
                  <a:pt x="0" y="4"/>
                </a:moveTo>
                <a:cubicBezTo>
                  <a:pt x="174" y="29"/>
                  <a:pt x="349" y="54"/>
                  <a:pt x="616" y="76"/>
                </a:cubicBezTo>
                <a:cubicBezTo>
                  <a:pt x="883" y="98"/>
                  <a:pt x="1262" y="129"/>
                  <a:pt x="1600" y="136"/>
                </a:cubicBezTo>
                <a:cubicBezTo>
                  <a:pt x="1938" y="143"/>
                  <a:pt x="2347" y="129"/>
                  <a:pt x="2644" y="116"/>
                </a:cubicBezTo>
                <a:cubicBezTo>
                  <a:pt x="2941" y="103"/>
                  <a:pt x="3180" y="79"/>
                  <a:pt x="3384" y="60"/>
                </a:cubicBezTo>
                <a:cubicBezTo>
                  <a:pt x="3588" y="41"/>
                  <a:pt x="3728" y="20"/>
                  <a:pt x="3868"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1468" name="Line 76"/>
          <p:cNvSpPr>
            <a:spLocks noChangeShapeType="1"/>
          </p:cNvSpPr>
          <p:nvPr/>
        </p:nvSpPr>
        <p:spPr bwMode="auto">
          <a:xfrm flipV="1">
            <a:off x="1381125" y="1111250"/>
            <a:ext cx="0" cy="523875"/>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1469" name="Line 77"/>
          <p:cNvSpPr>
            <a:spLocks noChangeShapeType="1"/>
          </p:cNvSpPr>
          <p:nvPr/>
        </p:nvSpPr>
        <p:spPr bwMode="auto">
          <a:xfrm>
            <a:off x="7489825" y="1101725"/>
            <a:ext cx="0" cy="523875"/>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1470" name="Line 79"/>
          <p:cNvSpPr>
            <a:spLocks noChangeShapeType="1"/>
          </p:cNvSpPr>
          <p:nvPr/>
        </p:nvSpPr>
        <p:spPr bwMode="auto">
          <a:xfrm>
            <a:off x="4122738" y="1839913"/>
            <a:ext cx="3700462"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1471" name="Line 81"/>
          <p:cNvSpPr>
            <a:spLocks noChangeShapeType="1"/>
          </p:cNvSpPr>
          <p:nvPr/>
        </p:nvSpPr>
        <p:spPr bwMode="auto">
          <a:xfrm>
            <a:off x="7545388" y="1619250"/>
            <a:ext cx="27622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1472" name="Line 82"/>
          <p:cNvSpPr>
            <a:spLocks noChangeShapeType="1"/>
          </p:cNvSpPr>
          <p:nvPr/>
        </p:nvSpPr>
        <p:spPr bwMode="auto">
          <a:xfrm>
            <a:off x="7699375" y="1612900"/>
            <a:ext cx="3175" cy="238125"/>
          </a:xfrm>
          <a:prstGeom prst="line">
            <a:avLst/>
          </a:prstGeom>
          <a:noFill/>
          <a:ln w="19050">
            <a:solidFill>
              <a:schemeClr val="bg1"/>
            </a:solidFill>
            <a:round/>
            <a:headEnd type="arrow" w="med" len="sm"/>
            <a:tailEnd type="arrow" w="med" len="sm"/>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1473" name="AutoShape 151"/>
          <p:cNvSpPr>
            <a:spLocks noChangeArrowheads="1"/>
          </p:cNvSpPr>
          <p:nvPr/>
        </p:nvSpPr>
        <p:spPr bwMode="auto">
          <a:xfrm>
            <a:off x="1241425" y="4784725"/>
            <a:ext cx="304800" cy="447675"/>
          </a:xfrm>
          <a:prstGeom prst="triangle">
            <a:avLst>
              <a:gd name="adj" fmla="val 50000"/>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endParaRPr>
          </a:p>
        </p:txBody>
      </p:sp>
      <p:sp>
        <p:nvSpPr>
          <p:cNvPr id="61474" name="AutoShape 152"/>
          <p:cNvSpPr>
            <a:spLocks noChangeArrowheads="1"/>
          </p:cNvSpPr>
          <p:nvPr/>
        </p:nvSpPr>
        <p:spPr bwMode="auto">
          <a:xfrm>
            <a:off x="7258050" y="4765675"/>
            <a:ext cx="304800" cy="447675"/>
          </a:xfrm>
          <a:prstGeom prst="triangle">
            <a:avLst>
              <a:gd name="adj" fmla="val 50000"/>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endParaRPr>
          </a:p>
        </p:txBody>
      </p:sp>
      <p:cxnSp>
        <p:nvCxnSpPr>
          <p:cNvPr id="97" name="Straight Arrow Connector 96"/>
          <p:cNvCxnSpPr/>
          <p:nvPr/>
        </p:nvCxnSpPr>
        <p:spPr>
          <a:xfrm rot="5400000">
            <a:off x="1676400" y="3933825"/>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rot="5400000">
            <a:off x="2243138" y="3878263"/>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rot="5400000">
            <a:off x="2812256" y="3837782"/>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rot="5400000">
            <a:off x="3352800" y="3803650"/>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rot="5400000">
            <a:off x="1108075" y="4014788"/>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p:nvPr/>
        </p:nvCxnSpPr>
        <p:spPr>
          <a:xfrm rot="5400000">
            <a:off x="3906838" y="3803650"/>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p:nvPr/>
        </p:nvCxnSpPr>
        <p:spPr>
          <a:xfrm rot="5400000">
            <a:off x="4982368" y="3815557"/>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rot="5400000">
            <a:off x="5556250" y="3836988"/>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rot="5400000">
            <a:off x="6117431" y="3879057"/>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rot="5400000">
            <a:off x="6665119" y="3934619"/>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rot="5400000">
            <a:off x="4420393" y="3809207"/>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p:nvPr/>
        </p:nvCxnSpPr>
        <p:spPr>
          <a:xfrm rot="5400000">
            <a:off x="7181056" y="3996532"/>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61487" name="Text Box 161"/>
          <p:cNvSpPr txBox="1">
            <a:spLocks noChangeArrowheads="1"/>
          </p:cNvSpPr>
          <p:nvPr/>
        </p:nvSpPr>
        <p:spPr bwMode="auto">
          <a:xfrm>
            <a:off x="7767638" y="4244975"/>
            <a:ext cx="3921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baseline="-25000">
                <a:solidFill>
                  <a:prstClr val="black"/>
                </a:solidFill>
                <a:latin typeface="Symbol" pitchFamily="18" charset="2"/>
              </a:rPr>
              <a:t>d</a:t>
            </a:r>
          </a:p>
        </p:txBody>
      </p:sp>
      <p:sp>
        <p:nvSpPr>
          <p:cNvPr id="61488" name="Freeform 118"/>
          <p:cNvSpPr>
            <a:spLocks/>
          </p:cNvSpPr>
          <p:nvPr/>
        </p:nvSpPr>
        <p:spPr bwMode="auto">
          <a:xfrm>
            <a:off x="1365250" y="4529138"/>
            <a:ext cx="6102350" cy="227012"/>
          </a:xfrm>
          <a:custGeom>
            <a:avLst/>
            <a:gdLst>
              <a:gd name="T0" fmla="*/ 0 w 3844"/>
              <a:gd name="T1" fmla="*/ 360380756 h 143"/>
              <a:gd name="T2" fmla="*/ 745966250 w 3844"/>
              <a:gd name="T3" fmla="*/ 259574728 h 143"/>
              <a:gd name="T4" fmla="*/ 1612900000 w 3844"/>
              <a:gd name="T5" fmla="*/ 158768700 h 143"/>
              <a:gd name="T6" fmla="*/ 2147483647 w 3844"/>
              <a:gd name="T7" fmla="*/ 68043275 h 143"/>
              <a:gd name="T8" fmla="*/ 2147483647 w 3844"/>
              <a:gd name="T9" fmla="*/ 7559658 h 143"/>
              <a:gd name="T10" fmla="*/ 2147483647 w 3844"/>
              <a:gd name="T11" fmla="*/ 17640261 h 143"/>
              <a:gd name="T12" fmla="*/ 2147483647 w 3844"/>
              <a:gd name="T13" fmla="*/ 47882070 h 143"/>
              <a:gd name="T14" fmla="*/ 2147483647 w 3844"/>
              <a:gd name="T15" fmla="*/ 88204481 h 143"/>
              <a:gd name="T16" fmla="*/ 2147483647 w 3844"/>
              <a:gd name="T17" fmla="*/ 199091111 h 143"/>
              <a:gd name="T18" fmla="*/ 2147483647 w 3844"/>
              <a:gd name="T19" fmla="*/ 330138948 h 1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844"/>
              <a:gd name="T31" fmla="*/ 0 h 143"/>
              <a:gd name="T32" fmla="*/ 3844 w 3844"/>
              <a:gd name="T33" fmla="*/ 143 h 14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844" h="143">
                <a:moveTo>
                  <a:pt x="0" y="143"/>
                </a:moveTo>
                <a:cubicBezTo>
                  <a:pt x="94" y="129"/>
                  <a:pt x="189" y="116"/>
                  <a:pt x="296" y="103"/>
                </a:cubicBezTo>
                <a:cubicBezTo>
                  <a:pt x="403" y="90"/>
                  <a:pt x="504" y="76"/>
                  <a:pt x="640" y="63"/>
                </a:cubicBezTo>
                <a:cubicBezTo>
                  <a:pt x="776" y="50"/>
                  <a:pt x="941" y="37"/>
                  <a:pt x="1112" y="27"/>
                </a:cubicBezTo>
                <a:cubicBezTo>
                  <a:pt x="1283" y="17"/>
                  <a:pt x="1511" y="6"/>
                  <a:pt x="1668" y="3"/>
                </a:cubicBezTo>
                <a:cubicBezTo>
                  <a:pt x="1825" y="0"/>
                  <a:pt x="1911" y="4"/>
                  <a:pt x="2056" y="7"/>
                </a:cubicBezTo>
                <a:cubicBezTo>
                  <a:pt x="2201" y="10"/>
                  <a:pt x="2395" y="14"/>
                  <a:pt x="2540" y="19"/>
                </a:cubicBezTo>
                <a:cubicBezTo>
                  <a:pt x="2685" y="24"/>
                  <a:pt x="2776" y="25"/>
                  <a:pt x="2928" y="35"/>
                </a:cubicBezTo>
                <a:cubicBezTo>
                  <a:pt x="3080" y="45"/>
                  <a:pt x="3299" y="63"/>
                  <a:pt x="3452" y="79"/>
                </a:cubicBezTo>
                <a:cubicBezTo>
                  <a:pt x="3605" y="95"/>
                  <a:pt x="3783" y="118"/>
                  <a:pt x="3844" y="131"/>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1489" name="Freeform 119"/>
          <p:cNvSpPr>
            <a:spLocks/>
          </p:cNvSpPr>
          <p:nvPr/>
        </p:nvSpPr>
        <p:spPr bwMode="auto">
          <a:xfrm>
            <a:off x="1377950" y="4462463"/>
            <a:ext cx="6083300" cy="227012"/>
          </a:xfrm>
          <a:custGeom>
            <a:avLst/>
            <a:gdLst>
              <a:gd name="T0" fmla="*/ 0 w 3844"/>
              <a:gd name="T1" fmla="*/ 360380756 h 143"/>
              <a:gd name="T2" fmla="*/ 741315939 w 3844"/>
              <a:gd name="T3" fmla="*/ 259574728 h 143"/>
              <a:gd name="T4" fmla="*/ 1602845102 w 3844"/>
              <a:gd name="T5" fmla="*/ 158768700 h 143"/>
              <a:gd name="T6" fmla="*/ 2147483647 w 3844"/>
              <a:gd name="T7" fmla="*/ 68043275 h 143"/>
              <a:gd name="T8" fmla="*/ 2147483647 w 3844"/>
              <a:gd name="T9" fmla="*/ 7559658 h 143"/>
              <a:gd name="T10" fmla="*/ 2147483647 w 3844"/>
              <a:gd name="T11" fmla="*/ 17640261 h 143"/>
              <a:gd name="T12" fmla="*/ 2147483647 w 3844"/>
              <a:gd name="T13" fmla="*/ 47882070 h 143"/>
              <a:gd name="T14" fmla="*/ 2147483647 w 3844"/>
              <a:gd name="T15" fmla="*/ 88204481 h 143"/>
              <a:gd name="T16" fmla="*/ 2147483647 w 3844"/>
              <a:gd name="T17" fmla="*/ 199091111 h 143"/>
              <a:gd name="T18" fmla="*/ 2147483647 w 3844"/>
              <a:gd name="T19" fmla="*/ 330138948 h 1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844"/>
              <a:gd name="T31" fmla="*/ 0 h 143"/>
              <a:gd name="T32" fmla="*/ 3844 w 3844"/>
              <a:gd name="T33" fmla="*/ 143 h 14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844" h="143">
                <a:moveTo>
                  <a:pt x="0" y="143"/>
                </a:moveTo>
                <a:cubicBezTo>
                  <a:pt x="94" y="129"/>
                  <a:pt x="189" y="116"/>
                  <a:pt x="296" y="103"/>
                </a:cubicBezTo>
                <a:cubicBezTo>
                  <a:pt x="403" y="90"/>
                  <a:pt x="504" y="76"/>
                  <a:pt x="640" y="63"/>
                </a:cubicBezTo>
                <a:cubicBezTo>
                  <a:pt x="776" y="50"/>
                  <a:pt x="941" y="37"/>
                  <a:pt x="1112" y="27"/>
                </a:cubicBezTo>
                <a:cubicBezTo>
                  <a:pt x="1283" y="17"/>
                  <a:pt x="1511" y="6"/>
                  <a:pt x="1668" y="3"/>
                </a:cubicBezTo>
                <a:cubicBezTo>
                  <a:pt x="1825" y="0"/>
                  <a:pt x="1911" y="4"/>
                  <a:pt x="2056" y="7"/>
                </a:cubicBezTo>
                <a:cubicBezTo>
                  <a:pt x="2201" y="10"/>
                  <a:pt x="2395" y="14"/>
                  <a:pt x="2540" y="19"/>
                </a:cubicBezTo>
                <a:cubicBezTo>
                  <a:pt x="2685" y="24"/>
                  <a:pt x="2776" y="25"/>
                  <a:pt x="2928" y="35"/>
                </a:cubicBezTo>
                <a:cubicBezTo>
                  <a:pt x="3080" y="45"/>
                  <a:pt x="3299" y="63"/>
                  <a:pt x="3452" y="79"/>
                </a:cubicBezTo>
                <a:cubicBezTo>
                  <a:pt x="3605" y="95"/>
                  <a:pt x="3783" y="118"/>
                  <a:pt x="3844" y="131"/>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1490" name="Line 120"/>
          <p:cNvSpPr>
            <a:spLocks noChangeShapeType="1"/>
          </p:cNvSpPr>
          <p:nvPr/>
        </p:nvSpPr>
        <p:spPr bwMode="auto">
          <a:xfrm flipV="1">
            <a:off x="1371600" y="4276725"/>
            <a:ext cx="0" cy="504825"/>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1491" name="Line 123"/>
          <p:cNvSpPr>
            <a:spLocks noChangeShapeType="1"/>
          </p:cNvSpPr>
          <p:nvPr/>
        </p:nvSpPr>
        <p:spPr bwMode="auto">
          <a:xfrm flipV="1">
            <a:off x="7454900" y="4276725"/>
            <a:ext cx="0" cy="4572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1492" name="Freeform 124"/>
          <p:cNvSpPr>
            <a:spLocks/>
          </p:cNvSpPr>
          <p:nvPr/>
        </p:nvSpPr>
        <p:spPr bwMode="auto">
          <a:xfrm>
            <a:off x="1377950" y="4138613"/>
            <a:ext cx="6083300" cy="227012"/>
          </a:xfrm>
          <a:custGeom>
            <a:avLst/>
            <a:gdLst>
              <a:gd name="T0" fmla="*/ 0 w 3844"/>
              <a:gd name="T1" fmla="*/ 360380756 h 143"/>
              <a:gd name="T2" fmla="*/ 741315939 w 3844"/>
              <a:gd name="T3" fmla="*/ 259574728 h 143"/>
              <a:gd name="T4" fmla="*/ 1602845102 w 3844"/>
              <a:gd name="T5" fmla="*/ 158768700 h 143"/>
              <a:gd name="T6" fmla="*/ 2147483647 w 3844"/>
              <a:gd name="T7" fmla="*/ 68043275 h 143"/>
              <a:gd name="T8" fmla="*/ 2147483647 w 3844"/>
              <a:gd name="T9" fmla="*/ 7559658 h 143"/>
              <a:gd name="T10" fmla="*/ 2147483647 w 3844"/>
              <a:gd name="T11" fmla="*/ 17640261 h 143"/>
              <a:gd name="T12" fmla="*/ 2147483647 w 3844"/>
              <a:gd name="T13" fmla="*/ 47882070 h 143"/>
              <a:gd name="T14" fmla="*/ 2147483647 w 3844"/>
              <a:gd name="T15" fmla="*/ 88204481 h 143"/>
              <a:gd name="T16" fmla="*/ 2147483647 w 3844"/>
              <a:gd name="T17" fmla="*/ 199091111 h 143"/>
              <a:gd name="T18" fmla="*/ 2147483647 w 3844"/>
              <a:gd name="T19" fmla="*/ 330138948 h 1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844"/>
              <a:gd name="T31" fmla="*/ 0 h 143"/>
              <a:gd name="T32" fmla="*/ 3844 w 3844"/>
              <a:gd name="T33" fmla="*/ 143 h 14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844" h="143">
                <a:moveTo>
                  <a:pt x="0" y="143"/>
                </a:moveTo>
                <a:cubicBezTo>
                  <a:pt x="94" y="129"/>
                  <a:pt x="189" y="116"/>
                  <a:pt x="296" y="103"/>
                </a:cubicBezTo>
                <a:cubicBezTo>
                  <a:pt x="403" y="90"/>
                  <a:pt x="504" y="76"/>
                  <a:pt x="640" y="63"/>
                </a:cubicBezTo>
                <a:cubicBezTo>
                  <a:pt x="776" y="50"/>
                  <a:pt x="941" y="37"/>
                  <a:pt x="1112" y="27"/>
                </a:cubicBezTo>
                <a:cubicBezTo>
                  <a:pt x="1283" y="17"/>
                  <a:pt x="1511" y="6"/>
                  <a:pt x="1668" y="3"/>
                </a:cubicBezTo>
                <a:cubicBezTo>
                  <a:pt x="1825" y="0"/>
                  <a:pt x="1911" y="4"/>
                  <a:pt x="2056" y="7"/>
                </a:cubicBezTo>
                <a:cubicBezTo>
                  <a:pt x="2201" y="10"/>
                  <a:pt x="2395" y="14"/>
                  <a:pt x="2540" y="19"/>
                </a:cubicBezTo>
                <a:cubicBezTo>
                  <a:pt x="2685" y="24"/>
                  <a:pt x="2776" y="25"/>
                  <a:pt x="2928" y="35"/>
                </a:cubicBezTo>
                <a:cubicBezTo>
                  <a:pt x="3080" y="45"/>
                  <a:pt x="3299" y="63"/>
                  <a:pt x="3452" y="79"/>
                </a:cubicBezTo>
                <a:cubicBezTo>
                  <a:pt x="3605" y="95"/>
                  <a:pt x="3783" y="118"/>
                  <a:pt x="3844" y="131"/>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1493" name="Freeform 125"/>
          <p:cNvSpPr>
            <a:spLocks/>
          </p:cNvSpPr>
          <p:nvPr/>
        </p:nvSpPr>
        <p:spPr bwMode="auto">
          <a:xfrm>
            <a:off x="1371600" y="4062413"/>
            <a:ext cx="6102350" cy="227012"/>
          </a:xfrm>
          <a:custGeom>
            <a:avLst/>
            <a:gdLst>
              <a:gd name="T0" fmla="*/ 0 w 3844"/>
              <a:gd name="T1" fmla="*/ 360380756 h 143"/>
              <a:gd name="T2" fmla="*/ 745966250 w 3844"/>
              <a:gd name="T3" fmla="*/ 259574728 h 143"/>
              <a:gd name="T4" fmla="*/ 1612900000 w 3844"/>
              <a:gd name="T5" fmla="*/ 158768700 h 143"/>
              <a:gd name="T6" fmla="*/ 2147483647 w 3844"/>
              <a:gd name="T7" fmla="*/ 68043275 h 143"/>
              <a:gd name="T8" fmla="*/ 2147483647 w 3844"/>
              <a:gd name="T9" fmla="*/ 7559658 h 143"/>
              <a:gd name="T10" fmla="*/ 2147483647 w 3844"/>
              <a:gd name="T11" fmla="*/ 17640261 h 143"/>
              <a:gd name="T12" fmla="*/ 2147483647 w 3844"/>
              <a:gd name="T13" fmla="*/ 47882070 h 143"/>
              <a:gd name="T14" fmla="*/ 2147483647 w 3844"/>
              <a:gd name="T15" fmla="*/ 88204481 h 143"/>
              <a:gd name="T16" fmla="*/ 2147483647 w 3844"/>
              <a:gd name="T17" fmla="*/ 199091111 h 143"/>
              <a:gd name="T18" fmla="*/ 2147483647 w 3844"/>
              <a:gd name="T19" fmla="*/ 330138948 h 1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844"/>
              <a:gd name="T31" fmla="*/ 0 h 143"/>
              <a:gd name="T32" fmla="*/ 3844 w 3844"/>
              <a:gd name="T33" fmla="*/ 143 h 14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844" h="143">
                <a:moveTo>
                  <a:pt x="0" y="143"/>
                </a:moveTo>
                <a:cubicBezTo>
                  <a:pt x="94" y="129"/>
                  <a:pt x="189" y="116"/>
                  <a:pt x="296" y="103"/>
                </a:cubicBezTo>
                <a:cubicBezTo>
                  <a:pt x="403" y="90"/>
                  <a:pt x="504" y="76"/>
                  <a:pt x="640" y="63"/>
                </a:cubicBezTo>
                <a:cubicBezTo>
                  <a:pt x="776" y="50"/>
                  <a:pt x="941" y="37"/>
                  <a:pt x="1112" y="27"/>
                </a:cubicBezTo>
                <a:cubicBezTo>
                  <a:pt x="1283" y="17"/>
                  <a:pt x="1511" y="6"/>
                  <a:pt x="1668" y="3"/>
                </a:cubicBezTo>
                <a:cubicBezTo>
                  <a:pt x="1825" y="0"/>
                  <a:pt x="1911" y="4"/>
                  <a:pt x="2056" y="7"/>
                </a:cubicBezTo>
                <a:cubicBezTo>
                  <a:pt x="2201" y="10"/>
                  <a:pt x="2395" y="14"/>
                  <a:pt x="2540" y="19"/>
                </a:cubicBezTo>
                <a:cubicBezTo>
                  <a:pt x="2685" y="24"/>
                  <a:pt x="2776" y="25"/>
                  <a:pt x="2928" y="35"/>
                </a:cubicBezTo>
                <a:cubicBezTo>
                  <a:pt x="3080" y="45"/>
                  <a:pt x="3299" y="63"/>
                  <a:pt x="3452" y="79"/>
                </a:cubicBezTo>
                <a:cubicBezTo>
                  <a:pt x="3605" y="95"/>
                  <a:pt x="3783" y="118"/>
                  <a:pt x="3844" y="131"/>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1494" name="Line 127"/>
          <p:cNvSpPr>
            <a:spLocks noChangeShapeType="1"/>
          </p:cNvSpPr>
          <p:nvPr/>
        </p:nvSpPr>
        <p:spPr bwMode="auto">
          <a:xfrm>
            <a:off x="4159250" y="4533900"/>
            <a:ext cx="36322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1495" name="Line 129"/>
          <p:cNvSpPr>
            <a:spLocks noChangeShapeType="1"/>
          </p:cNvSpPr>
          <p:nvPr/>
        </p:nvSpPr>
        <p:spPr bwMode="auto">
          <a:xfrm>
            <a:off x="7480300" y="4733925"/>
            <a:ext cx="29845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1496" name="Line 130"/>
          <p:cNvSpPr>
            <a:spLocks noChangeShapeType="1"/>
          </p:cNvSpPr>
          <p:nvPr/>
        </p:nvSpPr>
        <p:spPr bwMode="auto">
          <a:xfrm>
            <a:off x="7661275" y="4524375"/>
            <a:ext cx="0" cy="222250"/>
          </a:xfrm>
          <a:prstGeom prst="line">
            <a:avLst/>
          </a:prstGeom>
          <a:noFill/>
          <a:ln w="19050">
            <a:solidFill>
              <a:schemeClr val="bg1"/>
            </a:solidFill>
            <a:round/>
            <a:headEnd type="arrow" w="med" len="sm"/>
            <a:tailEnd type="arrow" w="med" len="sm"/>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29" name="TextBox 28"/>
          <p:cNvSpPr txBox="1"/>
          <p:nvPr/>
        </p:nvSpPr>
        <p:spPr>
          <a:xfrm>
            <a:off x="0" y="2184400"/>
            <a:ext cx="9144000" cy="860425"/>
          </a:xfrm>
          <a:prstGeom prst="rect">
            <a:avLst/>
          </a:prstGeom>
          <a:solidFill>
            <a:schemeClr val="tx1">
              <a:lumMod val="95000"/>
              <a:alpha val="62000"/>
            </a:schemeClr>
          </a:solidFill>
          <a:ln w="38100" cap="flat">
            <a:solidFill>
              <a:schemeClr val="bg1"/>
            </a:solidFill>
            <a:bevel/>
          </a:ln>
        </p:spPr>
        <p:txBody>
          <a:bodyPr anchor="ctr" anchorCtr="1">
            <a:spAutoFit/>
          </a:bodyPr>
          <a:lstStyle/>
          <a:p>
            <a:pPr algn="ctr" eaLnBrk="0" hangingPunct="0">
              <a:defRPr/>
            </a:pPr>
            <a:r>
              <a:rPr lang="en-US">
                <a:solidFill>
                  <a:prstClr val="black"/>
                </a:solidFill>
              </a:rPr>
              <a:t>Results in deflection in floor under Dead Load.</a:t>
            </a:r>
          </a:p>
          <a:p>
            <a:pPr algn="ctr" eaLnBrk="0" hangingPunct="0">
              <a:defRPr/>
            </a:pPr>
            <a:r>
              <a:rPr lang="en-US">
                <a:solidFill>
                  <a:prstClr val="black"/>
                </a:solidFill>
              </a:rPr>
              <a:t>This can affect thickness of slab and fit of non-structural components.</a:t>
            </a:r>
          </a:p>
        </p:txBody>
      </p:sp>
      <p:grpSp>
        <p:nvGrpSpPr>
          <p:cNvPr id="61498" name="Group 65"/>
          <p:cNvGrpSpPr>
            <a:grpSpLocks/>
          </p:cNvGrpSpPr>
          <p:nvPr/>
        </p:nvGrpSpPr>
        <p:grpSpPr bwMode="auto">
          <a:xfrm>
            <a:off x="1352550" y="4249738"/>
            <a:ext cx="6119813" cy="500062"/>
            <a:chOff x="1371600" y="1116013"/>
            <a:chExt cx="6119813" cy="500063"/>
          </a:xfrm>
        </p:grpSpPr>
        <p:sp>
          <p:nvSpPr>
            <p:cNvPr id="61500" name="Rectangle 140"/>
            <p:cNvSpPr>
              <a:spLocks noChangeArrowheads="1"/>
            </p:cNvSpPr>
            <p:nvPr/>
          </p:nvSpPr>
          <p:spPr bwMode="auto">
            <a:xfrm>
              <a:off x="1371600" y="1116013"/>
              <a:ext cx="6119813" cy="500063"/>
            </a:xfrm>
            <a:prstGeom prst="rect">
              <a:avLst/>
            </a:prstGeom>
            <a:noFill/>
            <a:ln w="12700">
              <a:solidFill>
                <a:schemeClr val="bg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en-US">
                <a:solidFill>
                  <a:prstClr val="white"/>
                </a:solidFill>
              </a:endParaRPr>
            </a:p>
          </p:txBody>
        </p:sp>
        <p:sp>
          <p:nvSpPr>
            <p:cNvPr id="61501" name="Rectangle 141"/>
            <p:cNvSpPr>
              <a:spLocks noChangeArrowheads="1"/>
            </p:cNvSpPr>
            <p:nvPr/>
          </p:nvSpPr>
          <p:spPr bwMode="auto">
            <a:xfrm>
              <a:off x="1376363" y="1211263"/>
              <a:ext cx="6115050" cy="309563"/>
            </a:xfrm>
            <a:prstGeom prst="rect">
              <a:avLst/>
            </a:prstGeom>
            <a:noFill/>
            <a:ln w="12700">
              <a:solidFill>
                <a:schemeClr val="bg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en-US">
                <a:solidFill>
                  <a:prstClr val="white"/>
                </a:solidFill>
              </a:endParaRPr>
            </a:p>
          </p:txBody>
        </p:sp>
      </p:grpSp>
      <p:sp>
        <p:nvSpPr>
          <p:cNvPr id="53" name="TextBox 52"/>
          <p:cNvSpPr txBox="1"/>
          <p:nvPr/>
        </p:nvSpPr>
        <p:spPr>
          <a:xfrm>
            <a:off x="671513" y="5322888"/>
            <a:ext cx="8140700" cy="4953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a:solidFill>
                  <a:prstClr val="black"/>
                </a:solidFill>
              </a:rPr>
              <a:t>Beam with Camber</a:t>
            </a:r>
          </a:p>
        </p:txBody>
      </p:sp>
    </p:spTree>
    <p:extLst>
      <p:ext uri="{BB962C8B-B14F-4D97-AF65-F5344CB8AC3E}">
        <p14:creationId xmlns:p14="http://schemas.microsoft.com/office/powerpoint/2010/main" val="3554845982"/>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60"/>
          <p:cNvSpPr/>
          <p:nvPr/>
        </p:nvSpPr>
        <p:spPr>
          <a:xfrm>
            <a:off x="1149350" y="3198813"/>
            <a:ext cx="7150100" cy="2105025"/>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cxnSp>
        <p:nvCxnSpPr>
          <p:cNvPr id="115" name="Straight Arrow Connector 114"/>
          <p:cNvCxnSpPr/>
          <p:nvPr/>
        </p:nvCxnSpPr>
        <p:spPr>
          <a:xfrm rot="5400000">
            <a:off x="1676400" y="3975100"/>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p:nvPr/>
        </p:nvCxnSpPr>
        <p:spPr>
          <a:xfrm rot="5400000">
            <a:off x="2245519" y="3979069"/>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rot="5400000">
            <a:off x="2813050" y="3973513"/>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p:nvPr/>
        </p:nvCxnSpPr>
        <p:spPr>
          <a:xfrm rot="5400000">
            <a:off x="3353594" y="396954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p:cNvCxnSpPr/>
          <p:nvPr/>
        </p:nvCxnSpPr>
        <p:spPr>
          <a:xfrm rot="5400000">
            <a:off x="1108075" y="3984625"/>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20" name="Straight Arrow Connector 119"/>
          <p:cNvCxnSpPr/>
          <p:nvPr/>
        </p:nvCxnSpPr>
        <p:spPr>
          <a:xfrm rot="5400000">
            <a:off x="3907632" y="396954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p:nvPr/>
        </p:nvCxnSpPr>
        <p:spPr>
          <a:xfrm rot="5400000">
            <a:off x="4978400" y="3975100"/>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p:nvPr/>
        </p:nvCxnSpPr>
        <p:spPr>
          <a:xfrm rot="5400000">
            <a:off x="5557044" y="396954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p:nvPr/>
        </p:nvCxnSpPr>
        <p:spPr>
          <a:xfrm rot="5400000">
            <a:off x="6113463" y="3973513"/>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p:nvPr/>
        </p:nvCxnSpPr>
        <p:spPr>
          <a:xfrm rot="5400000">
            <a:off x="6665119" y="398859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rot="5400000">
            <a:off x="4419600" y="3975100"/>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p:nvPr/>
        </p:nvCxnSpPr>
        <p:spPr>
          <a:xfrm rot="5400000">
            <a:off x="7200107" y="3960019"/>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73" name="Slide Number Placeholder 72"/>
          <p:cNvSpPr txBox="1">
            <a:spLocks noGrp="1"/>
          </p:cNvSpPr>
          <p:nvPr/>
        </p:nvSpPr>
        <p:spPr>
          <a:xfrm>
            <a:off x="7924800" y="6416675"/>
            <a:ext cx="762000" cy="365125"/>
          </a:xfrm>
          <a:prstGeom prst="rect">
            <a:avLst/>
          </a:prstGeom>
          <a:noFill/>
        </p:spPr>
        <p:txBody>
          <a:bodyPr lIns="0" rIns="0" anchor="b"/>
          <a:lstStyle/>
          <a:p>
            <a:pPr algn="r">
              <a:defRPr/>
            </a:pPr>
            <a:fld id="{AE94F65B-97EF-48FC-9BEB-2B4318375CA6}" type="slidenum">
              <a:rPr lang="en-US" sz="1200">
                <a:solidFill>
                  <a:prstClr val="white">
                    <a:shade val="50000"/>
                  </a:prstClr>
                </a:solidFill>
              </a:rPr>
              <a:pPr algn="r">
                <a:defRPr/>
              </a:pPr>
              <a:t>87</a:t>
            </a:fld>
            <a:endParaRPr lang="en-US" sz="1200" dirty="0">
              <a:solidFill>
                <a:prstClr val="white">
                  <a:shade val="50000"/>
                </a:prstClr>
              </a:solidFill>
            </a:endParaRPr>
          </a:p>
        </p:txBody>
      </p:sp>
      <p:sp>
        <p:nvSpPr>
          <p:cNvPr id="75" name="Footer Placeholder 74"/>
          <p:cNvSpPr txBox="1">
            <a:spLocks noGrp="1"/>
          </p:cNvSpPr>
          <p:nvPr/>
        </p:nvSpPr>
        <p:spPr>
          <a:xfrm>
            <a:off x="3124200" y="6416675"/>
            <a:ext cx="2895600" cy="365125"/>
          </a:xfrm>
          <a:prstGeom prst="rect">
            <a:avLst/>
          </a:prstGeom>
          <a:noFill/>
        </p:spPr>
        <p:txBody>
          <a:bodyPr anchor="b"/>
          <a:lstStyle/>
          <a:p>
            <a:pPr algn="ctr">
              <a:defRPr/>
            </a:pPr>
            <a:r>
              <a:rPr lang="en-US" sz="1200">
                <a:solidFill>
                  <a:prstClr val="white">
                    <a:shade val="50000"/>
                  </a:prstClr>
                </a:solidFill>
              </a:rPr>
              <a:t>Beam Theory</a:t>
            </a:r>
            <a:endParaRPr lang="en-US" sz="1200" dirty="0">
              <a:solidFill>
                <a:prstClr val="white">
                  <a:shade val="50000"/>
                </a:prstClr>
              </a:solidFill>
            </a:endParaRPr>
          </a:p>
        </p:txBody>
      </p:sp>
      <p:sp>
        <p:nvSpPr>
          <p:cNvPr id="54" name="Rectangle 53"/>
          <p:cNvSpPr/>
          <p:nvPr/>
        </p:nvSpPr>
        <p:spPr>
          <a:xfrm>
            <a:off x="1149350" y="234950"/>
            <a:ext cx="7162800" cy="1939925"/>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2482" name="Freeform 72"/>
          <p:cNvSpPr>
            <a:spLocks/>
          </p:cNvSpPr>
          <p:nvPr/>
        </p:nvSpPr>
        <p:spPr bwMode="auto">
          <a:xfrm>
            <a:off x="1371600" y="1111250"/>
            <a:ext cx="6115050" cy="717550"/>
          </a:xfrm>
          <a:custGeom>
            <a:avLst/>
            <a:gdLst>
              <a:gd name="T0" fmla="*/ 0 w 3852"/>
              <a:gd name="T1" fmla="*/ 816530625 h 452"/>
              <a:gd name="T2" fmla="*/ 0 w 3852"/>
              <a:gd name="T3" fmla="*/ 0 h 452"/>
              <a:gd name="T4" fmla="*/ 604837500 w 3852"/>
              <a:gd name="T5" fmla="*/ 100806250 h 452"/>
              <a:gd name="T6" fmla="*/ 1572577500 w 3852"/>
              <a:gd name="T7" fmla="*/ 211693125 h 452"/>
              <a:gd name="T8" fmla="*/ 2147483647 w 3852"/>
              <a:gd name="T9" fmla="*/ 272176875 h 452"/>
              <a:gd name="T10" fmla="*/ 2147483647 w 3852"/>
              <a:gd name="T11" fmla="*/ 342741250 h 452"/>
              <a:gd name="T12" fmla="*/ 2147483647 w 3852"/>
              <a:gd name="T13" fmla="*/ 362902500 h 452"/>
              <a:gd name="T14" fmla="*/ 2147483647 w 3852"/>
              <a:gd name="T15" fmla="*/ 352821875 h 452"/>
              <a:gd name="T16" fmla="*/ 2147483647 w 3852"/>
              <a:gd name="T17" fmla="*/ 302418750 h 452"/>
              <a:gd name="T18" fmla="*/ 2147483647 w 3852"/>
              <a:gd name="T19" fmla="*/ 231854375 h 452"/>
              <a:gd name="T20" fmla="*/ 2147483647 w 3852"/>
              <a:gd name="T21" fmla="*/ 141128750 h 452"/>
              <a:gd name="T22" fmla="*/ 2147483647 w 3852"/>
              <a:gd name="T23" fmla="*/ 20161250 h 452"/>
              <a:gd name="T24" fmla="*/ 2147483647 w 3852"/>
              <a:gd name="T25" fmla="*/ 796369375 h 452"/>
              <a:gd name="T26" fmla="*/ 2147483647 w 3852"/>
              <a:gd name="T27" fmla="*/ 856853125 h 452"/>
              <a:gd name="T28" fmla="*/ 2147483647 w 3852"/>
              <a:gd name="T29" fmla="*/ 927417500 h 452"/>
              <a:gd name="T30" fmla="*/ 2147483647 w 3852"/>
              <a:gd name="T31" fmla="*/ 1008062500 h 452"/>
              <a:gd name="T32" fmla="*/ 2147483647 w 3852"/>
              <a:gd name="T33" fmla="*/ 1098788125 h 452"/>
              <a:gd name="T34" fmla="*/ 2147483647 w 3852"/>
              <a:gd name="T35" fmla="*/ 1108868750 h 452"/>
              <a:gd name="T36" fmla="*/ 2147483647 w 3852"/>
              <a:gd name="T37" fmla="*/ 1129030000 h 452"/>
              <a:gd name="T38" fmla="*/ 2147483647 w 3852"/>
              <a:gd name="T39" fmla="*/ 1139110625 h 452"/>
              <a:gd name="T40" fmla="*/ 2147483647 w 3852"/>
              <a:gd name="T41" fmla="*/ 1118949375 h 452"/>
              <a:gd name="T42" fmla="*/ 2147483647 w 3852"/>
              <a:gd name="T43" fmla="*/ 1118949375 h 452"/>
              <a:gd name="T44" fmla="*/ 2147483647 w 3852"/>
              <a:gd name="T45" fmla="*/ 1068546250 h 452"/>
              <a:gd name="T46" fmla="*/ 2147173125 w 3852"/>
              <a:gd name="T47" fmla="*/ 1028223750 h 452"/>
              <a:gd name="T48" fmla="*/ 1562496875 w 3852"/>
              <a:gd name="T49" fmla="*/ 977820625 h 452"/>
              <a:gd name="T50" fmla="*/ 877014375 w 3852"/>
              <a:gd name="T51" fmla="*/ 917336875 h 452"/>
              <a:gd name="T52" fmla="*/ 262096250 w 3852"/>
              <a:gd name="T53" fmla="*/ 836691875 h 452"/>
              <a:gd name="T54" fmla="*/ 0 w 3852"/>
              <a:gd name="T55" fmla="*/ 816530625 h 45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852"/>
              <a:gd name="T85" fmla="*/ 0 h 452"/>
              <a:gd name="T86" fmla="*/ 3852 w 3852"/>
              <a:gd name="T87" fmla="*/ 452 h 45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852" h="452">
                <a:moveTo>
                  <a:pt x="0" y="324"/>
                </a:moveTo>
                <a:lnTo>
                  <a:pt x="0" y="0"/>
                </a:lnTo>
                <a:lnTo>
                  <a:pt x="240" y="40"/>
                </a:lnTo>
                <a:lnTo>
                  <a:pt x="624" y="84"/>
                </a:lnTo>
                <a:lnTo>
                  <a:pt x="928" y="108"/>
                </a:lnTo>
                <a:lnTo>
                  <a:pt x="1348" y="136"/>
                </a:lnTo>
                <a:lnTo>
                  <a:pt x="1668" y="144"/>
                </a:lnTo>
                <a:lnTo>
                  <a:pt x="2164" y="140"/>
                </a:lnTo>
                <a:lnTo>
                  <a:pt x="2660" y="120"/>
                </a:lnTo>
                <a:lnTo>
                  <a:pt x="3148" y="92"/>
                </a:lnTo>
                <a:lnTo>
                  <a:pt x="3440" y="56"/>
                </a:lnTo>
                <a:lnTo>
                  <a:pt x="3852" y="8"/>
                </a:lnTo>
                <a:lnTo>
                  <a:pt x="3852" y="316"/>
                </a:lnTo>
                <a:lnTo>
                  <a:pt x="3696" y="340"/>
                </a:lnTo>
                <a:lnTo>
                  <a:pt x="3448" y="368"/>
                </a:lnTo>
                <a:lnTo>
                  <a:pt x="3116" y="400"/>
                </a:lnTo>
                <a:lnTo>
                  <a:pt x="2704" y="436"/>
                </a:lnTo>
                <a:lnTo>
                  <a:pt x="2352" y="440"/>
                </a:lnTo>
                <a:lnTo>
                  <a:pt x="2084" y="448"/>
                </a:lnTo>
                <a:lnTo>
                  <a:pt x="1844" y="452"/>
                </a:lnTo>
                <a:lnTo>
                  <a:pt x="1596" y="444"/>
                </a:lnTo>
                <a:lnTo>
                  <a:pt x="1348" y="444"/>
                </a:lnTo>
                <a:lnTo>
                  <a:pt x="1072" y="424"/>
                </a:lnTo>
                <a:lnTo>
                  <a:pt x="852" y="408"/>
                </a:lnTo>
                <a:lnTo>
                  <a:pt x="620" y="388"/>
                </a:lnTo>
                <a:lnTo>
                  <a:pt x="348" y="364"/>
                </a:lnTo>
                <a:lnTo>
                  <a:pt x="104" y="332"/>
                </a:lnTo>
                <a:lnTo>
                  <a:pt x="0" y="324"/>
                </a:lnTo>
                <a:close/>
              </a:path>
            </a:pathLst>
          </a:custGeom>
          <a:solidFill>
            <a:srgbClr val="96A9A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solidFill>
                <a:prstClr val="white"/>
              </a:solidFill>
            </a:endParaRPr>
          </a:p>
        </p:txBody>
      </p:sp>
      <p:sp>
        <p:nvSpPr>
          <p:cNvPr id="62483" name="AutoShape 151"/>
          <p:cNvSpPr>
            <a:spLocks noChangeArrowheads="1"/>
          </p:cNvSpPr>
          <p:nvPr/>
        </p:nvSpPr>
        <p:spPr bwMode="auto">
          <a:xfrm>
            <a:off x="1255713" y="1646238"/>
            <a:ext cx="304800" cy="447675"/>
          </a:xfrm>
          <a:prstGeom prst="triangle">
            <a:avLst>
              <a:gd name="adj" fmla="val 50000"/>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endParaRPr>
          </a:p>
        </p:txBody>
      </p:sp>
      <p:sp>
        <p:nvSpPr>
          <p:cNvPr id="62484" name="AutoShape 152"/>
          <p:cNvSpPr>
            <a:spLocks noChangeArrowheads="1"/>
          </p:cNvSpPr>
          <p:nvPr/>
        </p:nvSpPr>
        <p:spPr bwMode="auto">
          <a:xfrm>
            <a:off x="7270750" y="1627188"/>
            <a:ext cx="304800" cy="447675"/>
          </a:xfrm>
          <a:prstGeom prst="triangle">
            <a:avLst>
              <a:gd name="adj" fmla="val 50000"/>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endParaRPr>
          </a:p>
        </p:txBody>
      </p:sp>
      <p:sp>
        <p:nvSpPr>
          <p:cNvPr id="29" name="TextBox 28"/>
          <p:cNvSpPr txBox="1"/>
          <p:nvPr/>
        </p:nvSpPr>
        <p:spPr>
          <a:xfrm>
            <a:off x="0" y="2184400"/>
            <a:ext cx="9144000" cy="860425"/>
          </a:xfrm>
          <a:prstGeom prst="rect">
            <a:avLst/>
          </a:prstGeom>
          <a:solidFill>
            <a:schemeClr val="tx1">
              <a:lumMod val="95000"/>
              <a:alpha val="62000"/>
            </a:schemeClr>
          </a:solidFill>
          <a:ln w="38100" cap="flat">
            <a:solidFill>
              <a:schemeClr val="bg1"/>
            </a:solidFill>
            <a:bevel/>
          </a:ln>
        </p:spPr>
        <p:txBody>
          <a:bodyPr anchor="ctr" anchorCtr="1">
            <a:spAutoFit/>
          </a:bodyPr>
          <a:lstStyle/>
          <a:p>
            <a:pPr algn="ctr" eaLnBrk="0" hangingPunct="0">
              <a:defRPr/>
            </a:pPr>
            <a:r>
              <a:rPr lang="en-US">
                <a:solidFill>
                  <a:prstClr val="black"/>
                </a:solidFill>
              </a:rPr>
              <a:t>Results in deflection in floor under Dead Load.</a:t>
            </a:r>
          </a:p>
          <a:p>
            <a:pPr algn="ctr" eaLnBrk="0" hangingPunct="0">
              <a:defRPr/>
            </a:pPr>
            <a:r>
              <a:rPr lang="en-US">
                <a:solidFill>
                  <a:prstClr val="black"/>
                </a:solidFill>
              </a:rPr>
              <a:t>This can affect thickness of slab and fit of non-structural components.</a:t>
            </a:r>
          </a:p>
        </p:txBody>
      </p:sp>
      <p:cxnSp>
        <p:nvCxnSpPr>
          <p:cNvPr id="2" name="Straight Arrow Connector 72"/>
          <p:cNvCxnSpPr/>
          <p:nvPr/>
        </p:nvCxnSpPr>
        <p:spPr>
          <a:xfrm rot="5400000">
            <a:off x="1676400" y="928688"/>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3" name="Straight Arrow Connector 74"/>
          <p:cNvCxnSpPr/>
          <p:nvPr/>
        </p:nvCxnSpPr>
        <p:spPr>
          <a:xfrm rot="5400000">
            <a:off x="2245519" y="98504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rot="5400000">
            <a:off x="2813843" y="1027907"/>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rot="5400000">
            <a:off x="3353594" y="105489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rot="5400000">
            <a:off x="1118394" y="854869"/>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rot="5400000">
            <a:off x="3907632" y="1067594"/>
            <a:ext cx="525462"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rot="5400000">
            <a:off x="4988718" y="1053307"/>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rot="5400000">
            <a:off x="5556250" y="1027113"/>
            <a:ext cx="52705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rot="5400000">
            <a:off x="6123781" y="986632"/>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5400000">
            <a:off x="6665118" y="929482"/>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rot="5400000">
            <a:off x="4414043" y="1066007"/>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rot="5400000">
            <a:off x="7219156" y="859632"/>
            <a:ext cx="525463"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62498" name="Text Box 161"/>
          <p:cNvSpPr txBox="1">
            <a:spLocks noChangeArrowheads="1"/>
          </p:cNvSpPr>
          <p:nvPr/>
        </p:nvSpPr>
        <p:spPr bwMode="auto">
          <a:xfrm>
            <a:off x="7808913" y="1365250"/>
            <a:ext cx="3921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baseline="-25000">
                <a:solidFill>
                  <a:prstClr val="black"/>
                </a:solidFill>
                <a:latin typeface="Symbol" pitchFamily="18" charset="2"/>
              </a:rPr>
              <a:t>d</a:t>
            </a:r>
          </a:p>
        </p:txBody>
      </p:sp>
      <p:grpSp>
        <p:nvGrpSpPr>
          <p:cNvPr id="62499" name="Group 65"/>
          <p:cNvGrpSpPr>
            <a:grpSpLocks/>
          </p:cNvGrpSpPr>
          <p:nvPr/>
        </p:nvGrpSpPr>
        <p:grpSpPr bwMode="auto">
          <a:xfrm>
            <a:off x="1371600" y="1116013"/>
            <a:ext cx="6119813" cy="500062"/>
            <a:chOff x="1371600" y="1116013"/>
            <a:chExt cx="6119813" cy="500063"/>
          </a:xfrm>
        </p:grpSpPr>
        <p:sp>
          <p:nvSpPr>
            <p:cNvPr id="62523" name="Rectangle 140"/>
            <p:cNvSpPr>
              <a:spLocks noChangeArrowheads="1"/>
            </p:cNvSpPr>
            <p:nvPr/>
          </p:nvSpPr>
          <p:spPr bwMode="auto">
            <a:xfrm>
              <a:off x="1371600" y="1116013"/>
              <a:ext cx="6119813" cy="500063"/>
            </a:xfrm>
            <a:prstGeom prst="rect">
              <a:avLst/>
            </a:prstGeom>
            <a:noFill/>
            <a:ln w="12700">
              <a:solidFill>
                <a:schemeClr val="bg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en-US">
                <a:solidFill>
                  <a:prstClr val="white"/>
                </a:solidFill>
              </a:endParaRPr>
            </a:p>
          </p:txBody>
        </p:sp>
        <p:sp>
          <p:nvSpPr>
            <p:cNvPr id="62524" name="Rectangle 141"/>
            <p:cNvSpPr>
              <a:spLocks noChangeArrowheads="1"/>
            </p:cNvSpPr>
            <p:nvPr/>
          </p:nvSpPr>
          <p:spPr bwMode="auto">
            <a:xfrm>
              <a:off x="1376363" y="1211263"/>
              <a:ext cx="6115050" cy="309563"/>
            </a:xfrm>
            <a:prstGeom prst="rect">
              <a:avLst/>
            </a:prstGeom>
            <a:noFill/>
            <a:ln w="12700">
              <a:solidFill>
                <a:schemeClr val="bg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en-US">
                <a:solidFill>
                  <a:prstClr val="white"/>
                </a:solidFill>
              </a:endParaRPr>
            </a:p>
          </p:txBody>
        </p:sp>
      </p:grpSp>
      <p:sp>
        <p:nvSpPr>
          <p:cNvPr id="62500" name="Freeform 92"/>
          <p:cNvSpPr>
            <a:spLocks/>
          </p:cNvSpPr>
          <p:nvPr/>
        </p:nvSpPr>
        <p:spPr bwMode="auto">
          <a:xfrm>
            <a:off x="1374775" y="1616075"/>
            <a:ext cx="6124575" cy="227013"/>
          </a:xfrm>
          <a:custGeom>
            <a:avLst/>
            <a:gdLst>
              <a:gd name="T0" fmla="*/ 0 w 3868"/>
              <a:gd name="T1" fmla="*/ 10080647 h 143"/>
              <a:gd name="T2" fmla="*/ 1544399940 w 3868"/>
              <a:gd name="T3" fmla="*/ 191532297 h 143"/>
              <a:gd name="T4" fmla="*/ 2147483647 w 3868"/>
              <a:gd name="T5" fmla="*/ 342742005 h 143"/>
              <a:gd name="T6" fmla="*/ 2147483647 w 3868"/>
              <a:gd name="T7" fmla="*/ 292338769 h 143"/>
              <a:gd name="T8" fmla="*/ 2147483647 w 3868"/>
              <a:gd name="T9" fmla="*/ 151209708 h 143"/>
              <a:gd name="T10" fmla="*/ 2147483647 w 3868"/>
              <a:gd name="T11" fmla="*/ 0 h 143"/>
              <a:gd name="T12" fmla="*/ 0 60000 65536"/>
              <a:gd name="T13" fmla="*/ 0 60000 65536"/>
              <a:gd name="T14" fmla="*/ 0 60000 65536"/>
              <a:gd name="T15" fmla="*/ 0 60000 65536"/>
              <a:gd name="T16" fmla="*/ 0 60000 65536"/>
              <a:gd name="T17" fmla="*/ 0 60000 65536"/>
              <a:gd name="T18" fmla="*/ 0 w 3868"/>
              <a:gd name="T19" fmla="*/ 0 h 143"/>
              <a:gd name="T20" fmla="*/ 3868 w 3868"/>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3868" h="143">
                <a:moveTo>
                  <a:pt x="0" y="4"/>
                </a:moveTo>
                <a:cubicBezTo>
                  <a:pt x="174" y="29"/>
                  <a:pt x="349" y="54"/>
                  <a:pt x="616" y="76"/>
                </a:cubicBezTo>
                <a:cubicBezTo>
                  <a:pt x="883" y="98"/>
                  <a:pt x="1262" y="129"/>
                  <a:pt x="1600" y="136"/>
                </a:cubicBezTo>
                <a:cubicBezTo>
                  <a:pt x="1938" y="143"/>
                  <a:pt x="2347" y="129"/>
                  <a:pt x="2644" y="116"/>
                </a:cubicBezTo>
                <a:cubicBezTo>
                  <a:pt x="2941" y="103"/>
                  <a:pt x="3180" y="79"/>
                  <a:pt x="3384" y="60"/>
                </a:cubicBezTo>
                <a:cubicBezTo>
                  <a:pt x="3588" y="41"/>
                  <a:pt x="3728" y="20"/>
                  <a:pt x="3868"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2501" name="Freeform 96"/>
          <p:cNvSpPr>
            <a:spLocks/>
          </p:cNvSpPr>
          <p:nvPr/>
        </p:nvSpPr>
        <p:spPr bwMode="auto">
          <a:xfrm>
            <a:off x="1384300" y="1114425"/>
            <a:ext cx="6115050" cy="227013"/>
          </a:xfrm>
          <a:custGeom>
            <a:avLst/>
            <a:gdLst>
              <a:gd name="T0" fmla="*/ 0 w 3868"/>
              <a:gd name="T1" fmla="*/ 10080647 h 143"/>
              <a:gd name="T2" fmla="*/ 1539599798 w 3868"/>
              <a:gd name="T3" fmla="*/ 191532297 h 143"/>
              <a:gd name="T4" fmla="*/ 2147483647 w 3868"/>
              <a:gd name="T5" fmla="*/ 342742005 h 143"/>
              <a:gd name="T6" fmla="*/ 2147483647 w 3868"/>
              <a:gd name="T7" fmla="*/ 292338769 h 143"/>
              <a:gd name="T8" fmla="*/ 2147483647 w 3868"/>
              <a:gd name="T9" fmla="*/ 151209708 h 143"/>
              <a:gd name="T10" fmla="*/ 2147483647 w 3868"/>
              <a:gd name="T11" fmla="*/ 0 h 143"/>
              <a:gd name="T12" fmla="*/ 0 60000 65536"/>
              <a:gd name="T13" fmla="*/ 0 60000 65536"/>
              <a:gd name="T14" fmla="*/ 0 60000 65536"/>
              <a:gd name="T15" fmla="*/ 0 60000 65536"/>
              <a:gd name="T16" fmla="*/ 0 60000 65536"/>
              <a:gd name="T17" fmla="*/ 0 60000 65536"/>
              <a:gd name="T18" fmla="*/ 0 w 3868"/>
              <a:gd name="T19" fmla="*/ 0 h 143"/>
              <a:gd name="T20" fmla="*/ 3868 w 3868"/>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3868" h="143">
                <a:moveTo>
                  <a:pt x="0" y="4"/>
                </a:moveTo>
                <a:cubicBezTo>
                  <a:pt x="174" y="29"/>
                  <a:pt x="349" y="54"/>
                  <a:pt x="616" y="76"/>
                </a:cubicBezTo>
                <a:cubicBezTo>
                  <a:pt x="883" y="98"/>
                  <a:pt x="1262" y="129"/>
                  <a:pt x="1600" y="136"/>
                </a:cubicBezTo>
                <a:cubicBezTo>
                  <a:pt x="1938" y="143"/>
                  <a:pt x="2347" y="129"/>
                  <a:pt x="2644" y="116"/>
                </a:cubicBezTo>
                <a:cubicBezTo>
                  <a:pt x="2941" y="103"/>
                  <a:pt x="3180" y="79"/>
                  <a:pt x="3384" y="60"/>
                </a:cubicBezTo>
                <a:cubicBezTo>
                  <a:pt x="3588" y="41"/>
                  <a:pt x="3728" y="20"/>
                  <a:pt x="3868"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2502" name="Freeform 97"/>
          <p:cNvSpPr>
            <a:spLocks/>
          </p:cNvSpPr>
          <p:nvPr/>
        </p:nvSpPr>
        <p:spPr bwMode="auto">
          <a:xfrm>
            <a:off x="1384300" y="1203325"/>
            <a:ext cx="6108700" cy="227013"/>
          </a:xfrm>
          <a:custGeom>
            <a:avLst/>
            <a:gdLst>
              <a:gd name="T0" fmla="*/ 0 w 3868"/>
              <a:gd name="T1" fmla="*/ 10080647 h 143"/>
              <a:gd name="T2" fmla="*/ 1536404380 w 3868"/>
              <a:gd name="T3" fmla="*/ 191532297 h 143"/>
              <a:gd name="T4" fmla="*/ 2147483647 w 3868"/>
              <a:gd name="T5" fmla="*/ 342742005 h 143"/>
              <a:gd name="T6" fmla="*/ 2147483647 w 3868"/>
              <a:gd name="T7" fmla="*/ 292338769 h 143"/>
              <a:gd name="T8" fmla="*/ 2147483647 w 3868"/>
              <a:gd name="T9" fmla="*/ 151209708 h 143"/>
              <a:gd name="T10" fmla="*/ 2147483647 w 3868"/>
              <a:gd name="T11" fmla="*/ 0 h 143"/>
              <a:gd name="T12" fmla="*/ 0 60000 65536"/>
              <a:gd name="T13" fmla="*/ 0 60000 65536"/>
              <a:gd name="T14" fmla="*/ 0 60000 65536"/>
              <a:gd name="T15" fmla="*/ 0 60000 65536"/>
              <a:gd name="T16" fmla="*/ 0 60000 65536"/>
              <a:gd name="T17" fmla="*/ 0 60000 65536"/>
              <a:gd name="T18" fmla="*/ 0 w 3868"/>
              <a:gd name="T19" fmla="*/ 0 h 143"/>
              <a:gd name="T20" fmla="*/ 3868 w 3868"/>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3868" h="143">
                <a:moveTo>
                  <a:pt x="0" y="4"/>
                </a:moveTo>
                <a:cubicBezTo>
                  <a:pt x="174" y="29"/>
                  <a:pt x="349" y="54"/>
                  <a:pt x="616" y="76"/>
                </a:cubicBezTo>
                <a:cubicBezTo>
                  <a:pt x="883" y="98"/>
                  <a:pt x="1262" y="129"/>
                  <a:pt x="1600" y="136"/>
                </a:cubicBezTo>
                <a:cubicBezTo>
                  <a:pt x="1938" y="143"/>
                  <a:pt x="2347" y="129"/>
                  <a:pt x="2644" y="116"/>
                </a:cubicBezTo>
                <a:cubicBezTo>
                  <a:pt x="2941" y="103"/>
                  <a:pt x="3180" y="79"/>
                  <a:pt x="3384" y="60"/>
                </a:cubicBezTo>
                <a:cubicBezTo>
                  <a:pt x="3588" y="41"/>
                  <a:pt x="3728" y="20"/>
                  <a:pt x="3868"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2503" name="Freeform 98"/>
          <p:cNvSpPr>
            <a:spLocks/>
          </p:cNvSpPr>
          <p:nvPr/>
        </p:nvSpPr>
        <p:spPr bwMode="auto">
          <a:xfrm>
            <a:off x="1381125" y="1520825"/>
            <a:ext cx="6108700" cy="227013"/>
          </a:xfrm>
          <a:custGeom>
            <a:avLst/>
            <a:gdLst>
              <a:gd name="T0" fmla="*/ 0 w 3868"/>
              <a:gd name="T1" fmla="*/ 10080647 h 143"/>
              <a:gd name="T2" fmla="*/ 1536404380 w 3868"/>
              <a:gd name="T3" fmla="*/ 191532297 h 143"/>
              <a:gd name="T4" fmla="*/ 2147483647 w 3868"/>
              <a:gd name="T5" fmla="*/ 342742005 h 143"/>
              <a:gd name="T6" fmla="*/ 2147483647 w 3868"/>
              <a:gd name="T7" fmla="*/ 292338769 h 143"/>
              <a:gd name="T8" fmla="*/ 2147483647 w 3868"/>
              <a:gd name="T9" fmla="*/ 151209708 h 143"/>
              <a:gd name="T10" fmla="*/ 2147483647 w 3868"/>
              <a:gd name="T11" fmla="*/ 0 h 143"/>
              <a:gd name="T12" fmla="*/ 0 60000 65536"/>
              <a:gd name="T13" fmla="*/ 0 60000 65536"/>
              <a:gd name="T14" fmla="*/ 0 60000 65536"/>
              <a:gd name="T15" fmla="*/ 0 60000 65536"/>
              <a:gd name="T16" fmla="*/ 0 60000 65536"/>
              <a:gd name="T17" fmla="*/ 0 60000 65536"/>
              <a:gd name="T18" fmla="*/ 0 w 3868"/>
              <a:gd name="T19" fmla="*/ 0 h 143"/>
              <a:gd name="T20" fmla="*/ 3868 w 3868"/>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3868" h="143">
                <a:moveTo>
                  <a:pt x="0" y="4"/>
                </a:moveTo>
                <a:cubicBezTo>
                  <a:pt x="174" y="29"/>
                  <a:pt x="349" y="54"/>
                  <a:pt x="616" y="76"/>
                </a:cubicBezTo>
                <a:cubicBezTo>
                  <a:pt x="883" y="98"/>
                  <a:pt x="1262" y="129"/>
                  <a:pt x="1600" y="136"/>
                </a:cubicBezTo>
                <a:cubicBezTo>
                  <a:pt x="1938" y="143"/>
                  <a:pt x="2347" y="129"/>
                  <a:pt x="2644" y="116"/>
                </a:cubicBezTo>
                <a:cubicBezTo>
                  <a:pt x="2941" y="103"/>
                  <a:pt x="3180" y="79"/>
                  <a:pt x="3384" y="60"/>
                </a:cubicBezTo>
                <a:cubicBezTo>
                  <a:pt x="3588" y="41"/>
                  <a:pt x="3728" y="20"/>
                  <a:pt x="3868"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2504" name="Line 99"/>
          <p:cNvSpPr>
            <a:spLocks noChangeShapeType="1"/>
          </p:cNvSpPr>
          <p:nvPr/>
        </p:nvSpPr>
        <p:spPr bwMode="auto">
          <a:xfrm flipV="1">
            <a:off x="1381125" y="1111250"/>
            <a:ext cx="0" cy="523875"/>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2505" name="Line 100"/>
          <p:cNvSpPr>
            <a:spLocks noChangeShapeType="1"/>
          </p:cNvSpPr>
          <p:nvPr/>
        </p:nvSpPr>
        <p:spPr bwMode="auto">
          <a:xfrm>
            <a:off x="7489825" y="1101725"/>
            <a:ext cx="0" cy="523875"/>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2506" name="Rectangle 140"/>
          <p:cNvSpPr>
            <a:spLocks noChangeArrowheads="1"/>
          </p:cNvSpPr>
          <p:nvPr/>
        </p:nvSpPr>
        <p:spPr bwMode="auto">
          <a:xfrm>
            <a:off x="1362075" y="4240213"/>
            <a:ext cx="6119813" cy="500062"/>
          </a:xfrm>
          <a:prstGeom prst="rect">
            <a:avLst/>
          </a:prstGeom>
          <a:solidFill>
            <a:schemeClr val="folHlink"/>
          </a:solidFill>
          <a:ln w="28575">
            <a:solidFill>
              <a:schemeClr val="bg1"/>
            </a:solidFill>
            <a:miter lim="800000"/>
            <a:headEnd/>
            <a:tailEnd/>
          </a:ln>
        </p:spPr>
        <p:txBody>
          <a:bodyPr wrap="none" anchor="ctr"/>
          <a:lstStyle/>
          <a:p>
            <a:pPr eaLnBrk="0" hangingPunct="0"/>
            <a:endParaRPr lang="en-US">
              <a:solidFill>
                <a:prstClr val="white"/>
              </a:solidFill>
            </a:endParaRPr>
          </a:p>
        </p:txBody>
      </p:sp>
      <p:sp>
        <p:nvSpPr>
          <p:cNvPr id="62507" name="AutoShape 151"/>
          <p:cNvSpPr>
            <a:spLocks noChangeArrowheads="1"/>
          </p:cNvSpPr>
          <p:nvPr/>
        </p:nvSpPr>
        <p:spPr bwMode="auto">
          <a:xfrm>
            <a:off x="1246188" y="4765675"/>
            <a:ext cx="304800" cy="447675"/>
          </a:xfrm>
          <a:prstGeom prst="triangle">
            <a:avLst>
              <a:gd name="adj" fmla="val 50000"/>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endParaRPr>
          </a:p>
        </p:txBody>
      </p:sp>
      <p:sp>
        <p:nvSpPr>
          <p:cNvPr id="62508" name="AutoShape 152"/>
          <p:cNvSpPr>
            <a:spLocks noChangeArrowheads="1"/>
          </p:cNvSpPr>
          <p:nvPr/>
        </p:nvSpPr>
        <p:spPr bwMode="auto">
          <a:xfrm>
            <a:off x="7261225" y="4764088"/>
            <a:ext cx="304800" cy="447675"/>
          </a:xfrm>
          <a:prstGeom prst="triangle">
            <a:avLst>
              <a:gd name="adj" fmla="val 50000"/>
            </a:avLst>
          </a:prstGeom>
          <a:solidFill>
            <a:schemeClr val="accent1"/>
          </a:solidFill>
          <a:ln w="9525">
            <a:solidFill>
              <a:schemeClr val="bg1"/>
            </a:solidFill>
            <a:miter lim="800000"/>
            <a:headEnd/>
            <a:tailEnd/>
          </a:ln>
        </p:spPr>
        <p:txBody>
          <a:bodyPr wrap="none" anchor="ctr"/>
          <a:lstStyle/>
          <a:p>
            <a:pPr eaLnBrk="0" hangingPunct="0"/>
            <a:endParaRPr lang="en-US">
              <a:solidFill>
                <a:prstClr val="white"/>
              </a:solidFill>
            </a:endParaRPr>
          </a:p>
        </p:txBody>
      </p:sp>
      <p:sp>
        <p:nvSpPr>
          <p:cNvPr id="62509" name="Line 107"/>
          <p:cNvSpPr>
            <a:spLocks noChangeShapeType="1"/>
          </p:cNvSpPr>
          <p:nvPr/>
        </p:nvSpPr>
        <p:spPr bwMode="auto">
          <a:xfrm>
            <a:off x="1368425" y="4337050"/>
            <a:ext cx="6115050"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2510" name="Line 108"/>
          <p:cNvSpPr>
            <a:spLocks noChangeShapeType="1"/>
          </p:cNvSpPr>
          <p:nvPr/>
        </p:nvSpPr>
        <p:spPr bwMode="auto">
          <a:xfrm>
            <a:off x="1355725" y="4641850"/>
            <a:ext cx="6121400"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2511" name="Freeform 109"/>
          <p:cNvSpPr>
            <a:spLocks/>
          </p:cNvSpPr>
          <p:nvPr/>
        </p:nvSpPr>
        <p:spPr bwMode="auto">
          <a:xfrm>
            <a:off x="1365250" y="4529138"/>
            <a:ext cx="6102350" cy="227012"/>
          </a:xfrm>
          <a:custGeom>
            <a:avLst/>
            <a:gdLst>
              <a:gd name="T0" fmla="*/ 0 w 3844"/>
              <a:gd name="T1" fmla="*/ 360380756 h 143"/>
              <a:gd name="T2" fmla="*/ 745966250 w 3844"/>
              <a:gd name="T3" fmla="*/ 259574728 h 143"/>
              <a:gd name="T4" fmla="*/ 1612900000 w 3844"/>
              <a:gd name="T5" fmla="*/ 158768700 h 143"/>
              <a:gd name="T6" fmla="*/ 2147483647 w 3844"/>
              <a:gd name="T7" fmla="*/ 68043275 h 143"/>
              <a:gd name="T8" fmla="*/ 2147483647 w 3844"/>
              <a:gd name="T9" fmla="*/ 7559658 h 143"/>
              <a:gd name="T10" fmla="*/ 2147483647 w 3844"/>
              <a:gd name="T11" fmla="*/ 17640261 h 143"/>
              <a:gd name="T12" fmla="*/ 2147483647 w 3844"/>
              <a:gd name="T13" fmla="*/ 47882070 h 143"/>
              <a:gd name="T14" fmla="*/ 2147483647 w 3844"/>
              <a:gd name="T15" fmla="*/ 88204481 h 143"/>
              <a:gd name="T16" fmla="*/ 2147483647 w 3844"/>
              <a:gd name="T17" fmla="*/ 199091111 h 143"/>
              <a:gd name="T18" fmla="*/ 2147483647 w 3844"/>
              <a:gd name="T19" fmla="*/ 330138948 h 1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844"/>
              <a:gd name="T31" fmla="*/ 0 h 143"/>
              <a:gd name="T32" fmla="*/ 3844 w 3844"/>
              <a:gd name="T33" fmla="*/ 143 h 14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844" h="143">
                <a:moveTo>
                  <a:pt x="0" y="143"/>
                </a:moveTo>
                <a:cubicBezTo>
                  <a:pt x="94" y="129"/>
                  <a:pt x="189" y="116"/>
                  <a:pt x="296" y="103"/>
                </a:cubicBezTo>
                <a:cubicBezTo>
                  <a:pt x="403" y="90"/>
                  <a:pt x="504" y="76"/>
                  <a:pt x="640" y="63"/>
                </a:cubicBezTo>
                <a:cubicBezTo>
                  <a:pt x="776" y="50"/>
                  <a:pt x="941" y="37"/>
                  <a:pt x="1112" y="27"/>
                </a:cubicBezTo>
                <a:cubicBezTo>
                  <a:pt x="1283" y="17"/>
                  <a:pt x="1511" y="6"/>
                  <a:pt x="1668" y="3"/>
                </a:cubicBezTo>
                <a:cubicBezTo>
                  <a:pt x="1825" y="0"/>
                  <a:pt x="1911" y="4"/>
                  <a:pt x="2056" y="7"/>
                </a:cubicBezTo>
                <a:cubicBezTo>
                  <a:pt x="2201" y="10"/>
                  <a:pt x="2395" y="14"/>
                  <a:pt x="2540" y="19"/>
                </a:cubicBezTo>
                <a:cubicBezTo>
                  <a:pt x="2685" y="24"/>
                  <a:pt x="2776" y="25"/>
                  <a:pt x="2928" y="35"/>
                </a:cubicBezTo>
                <a:cubicBezTo>
                  <a:pt x="3080" y="45"/>
                  <a:pt x="3299" y="63"/>
                  <a:pt x="3452" y="79"/>
                </a:cubicBezTo>
                <a:cubicBezTo>
                  <a:pt x="3605" y="95"/>
                  <a:pt x="3783" y="118"/>
                  <a:pt x="3844" y="131"/>
                </a:cubicBezTo>
              </a:path>
            </a:pathLst>
          </a:custGeom>
          <a:noFill/>
          <a:ln w="12700" cap="flat" cmpd="sng">
            <a:solidFill>
              <a:schemeClr val="bg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2512" name="Freeform 110"/>
          <p:cNvSpPr>
            <a:spLocks/>
          </p:cNvSpPr>
          <p:nvPr/>
        </p:nvSpPr>
        <p:spPr bwMode="auto">
          <a:xfrm>
            <a:off x="1377950" y="4462463"/>
            <a:ext cx="6083300" cy="227012"/>
          </a:xfrm>
          <a:custGeom>
            <a:avLst/>
            <a:gdLst>
              <a:gd name="T0" fmla="*/ 0 w 3844"/>
              <a:gd name="T1" fmla="*/ 360380756 h 143"/>
              <a:gd name="T2" fmla="*/ 741315939 w 3844"/>
              <a:gd name="T3" fmla="*/ 259574728 h 143"/>
              <a:gd name="T4" fmla="*/ 1602845102 w 3844"/>
              <a:gd name="T5" fmla="*/ 158768700 h 143"/>
              <a:gd name="T6" fmla="*/ 2147483647 w 3844"/>
              <a:gd name="T7" fmla="*/ 68043275 h 143"/>
              <a:gd name="T8" fmla="*/ 2147483647 w 3844"/>
              <a:gd name="T9" fmla="*/ 7559658 h 143"/>
              <a:gd name="T10" fmla="*/ 2147483647 w 3844"/>
              <a:gd name="T11" fmla="*/ 17640261 h 143"/>
              <a:gd name="T12" fmla="*/ 2147483647 w 3844"/>
              <a:gd name="T13" fmla="*/ 47882070 h 143"/>
              <a:gd name="T14" fmla="*/ 2147483647 w 3844"/>
              <a:gd name="T15" fmla="*/ 88204481 h 143"/>
              <a:gd name="T16" fmla="*/ 2147483647 w 3844"/>
              <a:gd name="T17" fmla="*/ 199091111 h 143"/>
              <a:gd name="T18" fmla="*/ 2147483647 w 3844"/>
              <a:gd name="T19" fmla="*/ 330138948 h 1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844"/>
              <a:gd name="T31" fmla="*/ 0 h 143"/>
              <a:gd name="T32" fmla="*/ 3844 w 3844"/>
              <a:gd name="T33" fmla="*/ 143 h 14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844" h="143">
                <a:moveTo>
                  <a:pt x="0" y="143"/>
                </a:moveTo>
                <a:cubicBezTo>
                  <a:pt x="94" y="129"/>
                  <a:pt x="189" y="116"/>
                  <a:pt x="296" y="103"/>
                </a:cubicBezTo>
                <a:cubicBezTo>
                  <a:pt x="403" y="90"/>
                  <a:pt x="504" y="76"/>
                  <a:pt x="640" y="63"/>
                </a:cubicBezTo>
                <a:cubicBezTo>
                  <a:pt x="776" y="50"/>
                  <a:pt x="941" y="37"/>
                  <a:pt x="1112" y="27"/>
                </a:cubicBezTo>
                <a:cubicBezTo>
                  <a:pt x="1283" y="17"/>
                  <a:pt x="1511" y="6"/>
                  <a:pt x="1668" y="3"/>
                </a:cubicBezTo>
                <a:cubicBezTo>
                  <a:pt x="1825" y="0"/>
                  <a:pt x="1911" y="4"/>
                  <a:pt x="2056" y="7"/>
                </a:cubicBezTo>
                <a:cubicBezTo>
                  <a:pt x="2201" y="10"/>
                  <a:pt x="2395" y="14"/>
                  <a:pt x="2540" y="19"/>
                </a:cubicBezTo>
                <a:cubicBezTo>
                  <a:pt x="2685" y="24"/>
                  <a:pt x="2776" y="25"/>
                  <a:pt x="2928" y="35"/>
                </a:cubicBezTo>
                <a:cubicBezTo>
                  <a:pt x="3080" y="45"/>
                  <a:pt x="3299" y="63"/>
                  <a:pt x="3452" y="79"/>
                </a:cubicBezTo>
                <a:cubicBezTo>
                  <a:pt x="3605" y="95"/>
                  <a:pt x="3783" y="118"/>
                  <a:pt x="3844" y="131"/>
                </a:cubicBezTo>
              </a:path>
            </a:pathLst>
          </a:custGeom>
          <a:noFill/>
          <a:ln w="12700" cap="flat" cmpd="sng">
            <a:solidFill>
              <a:schemeClr val="bg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2513" name="Freeform 111"/>
          <p:cNvSpPr>
            <a:spLocks/>
          </p:cNvSpPr>
          <p:nvPr/>
        </p:nvSpPr>
        <p:spPr bwMode="auto">
          <a:xfrm>
            <a:off x="1377950" y="4138613"/>
            <a:ext cx="6083300" cy="227012"/>
          </a:xfrm>
          <a:custGeom>
            <a:avLst/>
            <a:gdLst>
              <a:gd name="T0" fmla="*/ 0 w 3844"/>
              <a:gd name="T1" fmla="*/ 360380756 h 143"/>
              <a:gd name="T2" fmla="*/ 741315939 w 3844"/>
              <a:gd name="T3" fmla="*/ 259574728 h 143"/>
              <a:gd name="T4" fmla="*/ 1602845102 w 3844"/>
              <a:gd name="T5" fmla="*/ 158768700 h 143"/>
              <a:gd name="T6" fmla="*/ 2147483647 w 3844"/>
              <a:gd name="T7" fmla="*/ 68043275 h 143"/>
              <a:gd name="T8" fmla="*/ 2147483647 w 3844"/>
              <a:gd name="T9" fmla="*/ 7559658 h 143"/>
              <a:gd name="T10" fmla="*/ 2147483647 w 3844"/>
              <a:gd name="T11" fmla="*/ 17640261 h 143"/>
              <a:gd name="T12" fmla="*/ 2147483647 w 3844"/>
              <a:gd name="T13" fmla="*/ 47882070 h 143"/>
              <a:gd name="T14" fmla="*/ 2147483647 w 3844"/>
              <a:gd name="T15" fmla="*/ 88204481 h 143"/>
              <a:gd name="T16" fmla="*/ 2147483647 w 3844"/>
              <a:gd name="T17" fmla="*/ 199091111 h 143"/>
              <a:gd name="T18" fmla="*/ 2147483647 w 3844"/>
              <a:gd name="T19" fmla="*/ 330138948 h 1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844"/>
              <a:gd name="T31" fmla="*/ 0 h 143"/>
              <a:gd name="T32" fmla="*/ 3844 w 3844"/>
              <a:gd name="T33" fmla="*/ 143 h 14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844" h="143">
                <a:moveTo>
                  <a:pt x="0" y="143"/>
                </a:moveTo>
                <a:cubicBezTo>
                  <a:pt x="94" y="129"/>
                  <a:pt x="189" y="116"/>
                  <a:pt x="296" y="103"/>
                </a:cubicBezTo>
                <a:cubicBezTo>
                  <a:pt x="403" y="90"/>
                  <a:pt x="504" y="76"/>
                  <a:pt x="640" y="63"/>
                </a:cubicBezTo>
                <a:cubicBezTo>
                  <a:pt x="776" y="50"/>
                  <a:pt x="941" y="37"/>
                  <a:pt x="1112" y="27"/>
                </a:cubicBezTo>
                <a:cubicBezTo>
                  <a:pt x="1283" y="17"/>
                  <a:pt x="1511" y="6"/>
                  <a:pt x="1668" y="3"/>
                </a:cubicBezTo>
                <a:cubicBezTo>
                  <a:pt x="1825" y="0"/>
                  <a:pt x="1911" y="4"/>
                  <a:pt x="2056" y="7"/>
                </a:cubicBezTo>
                <a:cubicBezTo>
                  <a:pt x="2201" y="10"/>
                  <a:pt x="2395" y="14"/>
                  <a:pt x="2540" y="19"/>
                </a:cubicBezTo>
                <a:cubicBezTo>
                  <a:pt x="2685" y="24"/>
                  <a:pt x="2776" y="25"/>
                  <a:pt x="2928" y="35"/>
                </a:cubicBezTo>
                <a:cubicBezTo>
                  <a:pt x="3080" y="45"/>
                  <a:pt x="3299" y="63"/>
                  <a:pt x="3452" y="79"/>
                </a:cubicBezTo>
                <a:cubicBezTo>
                  <a:pt x="3605" y="95"/>
                  <a:pt x="3783" y="118"/>
                  <a:pt x="3844" y="131"/>
                </a:cubicBezTo>
              </a:path>
            </a:pathLst>
          </a:custGeom>
          <a:noFill/>
          <a:ln w="12700" cap="flat" cmpd="sng">
            <a:solidFill>
              <a:schemeClr val="bg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2514" name="Freeform 112"/>
          <p:cNvSpPr>
            <a:spLocks/>
          </p:cNvSpPr>
          <p:nvPr/>
        </p:nvSpPr>
        <p:spPr bwMode="auto">
          <a:xfrm>
            <a:off x="1371600" y="4062413"/>
            <a:ext cx="6102350" cy="227012"/>
          </a:xfrm>
          <a:custGeom>
            <a:avLst/>
            <a:gdLst>
              <a:gd name="T0" fmla="*/ 0 w 3844"/>
              <a:gd name="T1" fmla="*/ 360380756 h 143"/>
              <a:gd name="T2" fmla="*/ 745966250 w 3844"/>
              <a:gd name="T3" fmla="*/ 259574728 h 143"/>
              <a:gd name="T4" fmla="*/ 1612900000 w 3844"/>
              <a:gd name="T5" fmla="*/ 158768700 h 143"/>
              <a:gd name="T6" fmla="*/ 2147483647 w 3844"/>
              <a:gd name="T7" fmla="*/ 68043275 h 143"/>
              <a:gd name="T8" fmla="*/ 2147483647 w 3844"/>
              <a:gd name="T9" fmla="*/ 7559658 h 143"/>
              <a:gd name="T10" fmla="*/ 2147483647 w 3844"/>
              <a:gd name="T11" fmla="*/ 17640261 h 143"/>
              <a:gd name="T12" fmla="*/ 2147483647 w 3844"/>
              <a:gd name="T13" fmla="*/ 47882070 h 143"/>
              <a:gd name="T14" fmla="*/ 2147483647 w 3844"/>
              <a:gd name="T15" fmla="*/ 88204481 h 143"/>
              <a:gd name="T16" fmla="*/ 2147483647 w 3844"/>
              <a:gd name="T17" fmla="*/ 199091111 h 143"/>
              <a:gd name="T18" fmla="*/ 2147483647 w 3844"/>
              <a:gd name="T19" fmla="*/ 330138948 h 1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844"/>
              <a:gd name="T31" fmla="*/ 0 h 143"/>
              <a:gd name="T32" fmla="*/ 3844 w 3844"/>
              <a:gd name="T33" fmla="*/ 143 h 14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844" h="143">
                <a:moveTo>
                  <a:pt x="0" y="143"/>
                </a:moveTo>
                <a:cubicBezTo>
                  <a:pt x="94" y="129"/>
                  <a:pt x="189" y="116"/>
                  <a:pt x="296" y="103"/>
                </a:cubicBezTo>
                <a:cubicBezTo>
                  <a:pt x="403" y="90"/>
                  <a:pt x="504" y="76"/>
                  <a:pt x="640" y="63"/>
                </a:cubicBezTo>
                <a:cubicBezTo>
                  <a:pt x="776" y="50"/>
                  <a:pt x="941" y="37"/>
                  <a:pt x="1112" y="27"/>
                </a:cubicBezTo>
                <a:cubicBezTo>
                  <a:pt x="1283" y="17"/>
                  <a:pt x="1511" y="6"/>
                  <a:pt x="1668" y="3"/>
                </a:cubicBezTo>
                <a:cubicBezTo>
                  <a:pt x="1825" y="0"/>
                  <a:pt x="1911" y="4"/>
                  <a:pt x="2056" y="7"/>
                </a:cubicBezTo>
                <a:cubicBezTo>
                  <a:pt x="2201" y="10"/>
                  <a:pt x="2395" y="14"/>
                  <a:pt x="2540" y="19"/>
                </a:cubicBezTo>
                <a:cubicBezTo>
                  <a:pt x="2685" y="24"/>
                  <a:pt x="2776" y="25"/>
                  <a:pt x="2928" y="35"/>
                </a:cubicBezTo>
                <a:cubicBezTo>
                  <a:pt x="3080" y="45"/>
                  <a:pt x="3299" y="63"/>
                  <a:pt x="3452" y="79"/>
                </a:cubicBezTo>
                <a:cubicBezTo>
                  <a:pt x="3605" y="95"/>
                  <a:pt x="3783" y="118"/>
                  <a:pt x="3844" y="131"/>
                </a:cubicBezTo>
              </a:path>
            </a:pathLst>
          </a:custGeom>
          <a:noFill/>
          <a:ln w="12700" cap="flat" cmpd="sng">
            <a:solidFill>
              <a:schemeClr val="bg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62515" name="Text Box 161"/>
          <p:cNvSpPr txBox="1">
            <a:spLocks noChangeArrowheads="1"/>
          </p:cNvSpPr>
          <p:nvPr/>
        </p:nvSpPr>
        <p:spPr bwMode="auto">
          <a:xfrm>
            <a:off x="7767638" y="4244975"/>
            <a:ext cx="3921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spcBef>
                <a:spcPct val="50000"/>
              </a:spcBef>
            </a:pPr>
            <a:r>
              <a:rPr lang="en-US" sz="3600" baseline="-25000">
                <a:solidFill>
                  <a:prstClr val="black"/>
                </a:solidFill>
                <a:latin typeface="Symbol" pitchFamily="18" charset="2"/>
              </a:rPr>
              <a:t>d</a:t>
            </a:r>
          </a:p>
        </p:txBody>
      </p:sp>
      <p:sp>
        <p:nvSpPr>
          <p:cNvPr id="53" name="TextBox 52"/>
          <p:cNvSpPr txBox="1"/>
          <p:nvPr/>
        </p:nvSpPr>
        <p:spPr>
          <a:xfrm>
            <a:off x="671513" y="5322888"/>
            <a:ext cx="8140700" cy="495300"/>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a:solidFill>
                  <a:prstClr val="black"/>
                </a:solidFill>
              </a:rPr>
              <a:t>Cambered beam counteracts service dead load deflection.</a:t>
            </a:r>
          </a:p>
        </p:txBody>
      </p:sp>
      <p:sp>
        <p:nvSpPr>
          <p:cNvPr id="62517" name="Line 79"/>
          <p:cNvSpPr>
            <a:spLocks noChangeShapeType="1"/>
          </p:cNvSpPr>
          <p:nvPr/>
        </p:nvSpPr>
        <p:spPr bwMode="auto">
          <a:xfrm>
            <a:off x="4122738" y="1839913"/>
            <a:ext cx="3700462"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2518" name="Line 81"/>
          <p:cNvSpPr>
            <a:spLocks noChangeShapeType="1"/>
          </p:cNvSpPr>
          <p:nvPr/>
        </p:nvSpPr>
        <p:spPr bwMode="auto">
          <a:xfrm>
            <a:off x="7545388" y="1619250"/>
            <a:ext cx="276225"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2519" name="Line 82"/>
          <p:cNvSpPr>
            <a:spLocks noChangeShapeType="1"/>
          </p:cNvSpPr>
          <p:nvPr/>
        </p:nvSpPr>
        <p:spPr bwMode="auto">
          <a:xfrm>
            <a:off x="7699375" y="1612900"/>
            <a:ext cx="3175" cy="238125"/>
          </a:xfrm>
          <a:prstGeom prst="line">
            <a:avLst/>
          </a:prstGeom>
          <a:noFill/>
          <a:ln w="19050">
            <a:solidFill>
              <a:schemeClr val="bg1"/>
            </a:solidFill>
            <a:round/>
            <a:headEnd type="arrow" w="med" len="sm"/>
            <a:tailEnd type="arrow" w="med" len="sm"/>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2520" name="Line 127"/>
          <p:cNvSpPr>
            <a:spLocks noChangeShapeType="1"/>
          </p:cNvSpPr>
          <p:nvPr/>
        </p:nvSpPr>
        <p:spPr bwMode="auto">
          <a:xfrm>
            <a:off x="4159250" y="4533900"/>
            <a:ext cx="363220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2521" name="Line 129"/>
          <p:cNvSpPr>
            <a:spLocks noChangeShapeType="1"/>
          </p:cNvSpPr>
          <p:nvPr/>
        </p:nvSpPr>
        <p:spPr bwMode="auto">
          <a:xfrm>
            <a:off x="7489825" y="4746625"/>
            <a:ext cx="29845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62522" name="Line 130"/>
          <p:cNvSpPr>
            <a:spLocks noChangeShapeType="1"/>
          </p:cNvSpPr>
          <p:nvPr/>
        </p:nvSpPr>
        <p:spPr bwMode="auto">
          <a:xfrm flipH="1">
            <a:off x="7658100" y="4524375"/>
            <a:ext cx="3175" cy="234950"/>
          </a:xfrm>
          <a:prstGeom prst="line">
            <a:avLst/>
          </a:prstGeom>
          <a:noFill/>
          <a:ln w="19050">
            <a:solidFill>
              <a:schemeClr val="bg1"/>
            </a:solidFill>
            <a:round/>
            <a:headEnd type="arrow" w="med" len="sm"/>
            <a:tailEnd type="arrow" w="med" len="sm"/>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Tree>
    <p:extLst>
      <p:ext uri="{BB962C8B-B14F-4D97-AF65-F5344CB8AC3E}">
        <p14:creationId xmlns:p14="http://schemas.microsoft.com/office/powerpoint/2010/main" val="941002680"/>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504825" y="317241"/>
            <a:ext cx="8140700" cy="5523722"/>
          </a:xfrm>
          <a:prstGeom prst="rect">
            <a:avLst/>
          </a:prstGeom>
          <a:solidFill>
            <a:schemeClr val="tx1">
              <a:lumMod val="95000"/>
              <a:alpha val="62000"/>
            </a:schemeClr>
          </a:solidFill>
          <a:ln w="38100" cap="flat">
            <a:solidFill>
              <a:schemeClr val="bg1"/>
            </a:solidFill>
            <a:bevel/>
          </a:ln>
        </p:spPr>
        <p:txBody>
          <a:bodyPr anchor="ctr" anchorCtr="1"/>
          <a:lstStyle/>
          <a:p>
            <a:pPr eaLnBrk="0" hangingPunct="0">
              <a:defRPr/>
            </a:pPr>
            <a:r>
              <a:rPr lang="en-US" sz="3200" b="1" dirty="0" smtClean="0">
                <a:solidFill>
                  <a:prstClr val="black"/>
                </a:solidFill>
              </a:rPr>
              <a:t>Other topics including:</a:t>
            </a:r>
          </a:p>
          <a:p>
            <a:pPr marL="457200" indent="-457200" eaLnBrk="0" hangingPunct="0">
              <a:buFont typeface="Arial" pitchFamily="34" charset="0"/>
              <a:buChar char="•"/>
              <a:defRPr/>
            </a:pPr>
            <a:r>
              <a:rPr lang="en-US" sz="3200" b="1" dirty="0" smtClean="0">
                <a:solidFill>
                  <a:prstClr val="black"/>
                </a:solidFill>
              </a:rPr>
              <a:t>Composite Members</a:t>
            </a:r>
          </a:p>
          <a:p>
            <a:pPr marL="457200" indent="-457200" eaLnBrk="0" hangingPunct="0">
              <a:buFont typeface="Arial" pitchFamily="34" charset="0"/>
              <a:buChar char="•"/>
              <a:defRPr/>
            </a:pPr>
            <a:r>
              <a:rPr lang="en-US" sz="3200" b="1" dirty="0" smtClean="0">
                <a:solidFill>
                  <a:prstClr val="black"/>
                </a:solidFill>
              </a:rPr>
              <a:t>Slender Web Members</a:t>
            </a:r>
          </a:p>
          <a:p>
            <a:pPr marL="457200" indent="-457200" eaLnBrk="0" hangingPunct="0">
              <a:buFont typeface="Arial" pitchFamily="34" charset="0"/>
              <a:buChar char="•"/>
              <a:defRPr/>
            </a:pPr>
            <a:r>
              <a:rPr lang="en-US" sz="3200" b="1" dirty="0" smtClean="0">
                <a:solidFill>
                  <a:prstClr val="black"/>
                </a:solidFill>
              </a:rPr>
              <a:t>Beam Vibrations</a:t>
            </a:r>
          </a:p>
          <a:p>
            <a:pPr marL="457200" indent="-457200" eaLnBrk="0" hangingPunct="0">
              <a:buFont typeface="Arial" pitchFamily="34" charset="0"/>
              <a:buChar char="•"/>
              <a:defRPr/>
            </a:pPr>
            <a:r>
              <a:rPr lang="en-US" sz="3200" b="1" dirty="0" smtClean="0">
                <a:solidFill>
                  <a:prstClr val="black"/>
                </a:solidFill>
              </a:rPr>
              <a:t>Fatigue of Steel</a:t>
            </a:r>
          </a:p>
          <a:p>
            <a:pPr eaLnBrk="0" hangingPunct="0">
              <a:defRPr/>
            </a:pPr>
            <a:endParaRPr lang="en-US" sz="3200" b="1" dirty="0">
              <a:solidFill>
                <a:prstClr val="black"/>
              </a:solidFill>
            </a:endParaRPr>
          </a:p>
          <a:p>
            <a:pPr eaLnBrk="0" hangingPunct="0">
              <a:defRPr/>
            </a:pPr>
            <a:r>
              <a:rPr lang="en-US" sz="3200" b="1" dirty="0" smtClean="0">
                <a:solidFill>
                  <a:prstClr val="black"/>
                </a:solidFill>
              </a:rPr>
              <a:t>Covered in CEE542…</a:t>
            </a:r>
          </a:p>
          <a:p>
            <a:pPr eaLnBrk="0" hangingPunct="0">
              <a:defRPr/>
            </a:pPr>
            <a:r>
              <a:rPr lang="en-US" sz="3200" b="1" dirty="0" smtClean="0">
                <a:solidFill>
                  <a:prstClr val="black"/>
                </a:solidFill>
              </a:rPr>
              <a:t>Or you can download further slides </a:t>
            </a:r>
            <a:r>
              <a:rPr lang="en-US" sz="3200" b="1" dirty="0" smtClean="0">
                <a:solidFill>
                  <a:prstClr val="black"/>
                </a:solidFill>
              </a:rPr>
              <a:t>(2010 manual) on </a:t>
            </a:r>
            <a:r>
              <a:rPr lang="en-US" sz="3200" b="1" dirty="0">
                <a:solidFill>
                  <a:prstClr val="black"/>
                </a:solidFill>
              </a:rPr>
              <a:t>these topics from </a:t>
            </a:r>
            <a:r>
              <a:rPr lang="en-US" sz="3200" b="1" dirty="0">
                <a:solidFill>
                  <a:prstClr val="black"/>
                </a:solidFill>
                <a:hlinkClick r:id="rId3"/>
              </a:rPr>
              <a:t>http://</a:t>
            </a:r>
            <a:r>
              <a:rPr lang="en-US" sz="3200" b="1" dirty="0" smtClean="0">
                <a:solidFill>
                  <a:prstClr val="black"/>
                </a:solidFill>
                <a:hlinkClick r:id="rId3"/>
              </a:rPr>
              <a:t>www.aisc.org/content.aspx?id=24858</a:t>
            </a:r>
            <a:endParaRPr lang="en-US" sz="3200" b="1" dirty="0" smtClean="0">
              <a:solidFill>
                <a:prstClr val="black"/>
              </a:solidFill>
            </a:endParaRPr>
          </a:p>
        </p:txBody>
      </p:sp>
      <p:sp>
        <p:nvSpPr>
          <p:cNvPr id="3" name="Slide Number Placeholder 2"/>
          <p:cNvSpPr>
            <a:spLocks noGrp="1"/>
          </p:cNvSpPr>
          <p:nvPr>
            <p:ph type="sldNum" sz="quarter" idx="11"/>
          </p:nvPr>
        </p:nvSpPr>
        <p:spPr/>
        <p:txBody>
          <a:bodyPr/>
          <a:lstStyle/>
          <a:p>
            <a:pPr>
              <a:defRPr/>
            </a:pPr>
            <a:fld id="{F88E9AD4-79A4-484E-AC11-C9C2A4D92946}" type="slidenum">
              <a:rPr lang="en-US" smtClean="0">
                <a:solidFill>
                  <a:prstClr val="white">
                    <a:shade val="50000"/>
                  </a:prstClr>
                </a:solidFill>
              </a:rPr>
              <a:pPr>
                <a:defRPr/>
              </a:pPr>
              <a:t>88</a:t>
            </a:fld>
            <a:endParaRPr lang="en-US" dirty="0">
              <a:solidFill>
                <a:prstClr val="white">
                  <a:shade val="50000"/>
                </a:prstClr>
              </a:solidFill>
            </a:endParaRPr>
          </a:p>
        </p:txBody>
      </p:sp>
      <p:sp>
        <p:nvSpPr>
          <p:cNvPr id="4" name="Footer Placeholder 3"/>
          <p:cNvSpPr>
            <a:spLocks noGrp="1"/>
          </p:cNvSpPr>
          <p:nvPr>
            <p:ph type="ftr" sz="quarter" idx="10"/>
          </p:nvPr>
        </p:nvSpPr>
        <p:spPr/>
        <p:txBody>
          <a:bodyPr/>
          <a:lstStyle/>
          <a:p>
            <a:pPr>
              <a:defRPr/>
            </a:pPr>
            <a:r>
              <a:rPr lang="en-US">
                <a:solidFill>
                  <a:prstClr val="white">
                    <a:shade val="50000"/>
                  </a:prstClr>
                </a:solidFill>
              </a:rPr>
              <a:t>Beam Theory</a:t>
            </a:r>
            <a:endParaRPr lang="en-US" dirty="0">
              <a:solidFill>
                <a:prstClr val="white">
                  <a:shade val="50000"/>
                </a:prstClr>
              </a:solidFill>
            </a:endParaRPr>
          </a:p>
        </p:txBody>
      </p:sp>
    </p:spTree>
    <p:extLst>
      <p:ext uri="{BB962C8B-B14F-4D97-AF65-F5344CB8AC3E}">
        <p14:creationId xmlns:p14="http://schemas.microsoft.com/office/powerpoint/2010/main" val="19540705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1204913" y="1731963"/>
            <a:ext cx="6831012" cy="1855787"/>
          </a:xfrm>
          <a:prstGeom prst="rect">
            <a:avLst/>
          </a:prstGeom>
          <a:solidFill>
            <a:schemeClr val="tx1">
              <a:alpha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solidFill>
                <a:prstClr val="white"/>
              </a:solidFill>
            </a:endParaRPr>
          </a:p>
        </p:txBody>
      </p:sp>
      <p:sp>
        <p:nvSpPr>
          <p:cNvPr id="10243" name="Freeform 57"/>
          <p:cNvSpPr>
            <a:spLocks/>
          </p:cNvSpPr>
          <p:nvPr/>
        </p:nvSpPr>
        <p:spPr bwMode="auto">
          <a:xfrm>
            <a:off x="5148263" y="1852613"/>
            <a:ext cx="2690812" cy="966787"/>
          </a:xfrm>
          <a:custGeom>
            <a:avLst/>
            <a:gdLst>
              <a:gd name="T0" fmla="*/ 15120935 w 1695"/>
              <a:gd name="T1" fmla="*/ 1534773569 h 609"/>
              <a:gd name="T2" fmla="*/ 219252759 w 1695"/>
              <a:gd name="T3" fmla="*/ 1534773569 h 609"/>
              <a:gd name="T4" fmla="*/ 476308649 w 1695"/>
              <a:gd name="T5" fmla="*/ 1534773569 h 609"/>
              <a:gd name="T6" fmla="*/ 680442061 w 1695"/>
              <a:gd name="T7" fmla="*/ 1519652639 h 609"/>
              <a:gd name="T8" fmla="*/ 892135147 w 1695"/>
              <a:gd name="T9" fmla="*/ 1496972038 h 609"/>
              <a:gd name="T10" fmla="*/ 1292840710 w 1695"/>
              <a:gd name="T11" fmla="*/ 1451609249 h 609"/>
              <a:gd name="T12" fmla="*/ 1806950902 w 1695"/>
              <a:gd name="T13" fmla="*/ 1368443342 h 609"/>
              <a:gd name="T14" fmla="*/ 2147483647 w 1695"/>
              <a:gd name="T15" fmla="*/ 1171871256 h 609"/>
              <a:gd name="T16" fmla="*/ 2147483647 w 1695"/>
              <a:gd name="T17" fmla="*/ 929936382 h 609"/>
              <a:gd name="T18" fmla="*/ 2147483647 w 1695"/>
              <a:gd name="T19" fmla="*/ 778727085 h 609"/>
              <a:gd name="T20" fmla="*/ 2147483647 w 1695"/>
              <a:gd name="T21" fmla="*/ 0 h 609"/>
              <a:gd name="T22" fmla="*/ 2147483647 w 1695"/>
              <a:gd name="T23" fmla="*/ 90725578 h 609"/>
              <a:gd name="T24" fmla="*/ 2147483647 w 1695"/>
              <a:gd name="T25" fmla="*/ 211693016 h 609"/>
              <a:gd name="T26" fmla="*/ 2147483647 w 1695"/>
              <a:gd name="T27" fmla="*/ 340220124 h 609"/>
              <a:gd name="T28" fmla="*/ 2147483647 w 1695"/>
              <a:gd name="T29" fmla="*/ 430945702 h 609"/>
              <a:gd name="T30" fmla="*/ 1610378751 w 1695"/>
              <a:gd name="T31" fmla="*/ 529232539 h 609"/>
              <a:gd name="T32" fmla="*/ 1141629775 w 1695"/>
              <a:gd name="T33" fmla="*/ 604837187 h 609"/>
              <a:gd name="T34" fmla="*/ 756046735 w 1695"/>
              <a:gd name="T35" fmla="*/ 642638718 h 609"/>
              <a:gd name="T36" fmla="*/ 430945845 w 1695"/>
              <a:gd name="T37" fmla="*/ 665320906 h 609"/>
              <a:gd name="T38" fmla="*/ 68043412 w 1695"/>
              <a:gd name="T39" fmla="*/ 665320906 h 609"/>
              <a:gd name="T40" fmla="*/ 0 w 1695"/>
              <a:gd name="T41" fmla="*/ 665320906 h 609"/>
              <a:gd name="T42" fmla="*/ 15120935 w 1695"/>
              <a:gd name="T43" fmla="*/ 1534773569 h 60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695"/>
              <a:gd name="T67" fmla="*/ 0 h 609"/>
              <a:gd name="T68" fmla="*/ 1695 w 1695"/>
              <a:gd name="T69" fmla="*/ 609 h 60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695" h="609">
                <a:moveTo>
                  <a:pt x="6" y="609"/>
                </a:moveTo>
                <a:lnTo>
                  <a:pt x="87" y="609"/>
                </a:lnTo>
                <a:lnTo>
                  <a:pt x="189" y="609"/>
                </a:lnTo>
                <a:lnTo>
                  <a:pt x="270" y="603"/>
                </a:lnTo>
                <a:lnTo>
                  <a:pt x="354" y="594"/>
                </a:lnTo>
                <a:lnTo>
                  <a:pt x="513" y="576"/>
                </a:lnTo>
                <a:lnTo>
                  <a:pt x="717" y="543"/>
                </a:lnTo>
                <a:lnTo>
                  <a:pt x="1119" y="465"/>
                </a:lnTo>
                <a:lnTo>
                  <a:pt x="1485" y="369"/>
                </a:lnTo>
                <a:lnTo>
                  <a:pt x="1695" y="309"/>
                </a:lnTo>
                <a:lnTo>
                  <a:pt x="1581" y="0"/>
                </a:lnTo>
                <a:lnTo>
                  <a:pt x="1443" y="36"/>
                </a:lnTo>
                <a:lnTo>
                  <a:pt x="1239" y="84"/>
                </a:lnTo>
                <a:lnTo>
                  <a:pt x="1020" y="135"/>
                </a:lnTo>
                <a:lnTo>
                  <a:pt x="855" y="171"/>
                </a:lnTo>
                <a:lnTo>
                  <a:pt x="639" y="210"/>
                </a:lnTo>
                <a:lnTo>
                  <a:pt x="453" y="240"/>
                </a:lnTo>
                <a:lnTo>
                  <a:pt x="300" y="255"/>
                </a:lnTo>
                <a:lnTo>
                  <a:pt x="171" y="264"/>
                </a:lnTo>
                <a:lnTo>
                  <a:pt x="27" y="264"/>
                </a:lnTo>
                <a:lnTo>
                  <a:pt x="0" y="264"/>
                </a:lnTo>
                <a:lnTo>
                  <a:pt x="6" y="609"/>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solidFill>
                <a:prstClr val="white"/>
              </a:solidFill>
            </a:endParaRPr>
          </a:p>
        </p:txBody>
      </p:sp>
      <p:sp>
        <p:nvSpPr>
          <p:cNvPr id="26" name="TextBox 25"/>
          <p:cNvSpPr txBox="1"/>
          <p:nvPr/>
        </p:nvSpPr>
        <p:spPr>
          <a:xfrm>
            <a:off x="1211263" y="3914775"/>
            <a:ext cx="6824662" cy="460375"/>
          </a:xfrm>
          <a:prstGeom prst="rect">
            <a:avLst/>
          </a:prstGeom>
          <a:solidFill>
            <a:schemeClr val="tx1">
              <a:lumMod val="95000"/>
              <a:alpha val="62000"/>
            </a:schemeClr>
          </a:solidFill>
          <a:ln w="38100" cap="flat">
            <a:solidFill>
              <a:schemeClr val="bg1"/>
            </a:solidFill>
            <a:bevel/>
          </a:ln>
        </p:spPr>
        <p:txBody>
          <a:bodyPr anchor="ctr" anchorCtr="1">
            <a:spAutoFit/>
          </a:bodyPr>
          <a:lstStyle/>
          <a:p>
            <a:pPr eaLnBrk="0" hangingPunct="0">
              <a:defRPr/>
            </a:pPr>
            <a:r>
              <a:rPr lang="en-US" dirty="0">
                <a:solidFill>
                  <a:prstClr val="black"/>
                </a:solidFill>
              </a:rPr>
              <a:t>Plane sections remain plane.</a:t>
            </a:r>
          </a:p>
        </p:txBody>
      </p:sp>
      <p:sp>
        <p:nvSpPr>
          <p:cNvPr id="27" name="Slide Number Placeholder 26"/>
          <p:cNvSpPr txBox="1">
            <a:spLocks noGrp="1"/>
          </p:cNvSpPr>
          <p:nvPr/>
        </p:nvSpPr>
        <p:spPr>
          <a:xfrm>
            <a:off x="7924800" y="6416675"/>
            <a:ext cx="762000" cy="365125"/>
          </a:xfrm>
          <a:prstGeom prst="rect">
            <a:avLst/>
          </a:prstGeom>
          <a:noFill/>
        </p:spPr>
        <p:txBody>
          <a:bodyPr lIns="0" rIns="0" anchor="b"/>
          <a:lstStyle/>
          <a:p>
            <a:pPr algn="r">
              <a:defRPr/>
            </a:pPr>
            <a:fld id="{44403B20-3A21-4D5B-B33C-7FB41C4B28D2}" type="slidenum">
              <a:rPr lang="en-US" sz="1200">
                <a:solidFill>
                  <a:prstClr val="white">
                    <a:shade val="50000"/>
                  </a:prstClr>
                </a:solidFill>
              </a:rPr>
              <a:pPr algn="r">
                <a:defRPr/>
              </a:pPr>
              <a:t>9</a:t>
            </a:fld>
            <a:endParaRPr lang="en-US" sz="1200" dirty="0">
              <a:solidFill>
                <a:prstClr val="white">
                  <a:shade val="50000"/>
                </a:prstClr>
              </a:solidFill>
            </a:endParaRPr>
          </a:p>
        </p:txBody>
      </p:sp>
      <p:sp>
        <p:nvSpPr>
          <p:cNvPr id="28" name="Footer Placeholder 27"/>
          <p:cNvSpPr txBox="1">
            <a:spLocks noGrp="1"/>
          </p:cNvSpPr>
          <p:nvPr/>
        </p:nvSpPr>
        <p:spPr>
          <a:xfrm>
            <a:off x="3124200" y="6416675"/>
            <a:ext cx="2895600" cy="365125"/>
          </a:xfrm>
          <a:prstGeom prst="rect">
            <a:avLst/>
          </a:prstGeom>
          <a:noFill/>
        </p:spPr>
        <p:txBody>
          <a:bodyPr anchor="b"/>
          <a:lstStyle/>
          <a:p>
            <a:pPr algn="ctr">
              <a:defRPr/>
            </a:pPr>
            <a:r>
              <a:rPr lang="en-US" sz="1200">
                <a:solidFill>
                  <a:prstClr val="white">
                    <a:shade val="50000"/>
                  </a:prstClr>
                </a:solidFill>
              </a:rPr>
              <a:t>Beam Theory</a:t>
            </a:r>
            <a:endParaRPr lang="en-US" sz="1200" dirty="0">
              <a:solidFill>
                <a:prstClr val="white">
                  <a:shade val="50000"/>
                </a:prstClr>
              </a:solidFill>
            </a:endParaRPr>
          </a:p>
        </p:txBody>
      </p:sp>
      <p:sp>
        <p:nvSpPr>
          <p:cNvPr id="10247" name="Rectangle 7"/>
          <p:cNvSpPr>
            <a:spLocks noChangeArrowheads="1"/>
          </p:cNvSpPr>
          <p:nvPr/>
        </p:nvSpPr>
        <p:spPr bwMode="auto">
          <a:xfrm>
            <a:off x="1576388" y="2290763"/>
            <a:ext cx="2676525" cy="542925"/>
          </a:xfrm>
          <a:prstGeom prst="rect">
            <a:avLst/>
          </a:prstGeom>
          <a:solidFill>
            <a:srgbClr val="C0C0C0"/>
          </a:solidFill>
          <a:ln w="28575">
            <a:solidFill>
              <a:schemeClr val="bg1"/>
            </a:solidFill>
            <a:miter lim="800000"/>
            <a:headEnd/>
            <a:tailEnd/>
          </a:ln>
        </p:spPr>
        <p:txBody>
          <a:bodyPr wrap="none" anchor="ctr"/>
          <a:lstStyle/>
          <a:p>
            <a:endParaRPr lang="en-US">
              <a:solidFill>
                <a:prstClr val="white"/>
              </a:solidFill>
            </a:endParaRPr>
          </a:p>
        </p:txBody>
      </p:sp>
      <p:sp>
        <p:nvSpPr>
          <p:cNvPr id="10248" name="Line 8"/>
          <p:cNvSpPr>
            <a:spLocks noChangeShapeType="1"/>
          </p:cNvSpPr>
          <p:nvPr/>
        </p:nvSpPr>
        <p:spPr bwMode="auto">
          <a:xfrm>
            <a:off x="1571625" y="2128838"/>
            <a:ext cx="0" cy="904875"/>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49" name="Line 11"/>
          <p:cNvSpPr>
            <a:spLocks noChangeShapeType="1"/>
          </p:cNvSpPr>
          <p:nvPr/>
        </p:nvSpPr>
        <p:spPr bwMode="auto">
          <a:xfrm flipH="1">
            <a:off x="1357313" y="2138363"/>
            <a:ext cx="209550" cy="214312"/>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50" name="Line 12"/>
          <p:cNvSpPr>
            <a:spLocks noChangeShapeType="1"/>
          </p:cNvSpPr>
          <p:nvPr/>
        </p:nvSpPr>
        <p:spPr bwMode="auto">
          <a:xfrm flipH="1">
            <a:off x="1366838" y="2343150"/>
            <a:ext cx="209550" cy="214313"/>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51" name="Line 26"/>
          <p:cNvSpPr>
            <a:spLocks noChangeShapeType="1"/>
          </p:cNvSpPr>
          <p:nvPr/>
        </p:nvSpPr>
        <p:spPr bwMode="auto">
          <a:xfrm flipH="1">
            <a:off x="1347788" y="2481263"/>
            <a:ext cx="209550" cy="214312"/>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52" name="Line 27"/>
          <p:cNvSpPr>
            <a:spLocks noChangeShapeType="1"/>
          </p:cNvSpPr>
          <p:nvPr/>
        </p:nvSpPr>
        <p:spPr bwMode="auto">
          <a:xfrm flipH="1">
            <a:off x="1352550" y="2586038"/>
            <a:ext cx="209550" cy="214312"/>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53" name="Line 28"/>
          <p:cNvSpPr>
            <a:spLocks noChangeShapeType="1"/>
          </p:cNvSpPr>
          <p:nvPr/>
        </p:nvSpPr>
        <p:spPr bwMode="auto">
          <a:xfrm flipH="1">
            <a:off x="1357313" y="2805113"/>
            <a:ext cx="209550" cy="214312"/>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54" name="Line 29"/>
          <p:cNvSpPr>
            <a:spLocks noChangeShapeType="1"/>
          </p:cNvSpPr>
          <p:nvPr/>
        </p:nvSpPr>
        <p:spPr bwMode="auto">
          <a:xfrm flipH="1">
            <a:off x="1357313" y="2690813"/>
            <a:ext cx="209550" cy="214312"/>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55" name="Line 30"/>
          <p:cNvSpPr>
            <a:spLocks noChangeShapeType="1"/>
          </p:cNvSpPr>
          <p:nvPr/>
        </p:nvSpPr>
        <p:spPr bwMode="auto">
          <a:xfrm flipH="1">
            <a:off x="1347788" y="2924175"/>
            <a:ext cx="209550" cy="214313"/>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56" name="Line 31"/>
          <p:cNvSpPr>
            <a:spLocks noChangeShapeType="1"/>
          </p:cNvSpPr>
          <p:nvPr/>
        </p:nvSpPr>
        <p:spPr bwMode="auto">
          <a:xfrm flipH="1">
            <a:off x="1362075" y="3028950"/>
            <a:ext cx="209550" cy="214313"/>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57" name="Line 34"/>
          <p:cNvSpPr>
            <a:spLocks noChangeShapeType="1"/>
          </p:cNvSpPr>
          <p:nvPr/>
        </p:nvSpPr>
        <p:spPr bwMode="auto">
          <a:xfrm flipH="1">
            <a:off x="4943475" y="2000250"/>
            <a:ext cx="209550" cy="214313"/>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58" name="Line 35"/>
          <p:cNvSpPr>
            <a:spLocks noChangeShapeType="1"/>
          </p:cNvSpPr>
          <p:nvPr/>
        </p:nvSpPr>
        <p:spPr bwMode="auto">
          <a:xfrm flipH="1">
            <a:off x="4943475" y="2124075"/>
            <a:ext cx="209550" cy="214313"/>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59" name="Line 36"/>
          <p:cNvSpPr>
            <a:spLocks noChangeShapeType="1"/>
          </p:cNvSpPr>
          <p:nvPr/>
        </p:nvSpPr>
        <p:spPr bwMode="auto">
          <a:xfrm flipH="1">
            <a:off x="4953000" y="2328863"/>
            <a:ext cx="209550" cy="214312"/>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60" name="Line 37"/>
          <p:cNvSpPr>
            <a:spLocks noChangeShapeType="1"/>
          </p:cNvSpPr>
          <p:nvPr/>
        </p:nvSpPr>
        <p:spPr bwMode="auto">
          <a:xfrm flipH="1">
            <a:off x="4933950" y="2466975"/>
            <a:ext cx="209550" cy="214313"/>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61" name="Line 38"/>
          <p:cNvSpPr>
            <a:spLocks noChangeShapeType="1"/>
          </p:cNvSpPr>
          <p:nvPr/>
        </p:nvSpPr>
        <p:spPr bwMode="auto">
          <a:xfrm flipH="1">
            <a:off x="4938713" y="2571750"/>
            <a:ext cx="209550" cy="214313"/>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62" name="Line 39"/>
          <p:cNvSpPr>
            <a:spLocks noChangeShapeType="1"/>
          </p:cNvSpPr>
          <p:nvPr/>
        </p:nvSpPr>
        <p:spPr bwMode="auto">
          <a:xfrm flipH="1">
            <a:off x="4943475" y="2790825"/>
            <a:ext cx="209550" cy="214313"/>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63" name="Line 40"/>
          <p:cNvSpPr>
            <a:spLocks noChangeShapeType="1"/>
          </p:cNvSpPr>
          <p:nvPr/>
        </p:nvSpPr>
        <p:spPr bwMode="auto">
          <a:xfrm flipH="1">
            <a:off x="4943475" y="2676525"/>
            <a:ext cx="209550" cy="214313"/>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64" name="Line 41"/>
          <p:cNvSpPr>
            <a:spLocks noChangeShapeType="1"/>
          </p:cNvSpPr>
          <p:nvPr/>
        </p:nvSpPr>
        <p:spPr bwMode="auto">
          <a:xfrm flipH="1">
            <a:off x="4933950" y="2909888"/>
            <a:ext cx="209550" cy="214312"/>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65" name="Line 42"/>
          <p:cNvSpPr>
            <a:spLocks noChangeShapeType="1"/>
          </p:cNvSpPr>
          <p:nvPr/>
        </p:nvSpPr>
        <p:spPr bwMode="auto">
          <a:xfrm flipH="1">
            <a:off x="4948238" y="3014663"/>
            <a:ext cx="209550" cy="214312"/>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66" name="Line 43"/>
          <p:cNvSpPr>
            <a:spLocks noChangeShapeType="1"/>
          </p:cNvSpPr>
          <p:nvPr/>
        </p:nvSpPr>
        <p:spPr bwMode="auto">
          <a:xfrm flipH="1">
            <a:off x="4938713" y="3138488"/>
            <a:ext cx="209550" cy="214312"/>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67" name="Line 44"/>
          <p:cNvSpPr>
            <a:spLocks noChangeShapeType="1"/>
          </p:cNvSpPr>
          <p:nvPr/>
        </p:nvSpPr>
        <p:spPr bwMode="auto">
          <a:xfrm flipH="1">
            <a:off x="1357313" y="2247900"/>
            <a:ext cx="209550" cy="214313"/>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68" name="Line 45"/>
          <p:cNvSpPr>
            <a:spLocks noChangeShapeType="1"/>
          </p:cNvSpPr>
          <p:nvPr/>
        </p:nvSpPr>
        <p:spPr bwMode="auto">
          <a:xfrm flipH="1">
            <a:off x="4929188" y="2243138"/>
            <a:ext cx="209550" cy="214312"/>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69" name="Line 46"/>
          <p:cNvSpPr>
            <a:spLocks noChangeShapeType="1"/>
          </p:cNvSpPr>
          <p:nvPr/>
        </p:nvSpPr>
        <p:spPr bwMode="auto">
          <a:xfrm>
            <a:off x="1571625" y="2566988"/>
            <a:ext cx="2681288" cy="0"/>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70" name="Rectangle 47"/>
          <p:cNvSpPr>
            <a:spLocks noChangeArrowheads="1"/>
          </p:cNvSpPr>
          <p:nvPr/>
        </p:nvSpPr>
        <p:spPr bwMode="auto">
          <a:xfrm>
            <a:off x="5162550" y="2286000"/>
            <a:ext cx="2676525" cy="542925"/>
          </a:xfrm>
          <a:prstGeom prst="rect">
            <a:avLst/>
          </a:prstGeom>
          <a:noFill/>
          <a:ln w="15875">
            <a:solidFill>
              <a:schemeClr val="bg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solidFill>
                <a:prstClr val="white"/>
              </a:solidFill>
            </a:endParaRPr>
          </a:p>
        </p:txBody>
      </p:sp>
      <p:sp>
        <p:nvSpPr>
          <p:cNvPr id="10271" name="Line 33"/>
          <p:cNvSpPr>
            <a:spLocks noChangeShapeType="1"/>
          </p:cNvSpPr>
          <p:nvPr/>
        </p:nvSpPr>
        <p:spPr bwMode="auto">
          <a:xfrm>
            <a:off x="5157788" y="1976438"/>
            <a:ext cx="0" cy="1209675"/>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72" name="Line 49"/>
          <p:cNvSpPr>
            <a:spLocks noChangeShapeType="1"/>
          </p:cNvSpPr>
          <p:nvPr/>
        </p:nvSpPr>
        <p:spPr bwMode="auto">
          <a:xfrm>
            <a:off x="3071813" y="2290763"/>
            <a:ext cx="0" cy="547687"/>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73" name="Freeform 50"/>
          <p:cNvSpPr>
            <a:spLocks/>
          </p:cNvSpPr>
          <p:nvPr/>
        </p:nvSpPr>
        <p:spPr bwMode="auto">
          <a:xfrm>
            <a:off x="5167313" y="2357438"/>
            <a:ext cx="2676525" cy="468312"/>
          </a:xfrm>
          <a:custGeom>
            <a:avLst/>
            <a:gdLst>
              <a:gd name="T0" fmla="*/ 0 w 1686"/>
              <a:gd name="T1" fmla="*/ 740925146 h 295"/>
              <a:gd name="T2" fmla="*/ 468749063 w 1686"/>
              <a:gd name="T3" fmla="*/ 733363892 h 295"/>
              <a:gd name="T4" fmla="*/ 1171871863 w 1686"/>
              <a:gd name="T5" fmla="*/ 672880207 h 295"/>
              <a:gd name="T6" fmla="*/ 2147483647 w 1686"/>
              <a:gd name="T7" fmla="*/ 453627641 h 295"/>
              <a:gd name="T8" fmla="*/ 2147483647 w 1686"/>
              <a:gd name="T9" fmla="*/ 0 h 295"/>
              <a:gd name="T10" fmla="*/ 0 60000 65536"/>
              <a:gd name="T11" fmla="*/ 0 60000 65536"/>
              <a:gd name="T12" fmla="*/ 0 60000 65536"/>
              <a:gd name="T13" fmla="*/ 0 60000 65536"/>
              <a:gd name="T14" fmla="*/ 0 60000 65536"/>
              <a:gd name="T15" fmla="*/ 0 w 1686"/>
              <a:gd name="T16" fmla="*/ 0 h 295"/>
              <a:gd name="T17" fmla="*/ 1686 w 1686"/>
              <a:gd name="T18" fmla="*/ 295 h 295"/>
            </a:gdLst>
            <a:ahLst/>
            <a:cxnLst>
              <a:cxn ang="T10">
                <a:pos x="T0" y="T1"/>
              </a:cxn>
              <a:cxn ang="T11">
                <a:pos x="T2" y="T3"/>
              </a:cxn>
              <a:cxn ang="T12">
                <a:pos x="T4" y="T5"/>
              </a:cxn>
              <a:cxn ang="T13">
                <a:pos x="T6" y="T7"/>
              </a:cxn>
              <a:cxn ang="T14">
                <a:pos x="T8" y="T9"/>
              </a:cxn>
            </a:cxnLst>
            <a:rect l="T15" t="T16" r="T17" b="T18"/>
            <a:pathLst>
              <a:path w="1686" h="295">
                <a:moveTo>
                  <a:pt x="0" y="294"/>
                </a:moveTo>
                <a:cubicBezTo>
                  <a:pt x="54" y="294"/>
                  <a:pt x="109" y="295"/>
                  <a:pt x="186" y="291"/>
                </a:cubicBezTo>
                <a:cubicBezTo>
                  <a:pt x="263" y="287"/>
                  <a:pt x="336" y="285"/>
                  <a:pt x="465" y="267"/>
                </a:cubicBezTo>
                <a:cubicBezTo>
                  <a:pt x="594" y="249"/>
                  <a:pt x="757" y="224"/>
                  <a:pt x="960" y="180"/>
                </a:cubicBezTo>
                <a:cubicBezTo>
                  <a:pt x="1163" y="136"/>
                  <a:pt x="1424" y="68"/>
                  <a:pt x="1686"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0274" name="Freeform 51"/>
          <p:cNvSpPr>
            <a:spLocks/>
          </p:cNvSpPr>
          <p:nvPr/>
        </p:nvSpPr>
        <p:spPr bwMode="auto">
          <a:xfrm>
            <a:off x="5162550" y="1857375"/>
            <a:ext cx="2500313" cy="415925"/>
          </a:xfrm>
          <a:custGeom>
            <a:avLst/>
            <a:gdLst>
              <a:gd name="T0" fmla="*/ 0 w 1686"/>
              <a:gd name="T1" fmla="*/ 584431022 h 295"/>
              <a:gd name="T2" fmla="*/ 409059215 w 1686"/>
              <a:gd name="T3" fmla="*/ 578467080 h 295"/>
              <a:gd name="T4" fmla="*/ 1022648779 w 1686"/>
              <a:gd name="T5" fmla="*/ 530758368 h 295"/>
              <a:gd name="T6" fmla="*/ 2111275568 w 1686"/>
              <a:gd name="T7" fmla="*/ 357815343 h 295"/>
              <a:gd name="T8" fmla="*/ 2147483647 w 1686"/>
              <a:gd name="T9" fmla="*/ 0 h 295"/>
              <a:gd name="T10" fmla="*/ 0 60000 65536"/>
              <a:gd name="T11" fmla="*/ 0 60000 65536"/>
              <a:gd name="T12" fmla="*/ 0 60000 65536"/>
              <a:gd name="T13" fmla="*/ 0 60000 65536"/>
              <a:gd name="T14" fmla="*/ 0 60000 65536"/>
              <a:gd name="T15" fmla="*/ 0 w 1686"/>
              <a:gd name="T16" fmla="*/ 0 h 295"/>
              <a:gd name="T17" fmla="*/ 1686 w 1686"/>
              <a:gd name="T18" fmla="*/ 295 h 295"/>
            </a:gdLst>
            <a:ahLst/>
            <a:cxnLst>
              <a:cxn ang="T10">
                <a:pos x="T0" y="T1"/>
              </a:cxn>
              <a:cxn ang="T11">
                <a:pos x="T2" y="T3"/>
              </a:cxn>
              <a:cxn ang="T12">
                <a:pos x="T4" y="T5"/>
              </a:cxn>
              <a:cxn ang="T13">
                <a:pos x="T6" y="T7"/>
              </a:cxn>
              <a:cxn ang="T14">
                <a:pos x="T8" y="T9"/>
              </a:cxn>
            </a:cxnLst>
            <a:rect l="T15" t="T16" r="T17" b="T18"/>
            <a:pathLst>
              <a:path w="1686" h="295">
                <a:moveTo>
                  <a:pt x="0" y="294"/>
                </a:moveTo>
                <a:cubicBezTo>
                  <a:pt x="54" y="294"/>
                  <a:pt x="109" y="295"/>
                  <a:pt x="186" y="291"/>
                </a:cubicBezTo>
                <a:cubicBezTo>
                  <a:pt x="263" y="287"/>
                  <a:pt x="336" y="285"/>
                  <a:pt x="465" y="267"/>
                </a:cubicBezTo>
                <a:cubicBezTo>
                  <a:pt x="594" y="249"/>
                  <a:pt x="757" y="224"/>
                  <a:pt x="960" y="180"/>
                </a:cubicBezTo>
                <a:cubicBezTo>
                  <a:pt x="1163" y="136"/>
                  <a:pt x="1424" y="68"/>
                  <a:pt x="1686" y="0"/>
                </a:cubicBezTo>
              </a:path>
            </a:pathLst>
          </a:custGeom>
          <a:noFill/>
          <a:ln w="28575" cmpd="sng">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0275" name="Freeform 53"/>
          <p:cNvSpPr>
            <a:spLocks/>
          </p:cNvSpPr>
          <p:nvPr/>
        </p:nvSpPr>
        <p:spPr bwMode="auto">
          <a:xfrm>
            <a:off x="5167313" y="2095500"/>
            <a:ext cx="2571750" cy="444500"/>
          </a:xfrm>
          <a:custGeom>
            <a:avLst/>
            <a:gdLst>
              <a:gd name="T0" fmla="*/ 0 w 1686"/>
              <a:gd name="T1" fmla="*/ 667492842 h 295"/>
              <a:gd name="T2" fmla="*/ 432767867 w 1686"/>
              <a:gd name="T3" fmla="*/ 660682198 h 295"/>
              <a:gd name="T4" fmla="*/ 1081919666 w 1686"/>
              <a:gd name="T5" fmla="*/ 606192525 h 295"/>
              <a:gd name="T6" fmla="*/ 2147483647 w 1686"/>
              <a:gd name="T7" fmla="*/ 408668780 h 295"/>
              <a:gd name="T8" fmla="*/ 2147483647 w 1686"/>
              <a:gd name="T9" fmla="*/ 0 h 295"/>
              <a:gd name="T10" fmla="*/ 0 60000 65536"/>
              <a:gd name="T11" fmla="*/ 0 60000 65536"/>
              <a:gd name="T12" fmla="*/ 0 60000 65536"/>
              <a:gd name="T13" fmla="*/ 0 60000 65536"/>
              <a:gd name="T14" fmla="*/ 0 60000 65536"/>
              <a:gd name="T15" fmla="*/ 0 w 1686"/>
              <a:gd name="T16" fmla="*/ 0 h 295"/>
              <a:gd name="T17" fmla="*/ 1686 w 1686"/>
              <a:gd name="T18" fmla="*/ 295 h 295"/>
            </a:gdLst>
            <a:ahLst/>
            <a:cxnLst>
              <a:cxn ang="T10">
                <a:pos x="T0" y="T1"/>
              </a:cxn>
              <a:cxn ang="T11">
                <a:pos x="T2" y="T3"/>
              </a:cxn>
              <a:cxn ang="T12">
                <a:pos x="T4" y="T5"/>
              </a:cxn>
              <a:cxn ang="T13">
                <a:pos x="T6" y="T7"/>
              </a:cxn>
              <a:cxn ang="T14">
                <a:pos x="T8" y="T9"/>
              </a:cxn>
            </a:cxnLst>
            <a:rect l="T15" t="T16" r="T17" b="T18"/>
            <a:pathLst>
              <a:path w="1686" h="295">
                <a:moveTo>
                  <a:pt x="0" y="294"/>
                </a:moveTo>
                <a:cubicBezTo>
                  <a:pt x="54" y="294"/>
                  <a:pt x="109" y="295"/>
                  <a:pt x="186" y="291"/>
                </a:cubicBezTo>
                <a:cubicBezTo>
                  <a:pt x="263" y="287"/>
                  <a:pt x="336" y="285"/>
                  <a:pt x="465" y="267"/>
                </a:cubicBezTo>
                <a:cubicBezTo>
                  <a:pt x="594" y="249"/>
                  <a:pt x="757" y="224"/>
                  <a:pt x="960" y="180"/>
                </a:cubicBezTo>
                <a:cubicBezTo>
                  <a:pt x="1163" y="136"/>
                  <a:pt x="1424" y="68"/>
                  <a:pt x="1686" y="0"/>
                </a:cubicBezTo>
              </a:path>
            </a:pathLst>
          </a:custGeom>
          <a:noFill/>
          <a:ln w="19050" cap="flat" cmpd="sng">
            <a:solidFill>
              <a:schemeClr val="bg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prstClr val="white"/>
              </a:solidFill>
            </a:endParaRPr>
          </a:p>
        </p:txBody>
      </p:sp>
      <p:sp>
        <p:nvSpPr>
          <p:cNvPr id="10276" name="Line 55"/>
          <p:cNvSpPr>
            <a:spLocks noChangeShapeType="1"/>
          </p:cNvSpPr>
          <p:nvPr/>
        </p:nvSpPr>
        <p:spPr bwMode="auto">
          <a:xfrm>
            <a:off x="6638925" y="2100263"/>
            <a:ext cx="147638" cy="52387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77" name="Line 56"/>
          <p:cNvSpPr>
            <a:spLocks noChangeShapeType="1"/>
          </p:cNvSpPr>
          <p:nvPr/>
        </p:nvSpPr>
        <p:spPr bwMode="auto">
          <a:xfrm flipH="1" flipV="1">
            <a:off x="7662863" y="1843088"/>
            <a:ext cx="166687" cy="509587"/>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solidFill>
                <a:prstClr val="white"/>
              </a:solidFill>
            </a:endParaRPr>
          </a:p>
        </p:txBody>
      </p:sp>
      <p:sp>
        <p:nvSpPr>
          <p:cNvPr id="10278" name="TextBox 28"/>
          <p:cNvSpPr txBox="1">
            <a:spLocks noChangeArrowheads="1"/>
          </p:cNvSpPr>
          <p:nvPr/>
        </p:nvSpPr>
        <p:spPr bwMode="auto">
          <a:xfrm>
            <a:off x="1508125" y="153988"/>
            <a:ext cx="5949950" cy="495300"/>
          </a:xfrm>
          <a:prstGeom prst="rect">
            <a:avLst/>
          </a:prstGeom>
          <a:solidFill>
            <a:srgbClr val="F2F2F2">
              <a:alpha val="61960"/>
            </a:srgbClr>
          </a:solidFill>
          <a:ln w="38100">
            <a:solidFill>
              <a:schemeClr val="bg1"/>
            </a:solidFill>
            <a:bevel/>
            <a:headEnd/>
            <a:tailEnd/>
          </a:ln>
        </p:spPr>
        <p:txBody>
          <a:bodyPr anchor="ct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r>
              <a:rPr lang="en-US" b="1">
                <a:solidFill>
                  <a:prstClr val="black"/>
                </a:solidFill>
              </a:rPr>
              <a:t>Yield and Plastic Moments</a:t>
            </a:r>
          </a:p>
        </p:txBody>
      </p:sp>
    </p:spTree>
    <p:extLst>
      <p:ext uri="{BB962C8B-B14F-4D97-AF65-F5344CB8AC3E}">
        <p14:creationId xmlns:p14="http://schemas.microsoft.com/office/powerpoint/2010/main" val="37713029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1_Apex">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3_Apex">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4.xml><?xml version="1.0" encoding="utf-8"?>
<a:theme xmlns:a="http://schemas.openxmlformats.org/drawingml/2006/main" name="4_Apex">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5.xml><?xml version="1.0" encoding="utf-8"?>
<a:theme xmlns:a="http://schemas.openxmlformats.org/drawingml/2006/main" name="5_Apex">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6.xml><?xml version="1.0" encoding="utf-8"?>
<a:theme xmlns:a="http://schemas.openxmlformats.org/drawingml/2006/main" name="7_Apex">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1490592297</TotalTime>
  <Pages>1237561</Pages>
  <Words>4133</Words>
  <Application>Microsoft Office PowerPoint</Application>
  <PresentationFormat>On-screen Show (4:3)</PresentationFormat>
  <Paragraphs>1020</Paragraphs>
  <Slides>88</Slides>
  <Notes>85</Notes>
  <HiddenSlides>0</HiddenSlides>
  <MMClips>0</MMClips>
  <ScaleCrop>false</ScaleCrop>
  <HeadingPairs>
    <vt:vector size="8" baseType="variant">
      <vt:variant>
        <vt:lpstr>Fonts Used</vt:lpstr>
      </vt:variant>
      <vt:variant>
        <vt:i4>10</vt:i4>
      </vt:variant>
      <vt:variant>
        <vt:lpstr>Theme</vt:lpstr>
      </vt:variant>
      <vt:variant>
        <vt:i4>6</vt:i4>
      </vt:variant>
      <vt:variant>
        <vt:lpstr>Embedded OLE Servers</vt:lpstr>
      </vt:variant>
      <vt:variant>
        <vt:i4>2</vt:i4>
      </vt:variant>
      <vt:variant>
        <vt:lpstr>Slide Titles</vt:lpstr>
      </vt:variant>
      <vt:variant>
        <vt:i4>88</vt:i4>
      </vt:variant>
    </vt:vector>
  </HeadingPairs>
  <TitlesOfParts>
    <vt:vector size="106" baseType="lpstr">
      <vt:lpstr>Arial</vt:lpstr>
      <vt:lpstr>Book Antiqua</vt:lpstr>
      <vt:lpstr>CG Times (W1)</vt:lpstr>
      <vt:lpstr>GreekS</vt:lpstr>
      <vt:lpstr>Lucida Sans</vt:lpstr>
      <vt:lpstr>Symbol</vt:lpstr>
      <vt:lpstr>Times New Roman</vt:lpstr>
      <vt:lpstr>Wingdings</vt:lpstr>
      <vt:lpstr>Wingdings 2</vt:lpstr>
      <vt:lpstr>Wingdings 3</vt:lpstr>
      <vt:lpstr>Apex</vt:lpstr>
      <vt:lpstr>1_Apex</vt:lpstr>
      <vt:lpstr>3_Apex</vt:lpstr>
      <vt:lpstr>4_Apex</vt:lpstr>
      <vt:lpstr>5_Apex</vt:lpstr>
      <vt:lpstr>7_Apex</vt:lpstr>
      <vt:lpstr>Equation</vt:lpstr>
      <vt:lpstr>Microsoft Equation 3.0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Retrofit of Steel Moment Frame Connections: Current Testing Program</dc:title>
  <dc:creator>UT</dc:creator>
  <cp:lastModifiedBy>Civjan</cp:lastModifiedBy>
  <cp:revision>1346190690</cp:revision>
  <cp:lastPrinted>2001-05-09T19:19:51Z</cp:lastPrinted>
  <dcterms:created xsi:type="dcterms:W3CDTF">1998-02-18T16:27:01Z</dcterms:created>
  <dcterms:modified xsi:type="dcterms:W3CDTF">2017-09-05T21:06:12Z</dcterms:modified>
</cp:coreProperties>
</file>