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>
        <p:scale>
          <a:sx n="91" d="100"/>
          <a:sy n="91" d="100"/>
        </p:scale>
        <p:origin x="63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F3-4A9B-9E5D-388BB46D5A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4F3-4A9B-9E5D-388BB46D5A0B}"/>
              </c:ext>
            </c:extLst>
          </c:dPt>
          <c:cat>
            <c:strRef>
              <c:f>Sheet1!$A$2:$A$3</c:f>
              <c:strCache>
                <c:ptCount val="2"/>
                <c:pt idx="0">
                  <c:v>Arithmetic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3-4A9B-9E5D-388BB46D5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Content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explosion val="17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CF-4469-8537-EE293B3A1E6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A</c:v>
                </c:pt>
                <c:pt idx="9">
                  <c:v>B</c:v>
                </c:pt>
                <c:pt idx="10">
                  <c:v>C</c:v>
                </c:pt>
                <c:pt idx="11">
                  <c:v>D</c:v>
                </c:pt>
                <c:pt idx="12">
                  <c:v>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0.9</c:v>
                </c:pt>
                <c:pt idx="1">
                  <c:v>0.9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F-4469-8537-EE293B3A1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explosion val="19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84-4E7D-A46F-F07B2CCCFA3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Sheet1!$A$2:$A$21</c:f>
              <c:strCach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A</c:v>
                </c:pt>
                <c:pt idx="8">
                  <c:v>B</c:v>
                </c:pt>
                <c:pt idx="9">
                  <c:v>C</c:v>
                </c:pt>
                <c:pt idx="10">
                  <c:v>D</c:v>
                </c:pt>
                <c:pt idx="11">
                  <c:v>E</c:v>
                </c:pt>
                <c:pt idx="12">
                  <c:v>F</c:v>
                </c:pt>
                <c:pt idx="13">
                  <c:v>G</c:v>
                </c:pt>
                <c:pt idx="14">
                  <c:v>H</c:v>
                </c:pt>
                <c:pt idx="15">
                  <c:v>I</c:v>
                </c:pt>
                <c:pt idx="16">
                  <c:v>J</c:v>
                </c:pt>
                <c:pt idx="17">
                  <c:v>K</c:v>
                </c:pt>
                <c:pt idx="18">
                  <c:v>L</c:v>
                </c:pt>
                <c:pt idx="19">
                  <c:v>M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0.23</c:v>
                </c:pt>
                <c:pt idx="8">
                  <c:v>0.23</c:v>
                </c:pt>
                <c:pt idx="9">
                  <c:v>0.23</c:v>
                </c:pt>
                <c:pt idx="10">
                  <c:v>0.23</c:v>
                </c:pt>
                <c:pt idx="11">
                  <c:v>0.23</c:v>
                </c:pt>
                <c:pt idx="12">
                  <c:v>0.23</c:v>
                </c:pt>
                <c:pt idx="13">
                  <c:v>0.23</c:v>
                </c:pt>
                <c:pt idx="14">
                  <c:v>0.23</c:v>
                </c:pt>
                <c:pt idx="15">
                  <c:v>0.23</c:v>
                </c:pt>
                <c:pt idx="16">
                  <c:v>0.23</c:v>
                </c:pt>
                <c:pt idx="17">
                  <c:v>0.23</c:v>
                </c:pt>
                <c:pt idx="18">
                  <c:v>0.23</c:v>
                </c:pt>
                <c:pt idx="19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4-4E7D-A46F-F07B2CCCF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0.05826</cdr:x>
      <cdr:y>0.24982</cdr:y>
    </cdr:from>
    <cdr:to>
      <cdr:x>0.22436</cdr:x>
      <cdr:y>0.42726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356312" y="884801"/>
          <a:ext cx="1015868" cy="628414"/>
        </a:xfrm>
        <a:prstGeom xmlns:a="http://schemas.openxmlformats.org/drawingml/2006/main" prst="wedgeRoundRectCallout">
          <a:avLst>
            <a:gd name="adj1" fmla="val 77999"/>
            <a:gd name="adj2" fmla="val 6163"/>
            <a:gd name="adj3" fmla="val 16667"/>
          </a:avLst>
        </a:prstGeom>
        <a:solidFill xmlns:a="http://schemas.openxmlformats.org/drawingml/2006/main">
          <a:schemeClr val="accent3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 smtClean="0"/>
            <a:t>Computer Arithmetic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6782" y="683172"/>
            <a:ext cx="8959742" cy="10085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Future Directions in computer arithmetic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6782" y="2002221"/>
            <a:ext cx="7719522" cy="279049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To predict the future,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	it is important to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		learn from the past.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665" y="4422409"/>
            <a:ext cx="9748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/>
              <a:t>W. </a:t>
            </a:r>
            <a:r>
              <a:rPr lang="en-US" dirty="0" err="1" smtClean="0"/>
              <a:t>Matula</a:t>
            </a:r>
            <a:r>
              <a:rPr lang="en-US" dirty="0" smtClean="0"/>
              <a:t>, Professor Emeritus</a:t>
            </a:r>
          </a:p>
          <a:p>
            <a:r>
              <a:rPr lang="en-US" dirty="0" smtClean="0"/>
              <a:t>Formerly: </a:t>
            </a:r>
            <a:r>
              <a:rPr lang="en-US" dirty="0" err="1" smtClean="0"/>
              <a:t>Calahan</a:t>
            </a:r>
            <a:r>
              <a:rPr lang="en-US" dirty="0" smtClean="0"/>
              <a:t> Centennial Chair in Engineering and</a:t>
            </a:r>
          </a:p>
          <a:p>
            <a:r>
              <a:rPr lang="en-US" dirty="0" smtClean="0"/>
              <a:t>Professor of Computer Science and Engineering,  SMU</a:t>
            </a:r>
          </a:p>
        </p:txBody>
      </p:sp>
    </p:spTree>
    <p:extLst>
      <p:ext uri="{BB962C8B-B14F-4D97-AF65-F5344CB8AC3E}">
        <p14:creationId xmlns:p14="http://schemas.microsoft.com/office/powerpoint/2010/main" val="33612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89340"/>
            <a:ext cx="8881241" cy="6660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72" y="0"/>
            <a:ext cx="7236371" cy="846086"/>
          </a:xfrm>
        </p:spPr>
        <p:txBody>
          <a:bodyPr/>
          <a:lstStyle/>
          <a:p>
            <a:r>
              <a:rPr lang="en-US" dirty="0" smtClean="0"/>
              <a:t>50 year celebration 1966 - 2016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80690" y="6053959"/>
            <a:ext cx="5234150" cy="982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Completing the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005" y="1366346"/>
            <a:ext cx="2957621" cy="4172606"/>
          </a:xfrm>
        </p:spPr>
        <p:txBody>
          <a:bodyPr>
            <a:normAutofit/>
          </a:bodyPr>
          <a:lstStyle/>
          <a:p>
            <a:r>
              <a:rPr lang="en-US" dirty="0" smtClean="0"/>
              <a:t>Computer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Architecture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makes</a:t>
            </a:r>
            <a:br>
              <a:rPr lang="en-US" dirty="0" smtClean="0"/>
            </a:b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cover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June, 2018 Issue</a:t>
            </a:r>
            <a:br>
              <a:rPr lang="en-US" sz="2400" dirty="0" smtClean="0"/>
            </a:br>
            <a:r>
              <a:rPr lang="en-US" sz="2400" dirty="0" smtClean="0"/>
              <a:t>award dinner</a:t>
            </a:r>
            <a:br>
              <a:rPr lang="en-US" sz="2400" dirty="0" smtClean="0"/>
            </a:br>
            <a:r>
              <a:rPr lang="en-US" sz="2400" dirty="0" err="1" smtClean="0"/>
              <a:t>june</a:t>
            </a:r>
            <a:r>
              <a:rPr lang="en-US" sz="2400" dirty="0" smtClean="0"/>
              <a:t> 23, 2018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56" y="470311"/>
            <a:ext cx="4486880" cy="5964675"/>
          </a:xfrm>
        </p:spPr>
      </p:pic>
    </p:spTree>
    <p:extLst>
      <p:ext uri="{BB962C8B-B14F-4D97-AF65-F5344CB8AC3E}">
        <p14:creationId xmlns:p14="http://schemas.microsoft.com/office/powerpoint/2010/main" val="20607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531" y="567182"/>
            <a:ext cx="9917548" cy="1478570"/>
          </a:xfrm>
        </p:spPr>
        <p:txBody>
          <a:bodyPr/>
          <a:lstStyle/>
          <a:p>
            <a:r>
              <a:rPr lang="en-US" dirty="0" smtClean="0"/>
              <a:t>	Architecture</a:t>
            </a:r>
            <a:br>
              <a:rPr lang="en-US" dirty="0" smtClean="0"/>
            </a:br>
            <a:r>
              <a:rPr lang="en-US" dirty="0" smtClean="0"/>
              <a:t>In the beginning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919678"/>
              </p:ext>
            </p:extLst>
          </p:nvPr>
        </p:nvGraphicFramePr>
        <p:xfrm>
          <a:off x="5198403" y="217329"/>
          <a:ext cx="5896304" cy="451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48607" y="2327286"/>
            <a:ext cx="2477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1950’s,</a:t>
            </a:r>
          </a:p>
          <a:p>
            <a:r>
              <a:rPr lang="en-US" sz="4800" dirty="0" smtClean="0"/>
              <a:t>	1960’s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8" y="4983470"/>
            <a:ext cx="7402074" cy="14399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5891" y="1619400"/>
            <a:ext cx="301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ARITHMETIC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81560" y="3400904"/>
            <a:ext cx="157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OTHER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8394" y="4460014"/>
            <a:ext cx="285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Hennessy and Patterson: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9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years later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190365"/>
              </p:ext>
            </p:extLst>
          </p:nvPr>
        </p:nvGraphicFramePr>
        <p:xfrm>
          <a:off x="279565" y="2164904"/>
          <a:ext cx="6115980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06" y="794316"/>
            <a:ext cx="2598381" cy="3289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3880" y="4363047"/>
            <a:ext cx="1584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0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Edition</a:t>
            </a:r>
          </a:p>
          <a:p>
            <a:pPr algn="ctr"/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Chapters</a:t>
            </a:r>
          </a:p>
          <a:p>
            <a:pPr algn="ctr"/>
            <a:r>
              <a:rPr lang="en-US" sz="2000" dirty="0"/>
              <a:t>5 </a:t>
            </a:r>
            <a:r>
              <a:rPr lang="en-US" sz="2000" dirty="0" smtClean="0"/>
              <a:t>Appendices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86" y="252248"/>
            <a:ext cx="2917218" cy="64796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732561" y="4299985"/>
            <a:ext cx="1949668" cy="1028760"/>
          </a:xfrm>
          <a:prstGeom prst="roundRect">
            <a:avLst/>
          </a:prstGeom>
          <a:noFill/>
          <a:ln w="412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– 2018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184265"/>
              </p:ext>
            </p:extLst>
          </p:nvPr>
        </p:nvGraphicFramePr>
        <p:xfrm>
          <a:off x="1141413" y="2249488"/>
          <a:ext cx="6531139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2161694" y="2436876"/>
            <a:ext cx="1015868" cy="628414"/>
          </a:xfrm>
          <a:prstGeom prst="wedgeRoundRectCallout">
            <a:avLst>
              <a:gd name="adj1" fmla="val 77999"/>
              <a:gd name="adj2" fmla="val 616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Computer Arithmetic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30" y="783022"/>
            <a:ext cx="3089559" cy="3814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3451" y="4976648"/>
            <a:ext cx="1725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algn="ctr"/>
            <a:r>
              <a:rPr lang="en-US" sz="2000" dirty="0" smtClean="0"/>
              <a:t>7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Chapters</a:t>
            </a:r>
          </a:p>
          <a:p>
            <a:pPr algn="ctr"/>
            <a:r>
              <a:rPr lang="en-US" sz="2000" dirty="0" smtClean="0"/>
              <a:t>13 Appendices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1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</a:t>
            </a:r>
            <a:r>
              <a:rPr lang="en-US" baseline="30000" dirty="0" smtClean="0"/>
              <a:t>th</a:t>
            </a:r>
            <a:r>
              <a:rPr lang="en-US" dirty="0" smtClean="0"/>
              <a:t> Anniversary 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91" y="2427497"/>
            <a:ext cx="2917042" cy="3437942"/>
          </a:xfrm>
        </p:spPr>
      </p:pic>
      <p:sp>
        <p:nvSpPr>
          <p:cNvPr id="8" name="TextBox 7"/>
          <p:cNvSpPr txBox="1"/>
          <p:nvPr/>
        </p:nvSpPr>
        <p:spPr>
          <a:xfrm>
            <a:off x="4992415" y="3373820"/>
            <a:ext cx="2017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ARITH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1950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-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2025</a:t>
            </a:r>
            <a:endParaRPr lang="en-US" sz="3200" b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 is not dead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6950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Rebrandings</a:t>
            </a:r>
            <a:r>
              <a:rPr lang="en-US" dirty="0" smtClean="0"/>
              <a:t>:</a:t>
            </a:r>
          </a:p>
          <a:p>
            <a:r>
              <a:rPr lang="en-US" dirty="0" smtClean="0"/>
              <a:t>Graphic Processors</a:t>
            </a:r>
          </a:p>
          <a:p>
            <a:r>
              <a:rPr lang="en-US" dirty="0" smtClean="0"/>
              <a:t>Big Data </a:t>
            </a:r>
            <a:r>
              <a:rPr lang="en-US" dirty="0" err="1" smtClean="0"/>
              <a:t>Arithmetics</a:t>
            </a:r>
            <a:endParaRPr lang="en-US" dirty="0" smtClean="0"/>
          </a:p>
          <a:p>
            <a:r>
              <a:rPr lang="en-US" dirty="0" smtClean="0"/>
              <a:t>Secure Computation Systems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45613" y="1801730"/>
            <a:ext cx="2700899" cy="1668268"/>
          </a:xfrm>
          <a:prstGeom prst="ellipse">
            <a:avLst/>
          </a:prstGeom>
          <a:solidFill>
            <a:schemeClr val="accent3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Architecture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46512" y="1828801"/>
            <a:ext cx="2700899" cy="1668268"/>
          </a:xfrm>
          <a:prstGeom prst="ellipse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93834" y="3781564"/>
            <a:ext cx="2700899" cy="1668268"/>
          </a:xfrm>
          <a:prstGeom prst="ellipse">
            <a:avLst/>
          </a:prstGeom>
          <a:solidFill>
            <a:srgbClr val="00B05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Number Systems</a:t>
            </a:r>
          </a:p>
        </p:txBody>
      </p:sp>
      <p:sp>
        <p:nvSpPr>
          <p:cNvPr id="4" name="Oval 3"/>
          <p:cNvSpPr/>
          <p:nvPr/>
        </p:nvSpPr>
        <p:spPr>
          <a:xfrm>
            <a:off x="6638612" y="2283511"/>
            <a:ext cx="3739078" cy="2354289"/>
          </a:xfrm>
          <a:prstGeom prst="ellipse">
            <a:avLst/>
          </a:prstGeom>
          <a:solidFill>
            <a:schemeClr val="accent2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ARITH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75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298</TotalTime>
  <Words>102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Bauhaus 93</vt:lpstr>
      <vt:lpstr>Trebuchet MS</vt:lpstr>
      <vt:lpstr>Tw Cen MT</vt:lpstr>
      <vt:lpstr>Circuit</vt:lpstr>
      <vt:lpstr>Future Directions in computer arithmetic</vt:lpstr>
      <vt:lpstr>50 year celebration 1966 - 2016</vt:lpstr>
      <vt:lpstr>Computer  Architecture  makes the cover  June, 2018 Issue award dinner june 23, 2018</vt:lpstr>
      <vt:lpstr> Architecture In the beginning</vt:lpstr>
      <vt:lpstr>30 years later</vt:lpstr>
      <vt:lpstr>Now – 2018</vt:lpstr>
      <vt:lpstr>75th Anniversary ?</vt:lpstr>
      <vt:lpstr>ARITH is not dead</vt:lpstr>
    </vt:vector>
  </TitlesOfParts>
  <Company>DragonZ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Zizhen Chen</dc:creator>
  <cp:lastModifiedBy>Zizhen Chen</cp:lastModifiedBy>
  <cp:revision>43</cp:revision>
  <dcterms:created xsi:type="dcterms:W3CDTF">2018-06-22T23:05:34Z</dcterms:created>
  <dcterms:modified xsi:type="dcterms:W3CDTF">2018-06-23T04:04:11Z</dcterms:modified>
</cp:coreProperties>
</file>