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79" r:id="rId4"/>
    <p:sldId id="297" r:id="rId5"/>
    <p:sldId id="265" r:id="rId6"/>
    <p:sldId id="299" r:id="rId7"/>
    <p:sldId id="30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77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5F4"/>
    <a:srgbClr val="F7BBF4"/>
    <a:srgbClr val="FA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88BCC-D72B-4D4E-9D07-556438220C00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3F1BA-FC5D-4B7A-B35E-F4453D050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400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4510-794E-4787-BB31-A19C92A09788}" type="datetime1">
              <a:rPr lang="en-CA" smtClean="0"/>
              <a:t>2018-06-27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68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CA10-E16A-4C31-8407-1872586CB292}" type="datetime1">
              <a:rPr lang="en-CA" smtClean="0"/>
              <a:t>2018-06-27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114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0439-F95A-4F34-B27B-32F859AC7764}" type="datetime1">
              <a:rPr lang="en-CA" smtClean="0"/>
              <a:t>2018-06-27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810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9935-0DDA-41E3-9C11-0175699EABFB}" type="datetime1">
              <a:rPr lang="en-CA" smtClean="0"/>
              <a:t>2018-06-27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651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6FB1-BC49-40A7-97C9-436289F0F60D}" type="datetime1">
              <a:rPr lang="en-CA" smtClean="0"/>
              <a:t>2018-06-27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877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1DA-93C3-4492-A320-841CFB823431}" type="datetime1">
              <a:rPr lang="en-CA" smtClean="0"/>
              <a:t>2018-06-27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228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87F-2312-4A49-8984-4E1395DF56DC}" type="datetime1">
              <a:rPr lang="en-CA" smtClean="0"/>
              <a:t>2018-06-27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525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A8C-6CF5-4758-A2EF-8DD51197AB21}" type="datetime1">
              <a:rPr lang="en-CA" smtClean="0"/>
              <a:t>2018-06-27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663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5503-D146-4352-B8F5-0DAA8BF71F90}" type="datetime1">
              <a:rPr lang="en-CA" smtClean="0"/>
              <a:t>2018-06-27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04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777D-18F8-433E-82D8-C190134C0281}" type="datetime1">
              <a:rPr lang="en-CA" smtClean="0"/>
              <a:t>2018-06-27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679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6FD-FBA1-45C0-8B41-70A7EA4F36C0}" type="datetime1">
              <a:rPr lang="en-CA" smtClean="0"/>
              <a:t>2018-06-27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28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88AAC-F77D-490B-8A0F-C4551618C6DE}" type="datetime1">
              <a:rPr lang="en-CA" smtClean="0"/>
              <a:t>2018-06-27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33EAC-F26C-4A54-88A8-DF846463D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772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tags" Target="../tags/tag165.xml"/><Relationship Id="rId39" Type="http://schemas.openxmlformats.org/officeDocument/2006/relationships/image" Target="../media/image85.png"/><Relationship Id="rId21" Type="http://schemas.openxmlformats.org/officeDocument/2006/relationships/tags" Target="../tags/tag160.xml"/><Relationship Id="rId42" Type="http://schemas.openxmlformats.org/officeDocument/2006/relationships/image" Target="../media/image8.png"/><Relationship Id="rId47" Type="http://schemas.openxmlformats.org/officeDocument/2006/relationships/image" Target="../media/image89.png"/><Relationship Id="rId50" Type="http://schemas.openxmlformats.org/officeDocument/2006/relationships/image" Target="../media/image12.png"/><Relationship Id="rId55" Type="http://schemas.openxmlformats.org/officeDocument/2006/relationships/image" Target="../media/image17.png"/><Relationship Id="rId63" Type="http://schemas.openxmlformats.org/officeDocument/2006/relationships/image" Target="../media/image51.png"/><Relationship Id="rId68" Type="http://schemas.openxmlformats.org/officeDocument/2006/relationships/image" Target="../media/image52.png"/><Relationship Id="rId7" Type="http://schemas.openxmlformats.org/officeDocument/2006/relationships/tags" Target="../tags/tag146.xml"/><Relationship Id="rId71" Type="http://schemas.openxmlformats.org/officeDocument/2006/relationships/image" Target="../media/image30.png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9" Type="http://schemas.openxmlformats.org/officeDocument/2006/relationships/tags" Target="../tags/tag168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tags" Target="../tags/tag163.xml"/><Relationship Id="rId32" Type="http://schemas.openxmlformats.org/officeDocument/2006/relationships/image" Target="../media/image6.png"/><Relationship Id="rId40" Type="http://schemas.openxmlformats.org/officeDocument/2006/relationships/image" Target="../media/image129.png"/><Relationship Id="rId45" Type="http://schemas.openxmlformats.org/officeDocument/2006/relationships/image" Target="../media/image11.png"/><Relationship Id="rId53" Type="http://schemas.openxmlformats.org/officeDocument/2006/relationships/image" Target="../media/image15.png"/><Relationship Id="rId58" Type="http://schemas.openxmlformats.org/officeDocument/2006/relationships/image" Target="../media/image19.png"/><Relationship Id="rId66" Type="http://schemas.openxmlformats.org/officeDocument/2006/relationships/image" Target="../media/image26.png"/><Relationship Id="rId74" Type="http://schemas.openxmlformats.org/officeDocument/2006/relationships/image" Target="../media/image61.png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28" Type="http://schemas.openxmlformats.org/officeDocument/2006/relationships/tags" Target="../tags/tag167.xml"/><Relationship Id="rId49" Type="http://schemas.openxmlformats.org/officeDocument/2006/relationships/image" Target="../media/image90.png"/><Relationship Id="rId57" Type="http://schemas.openxmlformats.org/officeDocument/2006/relationships/image" Target="../media/image131.png"/><Relationship Id="rId61" Type="http://schemas.openxmlformats.org/officeDocument/2006/relationships/image" Target="../media/image91.png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31" Type="http://schemas.openxmlformats.org/officeDocument/2006/relationships/image" Target="../media/image5.png"/><Relationship Id="rId44" Type="http://schemas.openxmlformats.org/officeDocument/2006/relationships/image" Target="../media/image10.png"/><Relationship Id="rId52" Type="http://schemas.openxmlformats.org/officeDocument/2006/relationships/image" Target="../media/image14.png"/><Relationship Id="rId60" Type="http://schemas.openxmlformats.org/officeDocument/2006/relationships/image" Target="../media/image21.png"/><Relationship Id="rId65" Type="http://schemas.openxmlformats.org/officeDocument/2006/relationships/image" Target="../media/image25.png"/><Relationship Id="rId73" Type="http://schemas.openxmlformats.org/officeDocument/2006/relationships/image" Target="../media/image60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tags" Target="../tags/tag166.xml"/><Relationship Id="rId30" Type="http://schemas.openxmlformats.org/officeDocument/2006/relationships/slideLayout" Target="../slideLayouts/slideLayout2.xml"/><Relationship Id="rId43" Type="http://schemas.openxmlformats.org/officeDocument/2006/relationships/image" Target="../media/image9.png"/><Relationship Id="rId48" Type="http://schemas.openxmlformats.org/officeDocument/2006/relationships/image" Target="../media/image88.png"/><Relationship Id="rId56" Type="http://schemas.openxmlformats.org/officeDocument/2006/relationships/image" Target="../media/image18.png"/><Relationship Id="rId64" Type="http://schemas.openxmlformats.org/officeDocument/2006/relationships/image" Target="../media/image24.png"/><Relationship Id="rId69" Type="http://schemas.openxmlformats.org/officeDocument/2006/relationships/image" Target="../media/image29.png"/><Relationship Id="rId8" Type="http://schemas.openxmlformats.org/officeDocument/2006/relationships/tags" Target="../tags/tag147.xml"/><Relationship Id="rId51" Type="http://schemas.openxmlformats.org/officeDocument/2006/relationships/image" Target="../media/image13.png"/><Relationship Id="rId72" Type="http://schemas.openxmlformats.org/officeDocument/2006/relationships/image" Target="../media/image31.png"/><Relationship Id="rId3" Type="http://schemas.openxmlformats.org/officeDocument/2006/relationships/tags" Target="../tags/tag142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tags" Target="../tags/tag164.xml"/><Relationship Id="rId38" Type="http://schemas.openxmlformats.org/officeDocument/2006/relationships/image" Target="../media/image84.png"/><Relationship Id="rId46" Type="http://schemas.openxmlformats.org/officeDocument/2006/relationships/image" Target="../media/image130.png"/><Relationship Id="rId59" Type="http://schemas.openxmlformats.org/officeDocument/2006/relationships/image" Target="../media/image20.png"/><Relationship Id="rId67" Type="http://schemas.openxmlformats.org/officeDocument/2006/relationships/image" Target="../media/image27.png"/><Relationship Id="rId20" Type="http://schemas.openxmlformats.org/officeDocument/2006/relationships/tags" Target="../tags/tag159.xml"/><Relationship Id="rId41" Type="http://schemas.openxmlformats.org/officeDocument/2006/relationships/image" Target="../media/image7.png"/><Relationship Id="rId54" Type="http://schemas.openxmlformats.org/officeDocument/2006/relationships/image" Target="../media/image16.png"/><Relationship Id="rId62" Type="http://schemas.openxmlformats.org/officeDocument/2006/relationships/image" Target="../media/image22.png"/><Relationship Id="rId70" Type="http://schemas.openxmlformats.org/officeDocument/2006/relationships/image" Target="../media/image95.png"/><Relationship Id="rId75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image" Target="../media/image64.png"/><Relationship Id="rId18" Type="http://schemas.openxmlformats.org/officeDocument/2006/relationships/image" Target="../media/image72.png"/><Relationship Id="rId3" Type="http://schemas.openxmlformats.org/officeDocument/2006/relationships/tags" Target="../tags/tag171.xml"/><Relationship Id="rId21" Type="http://schemas.openxmlformats.org/officeDocument/2006/relationships/image" Target="../media/image75.png"/><Relationship Id="rId7" Type="http://schemas.openxmlformats.org/officeDocument/2006/relationships/tags" Target="../tags/tag175.xml"/><Relationship Id="rId12" Type="http://schemas.openxmlformats.org/officeDocument/2006/relationships/image" Target="../media/image63.png"/><Relationship Id="rId17" Type="http://schemas.openxmlformats.org/officeDocument/2006/relationships/image" Target="../media/image71.png"/><Relationship Id="rId2" Type="http://schemas.openxmlformats.org/officeDocument/2006/relationships/tags" Target="../tags/tag170.xml"/><Relationship Id="rId16" Type="http://schemas.openxmlformats.org/officeDocument/2006/relationships/image" Target="../media/image69.png"/><Relationship Id="rId20" Type="http://schemas.openxmlformats.org/officeDocument/2006/relationships/image" Target="../media/image74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73.xml"/><Relationship Id="rId15" Type="http://schemas.openxmlformats.org/officeDocument/2006/relationships/image" Target="../media/image67.png"/><Relationship Id="rId10" Type="http://schemas.openxmlformats.org/officeDocument/2006/relationships/tags" Target="../tags/tag178.xml"/><Relationship Id="rId19" Type="http://schemas.openxmlformats.org/officeDocument/2006/relationships/image" Target="../media/image73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26" Type="http://schemas.openxmlformats.org/officeDocument/2006/relationships/tags" Target="../tags/tag203.xml"/><Relationship Id="rId39" Type="http://schemas.openxmlformats.org/officeDocument/2006/relationships/image" Target="../media/image10.png"/><Relationship Id="rId21" Type="http://schemas.openxmlformats.org/officeDocument/2006/relationships/tags" Target="../tags/tag198.xml"/><Relationship Id="rId34" Type="http://schemas.openxmlformats.org/officeDocument/2006/relationships/image" Target="../media/image85.png"/><Relationship Id="rId42" Type="http://schemas.openxmlformats.org/officeDocument/2006/relationships/image" Target="../media/image130.png"/><Relationship Id="rId47" Type="http://schemas.openxmlformats.org/officeDocument/2006/relationships/image" Target="../media/image13.png"/><Relationship Id="rId50" Type="http://schemas.openxmlformats.org/officeDocument/2006/relationships/image" Target="../media/image154.png"/><Relationship Id="rId55" Type="http://schemas.openxmlformats.org/officeDocument/2006/relationships/image" Target="../media/image19.png"/><Relationship Id="rId63" Type="http://schemas.openxmlformats.org/officeDocument/2006/relationships/image" Target="../media/image25.png"/><Relationship Id="rId68" Type="http://schemas.openxmlformats.org/officeDocument/2006/relationships/image" Target="../media/image95.png"/><Relationship Id="rId7" Type="http://schemas.openxmlformats.org/officeDocument/2006/relationships/tags" Target="../tags/tag184.xml"/><Relationship Id="rId71" Type="http://schemas.openxmlformats.org/officeDocument/2006/relationships/image" Target="../media/image31.png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9" Type="http://schemas.openxmlformats.org/officeDocument/2006/relationships/slideLayout" Target="../slideLayouts/slideLayout2.xml"/><Relationship Id="rId11" Type="http://schemas.openxmlformats.org/officeDocument/2006/relationships/tags" Target="../tags/tag188.xml"/><Relationship Id="rId24" Type="http://schemas.openxmlformats.org/officeDocument/2006/relationships/tags" Target="../tags/tag201.xml"/><Relationship Id="rId32" Type="http://schemas.openxmlformats.org/officeDocument/2006/relationships/image" Target="../media/image6.png"/><Relationship Id="rId37" Type="http://schemas.openxmlformats.org/officeDocument/2006/relationships/image" Target="../media/image8.png"/><Relationship Id="rId40" Type="http://schemas.openxmlformats.org/officeDocument/2006/relationships/image" Target="../media/image11.png"/><Relationship Id="rId45" Type="http://schemas.openxmlformats.org/officeDocument/2006/relationships/image" Target="../media/image91.png"/><Relationship Id="rId53" Type="http://schemas.openxmlformats.org/officeDocument/2006/relationships/image" Target="../media/image18.png"/><Relationship Id="rId58" Type="http://schemas.openxmlformats.org/officeDocument/2006/relationships/image" Target="../media/image90.png"/><Relationship Id="rId66" Type="http://schemas.openxmlformats.org/officeDocument/2006/relationships/image" Target="../media/image52.png"/><Relationship Id="rId74" Type="http://schemas.openxmlformats.org/officeDocument/2006/relationships/oleObject" Target="../embeddings/oleObject2.bin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tags" Target="../tags/tag200.xml"/><Relationship Id="rId28" Type="http://schemas.openxmlformats.org/officeDocument/2006/relationships/tags" Target="../tags/tag205.xml"/><Relationship Id="rId36" Type="http://schemas.openxmlformats.org/officeDocument/2006/relationships/image" Target="../media/image7.png"/><Relationship Id="rId49" Type="http://schemas.openxmlformats.org/officeDocument/2006/relationships/image" Target="../media/image15.png"/><Relationship Id="rId57" Type="http://schemas.openxmlformats.org/officeDocument/2006/relationships/image" Target="../media/image21.png"/><Relationship Id="rId61" Type="http://schemas.openxmlformats.org/officeDocument/2006/relationships/image" Target="../media/image51.png"/><Relationship Id="rId10" Type="http://schemas.openxmlformats.org/officeDocument/2006/relationships/tags" Target="../tags/tag187.xml"/><Relationship Id="rId19" Type="http://schemas.openxmlformats.org/officeDocument/2006/relationships/tags" Target="../tags/tag196.xml"/><Relationship Id="rId31" Type="http://schemas.openxmlformats.org/officeDocument/2006/relationships/image" Target="../media/image5.png"/><Relationship Id="rId44" Type="http://schemas.openxmlformats.org/officeDocument/2006/relationships/image" Target="../media/image87.png"/><Relationship Id="rId52" Type="http://schemas.openxmlformats.org/officeDocument/2006/relationships/image" Target="../media/image17.png"/><Relationship Id="rId60" Type="http://schemas.openxmlformats.org/officeDocument/2006/relationships/image" Target="../media/image22.png"/><Relationship Id="rId65" Type="http://schemas.openxmlformats.org/officeDocument/2006/relationships/image" Target="../media/image27.png"/><Relationship Id="rId73" Type="http://schemas.openxmlformats.org/officeDocument/2006/relationships/image" Target="../media/image76.wmf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tags" Target="../tags/tag199.xml"/><Relationship Id="rId27" Type="http://schemas.openxmlformats.org/officeDocument/2006/relationships/tags" Target="../tags/tag204.xml"/><Relationship Id="rId30" Type="http://schemas.openxmlformats.org/officeDocument/2006/relationships/image" Target="../media/image78.png"/><Relationship Id="rId35" Type="http://schemas.openxmlformats.org/officeDocument/2006/relationships/image" Target="../media/image153.png"/><Relationship Id="rId43" Type="http://schemas.openxmlformats.org/officeDocument/2006/relationships/image" Target="../media/image94.png"/><Relationship Id="rId48" Type="http://schemas.openxmlformats.org/officeDocument/2006/relationships/image" Target="../media/image14.png"/><Relationship Id="rId56" Type="http://schemas.openxmlformats.org/officeDocument/2006/relationships/image" Target="../media/image20.png"/><Relationship Id="rId64" Type="http://schemas.openxmlformats.org/officeDocument/2006/relationships/image" Target="../media/image26.png"/><Relationship Id="rId69" Type="http://schemas.openxmlformats.org/officeDocument/2006/relationships/image" Target="../media/image156.png"/><Relationship Id="rId8" Type="http://schemas.openxmlformats.org/officeDocument/2006/relationships/tags" Target="../tags/tag185.xml"/><Relationship Id="rId51" Type="http://schemas.openxmlformats.org/officeDocument/2006/relationships/image" Target="../media/image16.png"/><Relationship Id="rId72" Type="http://schemas.openxmlformats.org/officeDocument/2006/relationships/oleObject" Target="../embeddings/oleObject1.bin"/><Relationship Id="rId3" Type="http://schemas.openxmlformats.org/officeDocument/2006/relationships/tags" Target="../tags/tag180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tags" Target="../tags/tag202.xml"/><Relationship Id="rId33" Type="http://schemas.openxmlformats.org/officeDocument/2006/relationships/image" Target="../media/image152.png"/><Relationship Id="rId38" Type="http://schemas.openxmlformats.org/officeDocument/2006/relationships/image" Target="../media/image9.png"/><Relationship Id="rId46" Type="http://schemas.openxmlformats.org/officeDocument/2006/relationships/image" Target="../media/image12.png"/><Relationship Id="rId59" Type="http://schemas.openxmlformats.org/officeDocument/2006/relationships/image" Target="../media/image155.png"/><Relationship Id="rId67" Type="http://schemas.openxmlformats.org/officeDocument/2006/relationships/image" Target="../media/image29.png"/><Relationship Id="rId20" Type="http://schemas.openxmlformats.org/officeDocument/2006/relationships/tags" Target="../tags/tag197.xml"/><Relationship Id="rId41" Type="http://schemas.openxmlformats.org/officeDocument/2006/relationships/image" Target="../media/image89.png"/><Relationship Id="rId54" Type="http://schemas.openxmlformats.org/officeDocument/2006/relationships/image" Target="../media/image131.png"/><Relationship Id="rId62" Type="http://schemas.openxmlformats.org/officeDocument/2006/relationships/image" Target="../media/image24.png"/><Relationship Id="rId70" Type="http://schemas.openxmlformats.org/officeDocument/2006/relationships/image" Target="../media/image30.png"/><Relationship Id="rId75" Type="http://schemas.openxmlformats.org/officeDocument/2006/relationships/image" Target="../media/image77.wmf"/><Relationship Id="rId1" Type="http://schemas.openxmlformats.org/officeDocument/2006/relationships/vmlDrawing" Target="../drawings/vmlDrawing1.vml"/><Relationship Id="rId6" Type="http://schemas.openxmlformats.org/officeDocument/2006/relationships/tags" Target="../tags/tag18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image" Target="NULL"/><Relationship Id="rId47" Type="http://schemas.openxmlformats.org/officeDocument/2006/relationships/image" Target="../media/image9.png"/><Relationship Id="rId50" Type="http://schemas.openxmlformats.org/officeDocument/2006/relationships/image" Target="NULL"/><Relationship Id="rId55" Type="http://schemas.openxmlformats.org/officeDocument/2006/relationships/image" Target="NULL"/><Relationship Id="rId63" Type="http://schemas.openxmlformats.org/officeDocument/2006/relationships/image" Target="../media/image17.png"/><Relationship Id="rId68" Type="http://schemas.openxmlformats.org/officeDocument/2006/relationships/image" Target="../media/image43.png"/><Relationship Id="rId76" Type="http://schemas.openxmlformats.org/officeDocument/2006/relationships/image" Target="../media/image29.png"/><Relationship Id="rId7" Type="http://schemas.openxmlformats.org/officeDocument/2006/relationships/tags" Target="../tags/tag7.xml"/><Relationship Id="rId71" Type="http://schemas.openxmlformats.org/officeDocument/2006/relationships/image" Target="../media/image24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45" Type="http://schemas.openxmlformats.org/officeDocument/2006/relationships/image" Target="../media/image7.png"/><Relationship Id="rId53" Type="http://schemas.openxmlformats.org/officeDocument/2006/relationships/image" Target="NULL"/><Relationship Id="rId58" Type="http://schemas.openxmlformats.org/officeDocument/2006/relationships/image" Target="../media/image13.png"/><Relationship Id="rId66" Type="http://schemas.openxmlformats.org/officeDocument/2006/relationships/image" Target="../media/image20.png"/><Relationship Id="rId74" Type="http://schemas.openxmlformats.org/officeDocument/2006/relationships/image" Target="../media/image27.png"/><Relationship Id="rId79" Type="http://schemas.openxmlformats.org/officeDocument/2006/relationships/image" Target="../media/image31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slideLayout" Target="../slideLayouts/slideLayout2.xml"/><Relationship Id="rId49" Type="http://schemas.openxmlformats.org/officeDocument/2006/relationships/image" Target="../media/image11.png"/><Relationship Id="rId57" Type="http://schemas.openxmlformats.org/officeDocument/2006/relationships/image" Target="../media/image12.png"/><Relationship Id="rId61" Type="http://schemas.openxmlformats.org/officeDocument/2006/relationships/image" Target="../media/image36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6.png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image" Target="../media/image15.png"/><Relationship Id="rId65" Type="http://schemas.openxmlformats.org/officeDocument/2006/relationships/image" Target="../media/image19.png"/><Relationship Id="rId73" Type="http://schemas.openxmlformats.org/officeDocument/2006/relationships/image" Target="../media/image26.png"/><Relationship Id="rId78" Type="http://schemas.openxmlformats.org/officeDocument/2006/relationships/image" Target="../media/image30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image" Target="../media/image5.png"/><Relationship Id="rId43" Type="http://schemas.openxmlformats.org/officeDocument/2006/relationships/image" Target="NULL"/><Relationship Id="rId48" Type="http://schemas.openxmlformats.org/officeDocument/2006/relationships/image" Target="../media/image10.png"/><Relationship Id="rId56" Type="http://schemas.openxmlformats.org/officeDocument/2006/relationships/image" Target="NULL"/><Relationship Id="rId64" Type="http://schemas.openxmlformats.org/officeDocument/2006/relationships/image" Target="../media/image18.png"/><Relationship Id="rId69" Type="http://schemas.openxmlformats.org/officeDocument/2006/relationships/image" Target="../media/image22.png"/><Relationship Id="rId77" Type="http://schemas.openxmlformats.org/officeDocument/2006/relationships/image" Target="NULL"/><Relationship Id="rId8" Type="http://schemas.openxmlformats.org/officeDocument/2006/relationships/tags" Target="../tags/tag8.xml"/><Relationship Id="rId51" Type="http://schemas.openxmlformats.org/officeDocument/2006/relationships/image" Target="NULL"/><Relationship Id="rId72" Type="http://schemas.openxmlformats.org/officeDocument/2006/relationships/image" Target="../media/image25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46" Type="http://schemas.openxmlformats.org/officeDocument/2006/relationships/image" Target="../media/image8.png"/><Relationship Id="rId59" Type="http://schemas.openxmlformats.org/officeDocument/2006/relationships/image" Target="../media/image14.png"/><Relationship Id="rId67" Type="http://schemas.openxmlformats.org/officeDocument/2006/relationships/image" Target="../media/image21.png"/><Relationship Id="rId20" Type="http://schemas.openxmlformats.org/officeDocument/2006/relationships/tags" Target="../tags/tag20.xml"/><Relationship Id="rId54" Type="http://schemas.openxmlformats.org/officeDocument/2006/relationships/image" Target="NULL"/><Relationship Id="rId62" Type="http://schemas.openxmlformats.org/officeDocument/2006/relationships/image" Target="../media/image16.png"/><Relationship Id="rId70" Type="http://schemas.openxmlformats.org/officeDocument/2006/relationships/image" Target="../media/image23.png"/><Relationship Id="rId75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tags" Target="../tags/tag53.xml"/><Relationship Id="rId39" Type="http://schemas.openxmlformats.org/officeDocument/2006/relationships/image" Target="../media/image11.png"/><Relationship Id="rId21" Type="http://schemas.openxmlformats.org/officeDocument/2006/relationships/tags" Target="../tags/tag48.xml"/><Relationship Id="rId34" Type="http://schemas.openxmlformats.org/officeDocument/2006/relationships/image" Target="../media/image37.png"/><Relationship Id="rId42" Type="http://schemas.openxmlformats.org/officeDocument/2006/relationships/image" Target="../media/image40.png"/><Relationship Id="rId47" Type="http://schemas.openxmlformats.org/officeDocument/2006/relationships/image" Target="../media/image15.png"/><Relationship Id="rId50" Type="http://schemas.openxmlformats.org/officeDocument/2006/relationships/image" Target="../media/image17.png"/><Relationship Id="rId55" Type="http://schemas.openxmlformats.org/officeDocument/2006/relationships/image" Target="../media/image21.png"/><Relationship Id="rId63" Type="http://schemas.openxmlformats.org/officeDocument/2006/relationships/image" Target="../media/image27.png"/><Relationship Id="rId68" Type="http://schemas.openxmlformats.org/officeDocument/2006/relationships/image" Target="../media/image31.png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9" Type="http://schemas.openxmlformats.org/officeDocument/2006/relationships/image" Target="../media/image32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tags" Target="../tags/tag51.xml"/><Relationship Id="rId32" Type="http://schemas.openxmlformats.org/officeDocument/2006/relationships/image" Target="../media/image34.png"/><Relationship Id="rId37" Type="http://schemas.openxmlformats.org/officeDocument/2006/relationships/image" Target="../media/image9.png"/><Relationship Id="rId40" Type="http://schemas.openxmlformats.org/officeDocument/2006/relationships/image" Target="../media/image38.png"/><Relationship Id="rId45" Type="http://schemas.openxmlformats.org/officeDocument/2006/relationships/image" Target="../media/image13.png"/><Relationship Id="rId53" Type="http://schemas.openxmlformats.org/officeDocument/2006/relationships/image" Target="../media/image19.png"/><Relationship Id="rId58" Type="http://schemas.openxmlformats.org/officeDocument/2006/relationships/image" Target="../media/image22.png"/><Relationship Id="rId66" Type="http://schemas.openxmlformats.org/officeDocument/2006/relationships/image" Target="../media/image49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8.png"/><Relationship Id="rId49" Type="http://schemas.openxmlformats.org/officeDocument/2006/relationships/image" Target="../media/image16.png"/><Relationship Id="rId57" Type="http://schemas.openxmlformats.org/officeDocument/2006/relationships/image" Target="../media/image46.png"/><Relationship Id="rId61" Type="http://schemas.openxmlformats.org/officeDocument/2006/relationships/image" Target="../media/image25.png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image" Target="../media/image6.png"/><Relationship Id="rId44" Type="http://schemas.openxmlformats.org/officeDocument/2006/relationships/image" Target="../media/image12.png"/><Relationship Id="rId52" Type="http://schemas.openxmlformats.org/officeDocument/2006/relationships/image" Target="../media/image44.png"/><Relationship Id="rId60" Type="http://schemas.openxmlformats.org/officeDocument/2006/relationships/image" Target="../media/image24.png"/><Relationship Id="rId65" Type="http://schemas.openxmlformats.org/officeDocument/2006/relationships/image" Target="../media/image29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tags" Target="../tags/tag54.xml"/><Relationship Id="rId30" Type="http://schemas.openxmlformats.org/officeDocument/2006/relationships/image" Target="../media/image5.png"/><Relationship Id="rId35" Type="http://schemas.openxmlformats.org/officeDocument/2006/relationships/image" Target="../media/image7.png"/><Relationship Id="rId43" Type="http://schemas.openxmlformats.org/officeDocument/2006/relationships/image" Target="../media/image41.png"/><Relationship Id="rId48" Type="http://schemas.openxmlformats.org/officeDocument/2006/relationships/image" Target="../media/image42.png"/><Relationship Id="rId56" Type="http://schemas.openxmlformats.org/officeDocument/2006/relationships/image" Target="../media/image45.png"/><Relationship Id="rId64" Type="http://schemas.openxmlformats.org/officeDocument/2006/relationships/image" Target="../media/image47.png"/><Relationship Id="rId8" Type="http://schemas.openxmlformats.org/officeDocument/2006/relationships/tags" Target="../tags/tag35.xml"/><Relationship Id="rId51" Type="http://schemas.openxmlformats.org/officeDocument/2006/relationships/image" Target="../media/image18.png"/><Relationship Id="rId3" Type="http://schemas.openxmlformats.org/officeDocument/2006/relationships/tags" Target="../tags/tag30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tags" Target="../tags/tag52.xml"/><Relationship Id="rId33" Type="http://schemas.openxmlformats.org/officeDocument/2006/relationships/image" Target="../media/image35.png"/><Relationship Id="rId38" Type="http://schemas.openxmlformats.org/officeDocument/2006/relationships/image" Target="../media/image10.png"/><Relationship Id="rId46" Type="http://schemas.openxmlformats.org/officeDocument/2006/relationships/image" Target="../media/image14.png"/><Relationship Id="rId59" Type="http://schemas.openxmlformats.org/officeDocument/2006/relationships/image" Target="../media/image33.png"/><Relationship Id="rId67" Type="http://schemas.openxmlformats.org/officeDocument/2006/relationships/image" Target="../media/image30.png"/><Relationship Id="rId20" Type="http://schemas.openxmlformats.org/officeDocument/2006/relationships/tags" Target="../tags/tag47.xml"/><Relationship Id="rId41" Type="http://schemas.openxmlformats.org/officeDocument/2006/relationships/image" Target="../media/image39.png"/><Relationship Id="rId54" Type="http://schemas.openxmlformats.org/officeDocument/2006/relationships/image" Target="../media/image20.png"/><Relationship Id="rId6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tags" Target="../tags/tag80.xml"/><Relationship Id="rId39" Type="http://schemas.openxmlformats.org/officeDocument/2006/relationships/image" Target="../media/image11.png"/><Relationship Id="rId21" Type="http://schemas.openxmlformats.org/officeDocument/2006/relationships/tags" Target="../tags/tag75.xml"/><Relationship Id="rId34" Type="http://schemas.openxmlformats.org/officeDocument/2006/relationships/image" Target="../media/image37.png"/><Relationship Id="rId42" Type="http://schemas.openxmlformats.org/officeDocument/2006/relationships/image" Target="../media/image40.png"/><Relationship Id="rId47" Type="http://schemas.openxmlformats.org/officeDocument/2006/relationships/image" Target="../media/image15.png"/><Relationship Id="rId50" Type="http://schemas.openxmlformats.org/officeDocument/2006/relationships/image" Target="../media/image17.png"/><Relationship Id="rId55" Type="http://schemas.openxmlformats.org/officeDocument/2006/relationships/image" Target="../media/image21.png"/><Relationship Id="rId63" Type="http://schemas.openxmlformats.org/officeDocument/2006/relationships/image" Target="../media/image27.png"/><Relationship Id="rId68" Type="http://schemas.openxmlformats.org/officeDocument/2006/relationships/image" Target="../media/image31.png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9" Type="http://schemas.openxmlformats.org/officeDocument/2006/relationships/image" Target="../media/image48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32" Type="http://schemas.openxmlformats.org/officeDocument/2006/relationships/image" Target="../media/image34.png"/><Relationship Id="rId37" Type="http://schemas.openxmlformats.org/officeDocument/2006/relationships/image" Target="../media/image9.png"/><Relationship Id="rId40" Type="http://schemas.openxmlformats.org/officeDocument/2006/relationships/image" Target="../media/image38.png"/><Relationship Id="rId45" Type="http://schemas.openxmlformats.org/officeDocument/2006/relationships/image" Target="../media/image13.png"/><Relationship Id="rId53" Type="http://schemas.openxmlformats.org/officeDocument/2006/relationships/image" Target="../media/image19.png"/><Relationship Id="rId58" Type="http://schemas.openxmlformats.org/officeDocument/2006/relationships/image" Target="../media/image22.png"/><Relationship Id="rId66" Type="http://schemas.openxmlformats.org/officeDocument/2006/relationships/image" Target="../media/image49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8.png"/><Relationship Id="rId49" Type="http://schemas.openxmlformats.org/officeDocument/2006/relationships/image" Target="../media/image16.png"/><Relationship Id="rId57" Type="http://schemas.openxmlformats.org/officeDocument/2006/relationships/image" Target="../media/image46.png"/><Relationship Id="rId61" Type="http://schemas.openxmlformats.org/officeDocument/2006/relationships/image" Target="../media/image25.png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image" Target="../media/image6.png"/><Relationship Id="rId44" Type="http://schemas.openxmlformats.org/officeDocument/2006/relationships/image" Target="../media/image12.png"/><Relationship Id="rId52" Type="http://schemas.openxmlformats.org/officeDocument/2006/relationships/image" Target="../media/image44.png"/><Relationship Id="rId60" Type="http://schemas.openxmlformats.org/officeDocument/2006/relationships/image" Target="../media/image24.png"/><Relationship Id="rId65" Type="http://schemas.openxmlformats.org/officeDocument/2006/relationships/image" Target="../media/image29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tags" Target="../tags/tag81.xml"/><Relationship Id="rId30" Type="http://schemas.openxmlformats.org/officeDocument/2006/relationships/image" Target="../media/image5.png"/><Relationship Id="rId35" Type="http://schemas.openxmlformats.org/officeDocument/2006/relationships/image" Target="../media/image7.png"/><Relationship Id="rId43" Type="http://schemas.openxmlformats.org/officeDocument/2006/relationships/image" Target="../media/image41.png"/><Relationship Id="rId48" Type="http://schemas.openxmlformats.org/officeDocument/2006/relationships/image" Target="../media/image42.png"/><Relationship Id="rId56" Type="http://schemas.openxmlformats.org/officeDocument/2006/relationships/image" Target="../media/image45.png"/><Relationship Id="rId64" Type="http://schemas.openxmlformats.org/officeDocument/2006/relationships/image" Target="../media/image47.png"/><Relationship Id="rId8" Type="http://schemas.openxmlformats.org/officeDocument/2006/relationships/tags" Target="../tags/tag62.xml"/><Relationship Id="rId51" Type="http://schemas.openxmlformats.org/officeDocument/2006/relationships/image" Target="../media/image18.png"/><Relationship Id="rId3" Type="http://schemas.openxmlformats.org/officeDocument/2006/relationships/tags" Target="../tags/tag57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tags" Target="../tags/tag79.xml"/><Relationship Id="rId33" Type="http://schemas.openxmlformats.org/officeDocument/2006/relationships/image" Target="../media/image35.png"/><Relationship Id="rId38" Type="http://schemas.openxmlformats.org/officeDocument/2006/relationships/image" Target="../media/image10.png"/><Relationship Id="rId46" Type="http://schemas.openxmlformats.org/officeDocument/2006/relationships/image" Target="../media/image14.png"/><Relationship Id="rId59" Type="http://schemas.openxmlformats.org/officeDocument/2006/relationships/image" Target="../media/image33.png"/><Relationship Id="rId67" Type="http://schemas.openxmlformats.org/officeDocument/2006/relationships/image" Target="../media/image30.png"/><Relationship Id="rId20" Type="http://schemas.openxmlformats.org/officeDocument/2006/relationships/tags" Target="../tags/tag74.xml"/><Relationship Id="rId41" Type="http://schemas.openxmlformats.org/officeDocument/2006/relationships/image" Target="../media/image39.png"/><Relationship Id="rId54" Type="http://schemas.openxmlformats.org/officeDocument/2006/relationships/image" Target="../media/image20.png"/><Relationship Id="rId6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21" Type="http://schemas.openxmlformats.org/officeDocument/2006/relationships/tags" Target="../tags/tag102.xml"/><Relationship Id="rId42" Type="http://schemas.openxmlformats.org/officeDocument/2006/relationships/image" Target="../media/image84.png"/><Relationship Id="rId47" Type="http://schemas.openxmlformats.org/officeDocument/2006/relationships/image" Target="../media/image9.png"/><Relationship Id="rId50" Type="http://schemas.openxmlformats.org/officeDocument/2006/relationships/image" Target="../media/image87.png"/><Relationship Id="rId55" Type="http://schemas.openxmlformats.org/officeDocument/2006/relationships/image" Target="../media/image13.png"/><Relationship Id="rId63" Type="http://schemas.openxmlformats.org/officeDocument/2006/relationships/image" Target="../media/image19.png"/><Relationship Id="rId68" Type="http://schemas.openxmlformats.org/officeDocument/2006/relationships/image" Target="../media/image24.png"/><Relationship Id="rId76" Type="http://schemas.openxmlformats.org/officeDocument/2006/relationships/image" Target="../media/image97.png"/><Relationship Id="rId7" Type="http://schemas.openxmlformats.org/officeDocument/2006/relationships/tags" Target="../tags/tag88.xml"/><Relationship Id="rId71" Type="http://schemas.openxmlformats.org/officeDocument/2006/relationships/image" Target="../media/image27.png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9" Type="http://schemas.openxmlformats.org/officeDocument/2006/relationships/tags" Target="../tags/tag110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32" Type="http://schemas.openxmlformats.org/officeDocument/2006/relationships/image" Target="../media/image5.png"/><Relationship Id="rId45" Type="http://schemas.openxmlformats.org/officeDocument/2006/relationships/image" Target="../media/image7.png"/><Relationship Id="rId53" Type="http://schemas.openxmlformats.org/officeDocument/2006/relationships/image" Target="../media/image90.png"/><Relationship Id="rId58" Type="http://schemas.openxmlformats.org/officeDocument/2006/relationships/image" Target="../media/image91.png"/><Relationship Id="rId66" Type="http://schemas.openxmlformats.org/officeDocument/2006/relationships/image" Target="../media/image22.png"/><Relationship Id="rId74" Type="http://schemas.openxmlformats.org/officeDocument/2006/relationships/image" Target="../media/image95.png"/><Relationship Id="rId79" Type="http://schemas.openxmlformats.org/officeDocument/2006/relationships/image" Target="../media/image53.png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49" Type="http://schemas.openxmlformats.org/officeDocument/2006/relationships/image" Target="../media/image11.png"/><Relationship Id="rId57" Type="http://schemas.openxmlformats.org/officeDocument/2006/relationships/image" Target="../media/image15.png"/><Relationship Id="rId61" Type="http://schemas.openxmlformats.org/officeDocument/2006/relationships/image" Target="../media/image18.png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31" Type="http://schemas.openxmlformats.org/officeDocument/2006/relationships/image" Target="../media/image50.png"/><Relationship Id="rId44" Type="http://schemas.openxmlformats.org/officeDocument/2006/relationships/image" Target="../media/image86.png"/><Relationship Id="rId52" Type="http://schemas.openxmlformats.org/officeDocument/2006/relationships/image" Target="../media/image89.png"/><Relationship Id="rId60" Type="http://schemas.openxmlformats.org/officeDocument/2006/relationships/image" Target="../media/image17.png"/><Relationship Id="rId65" Type="http://schemas.openxmlformats.org/officeDocument/2006/relationships/image" Target="../media/image21.png"/><Relationship Id="rId73" Type="http://schemas.openxmlformats.org/officeDocument/2006/relationships/image" Target="../media/image29.png"/><Relationship Id="rId78" Type="http://schemas.openxmlformats.org/officeDocument/2006/relationships/image" Target="../media/image31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slideLayout" Target="../slideLayouts/slideLayout2.xml"/><Relationship Id="rId43" Type="http://schemas.openxmlformats.org/officeDocument/2006/relationships/image" Target="../media/image85.png"/><Relationship Id="rId48" Type="http://schemas.openxmlformats.org/officeDocument/2006/relationships/image" Target="../media/image10.png"/><Relationship Id="rId56" Type="http://schemas.openxmlformats.org/officeDocument/2006/relationships/image" Target="../media/image14.png"/><Relationship Id="rId64" Type="http://schemas.openxmlformats.org/officeDocument/2006/relationships/image" Target="../media/image20.png"/><Relationship Id="rId69" Type="http://schemas.openxmlformats.org/officeDocument/2006/relationships/image" Target="../media/image25.png"/><Relationship Id="rId77" Type="http://schemas.openxmlformats.org/officeDocument/2006/relationships/image" Target="../media/image30.png"/><Relationship Id="rId8" Type="http://schemas.openxmlformats.org/officeDocument/2006/relationships/tags" Target="../tags/tag89.xml"/><Relationship Id="rId51" Type="http://schemas.openxmlformats.org/officeDocument/2006/relationships/image" Target="../media/image88.png"/><Relationship Id="rId72" Type="http://schemas.openxmlformats.org/officeDocument/2006/relationships/image" Target="../media/image52.png"/><Relationship Id="rId80" Type="http://schemas.openxmlformats.org/officeDocument/2006/relationships/image" Target="../media/image54.png"/><Relationship Id="rId3" Type="http://schemas.openxmlformats.org/officeDocument/2006/relationships/tags" Target="../tags/tag84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image" Target="../media/image6.png"/><Relationship Id="rId46" Type="http://schemas.openxmlformats.org/officeDocument/2006/relationships/image" Target="../media/image8.png"/><Relationship Id="rId59" Type="http://schemas.openxmlformats.org/officeDocument/2006/relationships/image" Target="../media/image16.png"/><Relationship Id="rId67" Type="http://schemas.openxmlformats.org/officeDocument/2006/relationships/image" Target="../media/image51.png"/><Relationship Id="rId20" Type="http://schemas.openxmlformats.org/officeDocument/2006/relationships/tags" Target="../tags/tag101.xml"/><Relationship Id="rId54" Type="http://schemas.openxmlformats.org/officeDocument/2006/relationships/image" Target="../media/image12.png"/><Relationship Id="rId62" Type="http://schemas.openxmlformats.org/officeDocument/2006/relationships/image" Target="../media/image92.png"/><Relationship Id="rId70" Type="http://schemas.openxmlformats.org/officeDocument/2006/relationships/image" Target="../media/image26.png"/><Relationship Id="rId75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26" Type="http://schemas.openxmlformats.org/officeDocument/2006/relationships/tags" Target="../tags/tag136.xml"/><Relationship Id="rId21" Type="http://schemas.openxmlformats.org/officeDocument/2006/relationships/tags" Target="../tags/tag131.xml"/><Relationship Id="rId47" Type="http://schemas.openxmlformats.org/officeDocument/2006/relationships/image" Target="../media/image8.png"/><Relationship Id="rId50" Type="http://schemas.openxmlformats.org/officeDocument/2006/relationships/image" Target="../media/image11.png"/><Relationship Id="rId55" Type="http://schemas.openxmlformats.org/officeDocument/2006/relationships/image" Target="../media/image12.png"/><Relationship Id="rId63" Type="http://schemas.openxmlformats.org/officeDocument/2006/relationships/image" Target="../media/image19.png"/><Relationship Id="rId68" Type="http://schemas.openxmlformats.org/officeDocument/2006/relationships/image" Target="../media/image22.png"/><Relationship Id="rId76" Type="http://schemas.openxmlformats.org/officeDocument/2006/relationships/image" Target="../media/image115.png"/><Relationship Id="rId7" Type="http://schemas.openxmlformats.org/officeDocument/2006/relationships/tags" Target="../tags/tag117.xml"/><Relationship Id="rId71" Type="http://schemas.openxmlformats.org/officeDocument/2006/relationships/image" Target="../media/image25.png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9" Type="http://schemas.openxmlformats.org/officeDocument/2006/relationships/tags" Target="../tags/tag139.xml"/><Relationship Id="rId11" Type="http://schemas.openxmlformats.org/officeDocument/2006/relationships/tags" Target="../tags/tag121.xml"/><Relationship Id="rId24" Type="http://schemas.openxmlformats.org/officeDocument/2006/relationships/tags" Target="../tags/tag134.xml"/><Relationship Id="rId32" Type="http://schemas.openxmlformats.org/officeDocument/2006/relationships/image" Target="../media/image5.png"/><Relationship Id="rId45" Type="http://schemas.openxmlformats.org/officeDocument/2006/relationships/image" Target="../media/image109.png"/><Relationship Id="rId53" Type="http://schemas.openxmlformats.org/officeDocument/2006/relationships/image" Target="../media/image111.png"/><Relationship Id="rId58" Type="http://schemas.openxmlformats.org/officeDocument/2006/relationships/image" Target="../media/image15.png"/><Relationship Id="rId66" Type="http://schemas.openxmlformats.org/officeDocument/2006/relationships/image" Target="../media/image68.png"/><Relationship Id="rId74" Type="http://schemas.openxmlformats.org/officeDocument/2006/relationships/image" Target="../media/image56.png"/><Relationship Id="rId79" Type="http://schemas.openxmlformats.org/officeDocument/2006/relationships/image" Target="../media/image30.png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tags" Target="../tags/tag133.xml"/><Relationship Id="rId28" Type="http://schemas.openxmlformats.org/officeDocument/2006/relationships/tags" Target="../tags/tag138.xml"/><Relationship Id="rId49" Type="http://schemas.openxmlformats.org/officeDocument/2006/relationships/image" Target="../media/image10.png"/><Relationship Id="rId57" Type="http://schemas.openxmlformats.org/officeDocument/2006/relationships/image" Target="../media/image14.png"/><Relationship Id="rId61" Type="http://schemas.openxmlformats.org/officeDocument/2006/relationships/image" Target="../media/image18.png"/><Relationship Id="rId82" Type="http://schemas.openxmlformats.org/officeDocument/2006/relationships/image" Target="../media/image58.png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31" Type="http://schemas.openxmlformats.org/officeDocument/2006/relationships/image" Target="../media/image55.png"/><Relationship Id="rId44" Type="http://schemas.openxmlformats.org/officeDocument/2006/relationships/image" Target="../media/image108.png"/><Relationship Id="rId52" Type="http://schemas.openxmlformats.org/officeDocument/2006/relationships/image" Target="../media/image65.png"/><Relationship Id="rId60" Type="http://schemas.openxmlformats.org/officeDocument/2006/relationships/image" Target="../media/image17.png"/><Relationship Id="rId65" Type="http://schemas.openxmlformats.org/officeDocument/2006/relationships/image" Target="../media/image21.png"/><Relationship Id="rId73" Type="http://schemas.openxmlformats.org/officeDocument/2006/relationships/image" Target="../media/image27.png"/><Relationship Id="rId78" Type="http://schemas.openxmlformats.org/officeDocument/2006/relationships/image" Target="../media/image117.png"/><Relationship Id="rId81" Type="http://schemas.openxmlformats.org/officeDocument/2006/relationships/image" Target="../media/image57.png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tags" Target="../tags/tag132.xml"/><Relationship Id="rId27" Type="http://schemas.openxmlformats.org/officeDocument/2006/relationships/tags" Target="../tags/tag137.xml"/><Relationship Id="rId30" Type="http://schemas.openxmlformats.org/officeDocument/2006/relationships/slideLayout" Target="../slideLayouts/slideLayout2.xml"/><Relationship Id="rId43" Type="http://schemas.openxmlformats.org/officeDocument/2006/relationships/image" Target="../media/image107.png"/><Relationship Id="rId48" Type="http://schemas.openxmlformats.org/officeDocument/2006/relationships/image" Target="../media/image9.png"/><Relationship Id="rId56" Type="http://schemas.openxmlformats.org/officeDocument/2006/relationships/image" Target="../media/image13.png"/><Relationship Id="rId64" Type="http://schemas.openxmlformats.org/officeDocument/2006/relationships/image" Target="../media/image20.png"/><Relationship Id="rId69" Type="http://schemas.openxmlformats.org/officeDocument/2006/relationships/image" Target="../media/image51.png"/><Relationship Id="rId77" Type="http://schemas.openxmlformats.org/officeDocument/2006/relationships/image" Target="../media/image116.png"/><Relationship Id="rId8" Type="http://schemas.openxmlformats.org/officeDocument/2006/relationships/tags" Target="../tags/tag118.xml"/><Relationship Id="rId51" Type="http://schemas.openxmlformats.org/officeDocument/2006/relationships/image" Target="../media/image110.png"/><Relationship Id="rId72" Type="http://schemas.openxmlformats.org/officeDocument/2006/relationships/image" Target="../media/image26.png"/><Relationship Id="rId80" Type="http://schemas.openxmlformats.org/officeDocument/2006/relationships/image" Target="../media/image31.png"/><Relationship Id="rId3" Type="http://schemas.openxmlformats.org/officeDocument/2006/relationships/tags" Target="../tags/tag113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tags" Target="../tags/tag135.xml"/><Relationship Id="rId33" Type="http://schemas.openxmlformats.org/officeDocument/2006/relationships/image" Target="../media/image6.png"/><Relationship Id="rId46" Type="http://schemas.openxmlformats.org/officeDocument/2006/relationships/image" Target="../media/image7.png"/><Relationship Id="rId59" Type="http://schemas.openxmlformats.org/officeDocument/2006/relationships/image" Target="../media/image16.png"/><Relationship Id="rId67" Type="http://schemas.openxmlformats.org/officeDocument/2006/relationships/image" Target="../media/image113.png"/><Relationship Id="rId20" Type="http://schemas.openxmlformats.org/officeDocument/2006/relationships/tags" Target="../tags/tag130.xml"/><Relationship Id="rId54" Type="http://schemas.openxmlformats.org/officeDocument/2006/relationships/image" Target="../media/image70.png"/><Relationship Id="rId62" Type="http://schemas.openxmlformats.org/officeDocument/2006/relationships/image" Target="../media/image112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83" Type="http://schemas.openxmlformats.org/officeDocument/2006/relationships/image" Target="../media/image59.emf"/><Relationship Id="rId1" Type="http://schemas.openxmlformats.org/officeDocument/2006/relationships/tags" Target="../tags/tag111.xml"/><Relationship Id="rId6" Type="http://schemas.openxmlformats.org/officeDocument/2006/relationships/tags" Target="../tags/tag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183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0070C0"/>
                </a:solidFill>
              </a:rPr>
              <a:t>New Area Record for the AES Combined S-box/Inverse S-box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29467"/>
            <a:ext cx="9144000" cy="3505199"/>
          </a:xfrm>
        </p:spPr>
        <p:txBody>
          <a:bodyPr>
            <a:normAutofit/>
          </a:bodyPr>
          <a:lstStyle/>
          <a:p>
            <a:r>
              <a:rPr lang="en-CA" sz="2600" dirty="0" err="1"/>
              <a:t>Arash</a:t>
            </a:r>
            <a:r>
              <a:rPr lang="en-CA" sz="2600" dirty="0"/>
              <a:t> </a:t>
            </a:r>
            <a:r>
              <a:rPr lang="en-CA" sz="2600" dirty="0" err="1"/>
              <a:t>Reyhani-Masoleh</a:t>
            </a:r>
            <a:r>
              <a:rPr lang="en-CA" sz="2600" dirty="0"/>
              <a:t>, Mostafa </a:t>
            </a:r>
            <a:r>
              <a:rPr lang="en-CA" sz="2600" dirty="0" err="1"/>
              <a:t>Taha</a:t>
            </a:r>
            <a:r>
              <a:rPr lang="en-CA" sz="2600" dirty="0"/>
              <a:t> and Doaa Ashmawy</a:t>
            </a:r>
          </a:p>
          <a:p>
            <a:endParaRPr lang="en-CA" dirty="0"/>
          </a:p>
          <a:p>
            <a:r>
              <a:rPr lang="en-CA" dirty="0"/>
              <a:t>Presented by: </a:t>
            </a:r>
            <a:r>
              <a:rPr lang="en-CA" dirty="0" err="1"/>
              <a:t>Arash</a:t>
            </a:r>
            <a:r>
              <a:rPr lang="en-CA" dirty="0"/>
              <a:t> </a:t>
            </a:r>
            <a:r>
              <a:rPr lang="en-CA" dirty="0" err="1"/>
              <a:t>Reyhani-Masoleh</a:t>
            </a:r>
            <a:r>
              <a:rPr lang="en-CA" dirty="0"/>
              <a:t> </a:t>
            </a:r>
          </a:p>
          <a:p>
            <a:r>
              <a:rPr lang="en-CA" dirty="0"/>
              <a:t>Department of Electrical and Computer Engineering </a:t>
            </a:r>
          </a:p>
          <a:p>
            <a:r>
              <a:rPr lang="en-CA" dirty="0"/>
              <a:t>Western University, London, Ontario, Canada </a:t>
            </a:r>
          </a:p>
          <a:p>
            <a:endParaRPr lang="en-CA" dirty="0"/>
          </a:p>
          <a:p>
            <a:r>
              <a:rPr lang="en-CA" dirty="0"/>
              <a:t>25th IEEE Symposium on Computer Arithmetic, 2018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44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95" y="62800"/>
            <a:ext cx="10058400" cy="1253300"/>
          </a:xfrm>
        </p:spPr>
        <p:txBody>
          <a:bodyPr>
            <a:normAutofit/>
          </a:bodyPr>
          <a:lstStyle/>
          <a:p>
            <a:pPr algn="ctr"/>
            <a:r>
              <a:rPr lang="en-CA" sz="4000" b="1" dirty="0">
                <a:solidFill>
                  <a:srgbClr val="0070C0"/>
                </a:solidFill>
              </a:rPr>
              <a:t>Proposed Output Multipliers</a:t>
            </a:r>
            <a:endParaRPr lang="en-CA" sz="4000" dirty="0">
              <a:solidFill>
                <a:srgbClr val="0070C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033938" y="1058836"/>
            <a:ext cx="4726415" cy="1718063"/>
            <a:chOff x="2567720" y="943698"/>
            <a:chExt cx="6262471" cy="2384404"/>
          </a:xfrm>
        </p:grpSpPr>
        <p:grpSp>
          <p:nvGrpSpPr>
            <p:cNvPr id="15" name="Group 14"/>
            <p:cNvGrpSpPr/>
            <p:nvPr/>
          </p:nvGrpSpPr>
          <p:grpSpPr>
            <a:xfrm>
              <a:off x="6574360" y="2610056"/>
              <a:ext cx="259366" cy="265373"/>
              <a:chOff x="7716955" y="3923297"/>
              <a:chExt cx="287338" cy="287338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142" name="Oval 26 1"/>
              <p:cNvSpPr>
                <a:spLocks noChangeArrowheads="1"/>
              </p:cNvSpPr>
              <p:nvPr/>
            </p:nvSpPr>
            <p:spPr bwMode="auto">
              <a:xfrm>
                <a:off x="7716955" y="3923297"/>
                <a:ext cx="287338" cy="287338"/>
              </a:xfrm>
              <a:prstGeom prst="ellipse">
                <a:avLst/>
              </a:prstGeom>
              <a:solidFill>
                <a:srgbClr val="FFC000"/>
              </a:solidFill>
              <a:ln w="12700" cap="sq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  <p:sp>
            <p:nvSpPr>
              <p:cNvPr id="143" name="Freeform 42 1"/>
              <p:cNvSpPr>
                <a:spLocks/>
              </p:cNvSpPr>
              <p:nvPr/>
            </p:nvSpPr>
            <p:spPr bwMode="auto">
              <a:xfrm>
                <a:off x="7793155" y="3994735"/>
                <a:ext cx="142875" cy="144463"/>
              </a:xfrm>
              <a:custGeom>
                <a:avLst/>
                <a:gdLst>
                  <a:gd name="T0" fmla="*/ 0 w 90"/>
                  <a:gd name="T1" fmla="*/ 75 h 91"/>
                  <a:gd name="T2" fmla="*/ 16 w 90"/>
                  <a:gd name="T3" fmla="*/ 91 h 91"/>
                  <a:gd name="T4" fmla="*/ 45 w 90"/>
                  <a:gd name="T5" fmla="*/ 63 h 91"/>
                  <a:gd name="T6" fmla="*/ 74 w 90"/>
                  <a:gd name="T7" fmla="*/ 91 h 91"/>
                  <a:gd name="T8" fmla="*/ 90 w 90"/>
                  <a:gd name="T9" fmla="*/ 75 h 91"/>
                  <a:gd name="T10" fmla="*/ 63 w 90"/>
                  <a:gd name="T11" fmla="*/ 46 h 91"/>
                  <a:gd name="T12" fmla="*/ 90 w 90"/>
                  <a:gd name="T13" fmla="*/ 16 h 91"/>
                  <a:gd name="T14" fmla="*/ 74 w 90"/>
                  <a:gd name="T15" fmla="*/ 0 h 91"/>
                  <a:gd name="T16" fmla="*/ 45 w 90"/>
                  <a:gd name="T17" fmla="*/ 28 h 91"/>
                  <a:gd name="T18" fmla="*/ 16 w 90"/>
                  <a:gd name="T19" fmla="*/ 0 h 91"/>
                  <a:gd name="T20" fmla="*/ 0 w 90"/>
                  <a:gd name="T21" fmla="*/ 16 h 91"/>
                  <a:gd name="T22" fmla="*/ 27 w 90"/>
                  <a:gd name="T23" fmla="*/ 46 h 91"/>
                  <a:gd name="T24" fmla="*/ 0 w 90"/>
                  <a:gd name="T25" fmla="*/ 7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91">
                    <a:moveTo>
                      <a:pt x="0" y="75"/>
                    </a:moveTo>
                    <a:lnTo>
                      <a:pt x="16" y="91"/>
                    </a:lnTo>
                    <a:lnTo>
                      <a:pt x="45" y="63"/>
                    </a:lnTo>
                    <a:lnTo>
                      <a:pt x="74" y="91"/>
                    </a:lnTo>
                    <a:lnTo>
                      <a:pt x="90" y="75"/>
                    </a:lnTo>
                    <a:lnTo>
                      <a:pt x="63" y="46"/>
                    </a:lnTo>
                    <a:lnTo>
                      <a:pt x="90" y="16"/>
                    </a:lnTo>
                    <a:lnTo>
                      <a:pt x="74" y="0"/>
                    </a:lnTo>
                    <a:lnTo>
                      <a:pt x="45" y="28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27" y="46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574360" y="1254708"/>
              <a:ext cx="259366" cy="265373"/>
              <a:chOff x="7716955" y="3923297"/>
              <a:chExt cx="287338" cy="287338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140" name="Oval 26 2"/>
              <p:cNvSpPr>
                <a:spLocks noChangeArrowheads="1"/>
              </p:cNvSpPr>
              <p:nvPr/>
            </p:nvSpPr>
            <p:spPr bwMode="auto">
              <a:xfrm>
                <a:off x="7716955" y="3923297"/>
                <a:ext cx="287338" cy="287338"/>
              </a:xfrm>
              <a:prstGeom prst="ellipse">
                <a:avLst/>
              </a:prstGeom>
              <a:solidFill>
                <a:srgbClr val="FFC000"/>
              </a:solidFill>
              <a:ln w="12700" cap="sq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  <p:sp>
            <p:nvSpPr>
              <p:cNvPr id="141" name="Freeform 42 2 1"/>
              <p:cNvSpPr>
                <a:spLocks/>
              </p:cNvSpPr>
              <p:nvPr/>
            </p:nvSpPr>
            <p:spPr bwMode="auto">
              <a:xfrm>
                <a:off x="7793155" y="3994735"/>
                <a:ext cx="142875" cy="144463"/>
              </a:xfrm>
              <a:custGeom>
                <a:avLst/>
                <a:gdLst>
                  <a:gd name="T0" fmla="*/ 0 w 90"/>
                  <a:gd name="T1" fmla="*/ 75 h 91"/>
                  <a:gd name="T2" fmla="*/ 16 w 90"/>
                  <a:gd name="T3" fmla="*/ 91 h 91"/>
                  <a:gd name="T4" fmla="*/ 45 w 90"/>
                  <a:gd name="T5" fmla="*/ 63 h 91"/>
                  <a:gd name="T6" fmla="*/ 74 w 90"/>
                  <a:gd name="T7" fmla="*/ 91 h 91"/>
                  <a:gd name="T8" fmla="*/ 90 w 90"/>
                  <a:gd name="T9" fmla="*/ 75 h 91"/>
                  <a:gd name="T10" fmla="*/ 63 w 90"/>
                  <a:gd name="T11" fmla="*/ 46 h 91"/>
                  <a:gd name="T12" fmla="*/ 90 w 90"/>
                  <a:gd name="T13" fmla="*/ 16 h 91"/>
                  <a:gd name="T14" fmla="*/ 74 w 90"/>
                  <a:gd name="T15" fmla="*/ 0 h 91"/>
                  <a:gd name="T16" fmla="*/ 45 w 90"/>
                  <a:gd name="T17" fmla="*/ 28 h 91"/>
                  <a:gd name="T18" fmla="*/ 16 w 90"/>
                  <a:gd name="T19" fmla="*/ 0 h 91"/>
                  <a:gd name="T20" fmla="*/ 0 w 90"/>
                  <a:gd name="T21" fmla="*/ 16 h 91"/>
                  <a:gd name="T22" fmla="*/ 27 w 90"/>
                  <a:gd name="T23" fmla="*/ 46 h 91"/>
                  <a:gd name="T24" fmla="*/ 0 w 90"/>
                  <a:gd name="T25" fmla="*/ 7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91">
                    <a:moveTo>
                      <a:pt x="0" y="75"/>
                    </a:moveTo>
                    <a:lnTo>
                      <a:pt x="16" y="91"/>
                    </a:lnTo>
                    <a:lnTo>
                      <a:pt x="45" y="63"/>
                    </a:lnTo>
                    <a:lnTo>
                      <a:pt x="74" y="91"/>
                    </a:lnTo>
                    <a:lnTo>
                      <a:pt x="90" y="75"/>
                    </a:lnTo>
                    <a:lnTo>
                      <a:pt x="63" y="46"/>
                    </a:lnTo>
                    <a:lnTo>
                      <a:pt x="90" y="16"/>
                    </a:lnTo>
                    <a:lnTo>
                      <a:pt x="74" y="0"/>
                    </a:lnTo>
                    <a:lnTo>
                      <a:pt x="45" y="28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27" y="46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</p:grpSp>
        <p:cxnSp>
          <p:nvCxnSpPr>
            <p:cNvPr id="17" name="Elbow Connector 16"/>
            <p:cNvCxnSpPr/>
            <p:nvPr/>
          </p:nvCxnSpPr>
          <p:spPr>
            <a:xfrm rot="16200000" flipV="1">
              <a:off x="3803344" y="2403310"/>
              <a:ext cx="1065343" cy="154525"/>
            </a:xfrm>
            <a:prstGeom prst="bentConnector3">
              <a:avLst>
                <a:gd name="adj1" fmla="val 89266"/>
              </a:avLst>
            </a:prstGeom>
            <a:ln w="12700" cap="flat">
              <a:solidFill>
                <a:schemeClr val="tx1"/>
              </a:solidFill>
              <a:round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>
            <a:xfrm rot="16200000" flipV="1">
              <a:off x="4178629" y="2793325"/>
              <a:ext cx="316209" cy="154525"/>
            </a:xfrm>
            <a:prstGeom prst="bentConnector3">
              <a:avLst>
                <a:gd name="adj1" fmla="val 50000"/>
              </a:avLst>
            </a:prstGeom>
            <a:ln w="12700" cap="flat">
              <a:solidFill>
                <a:schemeClr val="tx1"/>
              </a:solidFill>
              <a:round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567720" y="2052793"/>
              <a:ext cx="37256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459" y="1525875"/>
              <a:ext cx="139806" cy="174664"/>
            </a:xfrm>
            <a:prstGeom prst="rect">
              <a:avLst/>
            </a:prstGeom>
            <a:noFill/>
            <a:effectLst/>
          </p:spPr>
        </p:pic>
        <p:pic>
          <p:nvPicPr>
            <p:cNvPr id="21" name="Picture 2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467" y="2074192"/>
              <a:ext cx="148638" cy="170148"/>
            </a:xfrm>
            <a:prstGeom prst="rect">
              <a:avLst/>
            </a:prstGeom>
            <a:noFill/>
            <a:effectLst/>
          </p:spPr>
        </p:pic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4051106" y="1278350"/>
              <a:ext cx="335778" cy="750992"/>
              <a:chOff x="2301485" y="2844685"/>
              <a:chExt cx="742019" cy="114300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137" name="Flowchart: Manual Operation 136"/>
              <p:cNvSpPr/>
              <p:nvPr/>
            </p:nvSpPr>
            <p:spPr>
              <a:xfrm rot="16200000">
                <a:off x="2138502" y="3191864"/>
                <a:ext cx="1143000" cy="448642"/>
              </a:xfrm>
              <a:prstGeom prst="flowChartManualOperation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799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2301485" y="2873957"/>
                    <a:ext cx="742013" cy="4628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8" name="TextBox 1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5" y="2873957"/>
                    <a:ext cx="742013" cy="462881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b="-2564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2301485" y="3458166"/>
                    <a:ext cx="742019" cy="4628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9" name="TextBox 1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5" y="3458166"/>
                    <a:ext cx="742019" cy="462881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b="-5128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/>
            <p:cNvGrpSpPr/>
            <p:nvPr/>
          </p:nvGrpSpPr>
          <p:grpSpPr>
            <a:xfrm>
              <a:off x="3176816" y="1453708"/>
              <a:ext cx="955115" cy="810065"/>
              <a:chOff x="2419614" y="2915605"/>
              <a:chExt cx="389460" cy="737800"/>
            </a:xfrm>
            <a:effectLst/>
          </p:grpSpPr>
          <p:cxnSp>
            <p:nvCxnSpPr>
              <p:cNvPr id="135" name="Elbow Connector 134"/>
              <p:cNvCxnSpPr/>
              <p:nvPr/>
            </p:nvCxnSpPr>
            <p:spPr>
              <a:xfrm>
                <a:off x="2419614" y="3178167"/>
                <a:ext cx="383022" cy="475238"/>
              </a:xfrm>
              <a:prstGeom prst="bentConnector3">
                <a:avLst>
                  <a:gd name="adj1" fmla="val 53264"/>
                </a:avLst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Elbow Connector 135"/>
              <p:cNvCxnSpPr/>
              <p:nvPr/>
            </p:nvCxnSpPr>
            <p:spPr>
              <a:xfrm rot="10800000" flipV="1">
                <a:off x="2421004" y="2915605"/>
                <a:ext cx="388070" cy="262561"/>
              </a:xfrm>
              <a:prstGeom prst="bentConnector3">
                <a:avLst>
                  <a:gd name="adj1" fmla="val 48210"/>
                </a:avLst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H="1">
              <a:off x="6837021" y="1383239"/>
              <a:ext cx="689321" cy="1359693"/>
              <a:chOff x="2819537" y="3074755"/>
              <a:chExt cx="804726" cy="718097"/>
            </a:xfrm>
            <a:effectLst/>
          </p:grpSpPr>
          <p:cxnSp>
            <p:nvCxnSpPr>
              <p:cNvPr id="133" name="Elbow Connector 132"/>
              <p:cNvCxnSpPr/>
              <p:nvPr/>
            </p:nvCxnSpPr>
            <p:spPr>
              <a:xfrm>
                <a:off x="2820023" y="3432852"/>
                <a:ext cx="804240" cy="360000"/>
              </a:xfrm>
              <a:prstGeom prst="bentConnector3">
                <a:avLst>
                  <a:gd name="adj1" fmla="val 50961"/>
                </a:avLst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Elbow Connector 133"/>
              <p:cNvCxnSpPr/>
              <p:nvPr/>
            </p:nvCxnSpPr>
            <p:spPr>
              <a:xfrm flipH="1">
                <a:off x="2819537" y="3074755"/>
                <a:ext cx="804240" cy="360000"/>
              </a:xfrm>
              <a:prstGeom prst="bentConnector3">
                <a:avLst>
                  <a:gd name="adj1" fmla="val 49236"/>
                </a:avLst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8090595" y="1547609"/>
              <a:ext cx="620063" cy="1590311"/>
              <a:chOff x="2367381" y="2969380"/>
              <a:chExt cx="577829" cy="1448442"/>
            </a:xfrm>
            <a:effectLst/>
          </p:grpSpPr>
          <p:cxnSp>
            <p:nvCxnSpPr>
              <p:cNvPr id="130" name="Straight Arrow Connector 129"/>
              <p:cNvCxnSpPr/>
              <p:nvPr/>
            </p:nvCxnSpPr>
            <p:spPr>
              <a:xfrm>
                <a:off x="2598052" y="3769090"/>
                <a:ext cx="0" cy="49709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2429001" y="2969380"/>
                    <a:ext cx="377025" cy="369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799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799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1" name="TextBox 1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9001" y="2969380"/>
                    <a:ext cx="377025" cy="369205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b="-9615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32" name="Picture 131"/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7381" y="4251422"/>
                <a:ext cx="577829" cy="166400"/>
              </a:xfrm>
              <a:prstGeom prst="rect">
                <a:avLst/>
              </a:prstGeom>
            </p:spPr>
          </p:pic>
        </p:grpSp>
        <p:cxnSp>
          <p:nvCxnSpPr>
            <p:cNvPr id="27" name="Straight Arrow Connector 26"/>
            <p:cNvCxnSpPr/>
            <p:nvPr/>
          </p:nvCxnSpPr>
          <p:spPr>
            <a:xfrm>
              <a:off x="7632665" y="1780661"/>
              <a:ext cx="5852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177" y="1497965"/>
              <a:ext cx="114788" cy="168642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29" name="Straight Arrow Connector 28"/>
            <p:cNvCxnSpPr/>
            <p:nvPr/>
          </p:nvCxnSpPr>
          <p:spPr>
            <a:xfrm>
              <a:off x="7605407" y="2320077"/>
              <a:ext cx="61245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753" y="2133073"/>
              <a:ext cx="208978" cy="170148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31" name="Straight Arrow Connector 30"/>
            <p:cNvCxnSpPr/>
            <p:nvPr/>
          </p:nvCxnSpPr>
          <p:spPr>
            <a:xfrm>
              <a:off x="8472200" y="2052796"/>
              <a:ext cx="357991" cy="133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2380" y="1828771"/>
              <a:ext cx="92717" cy="114439"/>
            </a:xfrm>
            <a:prstGeom prst="rect">
              <a:avLst/>
            </a:prstGeom>
            <a:effectLst/>
          </p:spPr>
        </p:pic>
        <p:pic>
          <p:nvPicPr>
            <p:cNvPr id="33" name="Picture 3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3405" y="1814839"/>
              <a:ext cx="129507" cy="164126"/>
            </a:xfrm>
            <a:prstGeom prst="rect">
              <a:avLst/>
            </a:prstGeom>
            <a:effectLst/>
          </p:spPr>
        </p:pic>
        <p:grpSp>
          <p:nvGrpSpPr>
            <p:cNvPr id="34" name="Group 33"/>
            <p:cNvGrpSpPr/>
            <p:nvPr/>
          </p:nvGrpSpPr>
          <p:grpSpPr>
            <a:xfrm>
              <a:off x="3325311" y="2135895"/>
              <a:ext cx="292890" cy="308993"/>
              <a:chOff x="2903220" y="3268978"/>
              <a:chExt cx="272942" cy="281428"/>
            </a:xfrm>
            <a:effectLst/>
          </p:grpSpPr>
          <p:cxnSp>
            <p:nvCxnSpPr>
              <p:cNvPr id="128" name="Straight Connector 127"/>
              <p:cNvCxnSpPr/>
              <p:nvPr/>
            </p:nvCxnSpPr>
            <p:spPr>
              <a:xfrm flipH="1">
                <a:off x="2979420" y="344134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2903220" y="3268978"/>
                    <a:ext cx="272942" cy="2619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9" name="TextBox 1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3220" y="3268978"/>
                    <a:ext cx="272942" cy="261929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3250459" y="1508055"/>
              <a:ext cx="292890" cy="301518"/>
              <a:chOff x="2858975" y="3218635"/>
              <a:chExt cx="272942" cy="274621"/>
            </a:xfrm>
            <a:effectLst/>
          </p:grpSpPr>
          <p:cxnSp>
            <p:nvCxnSpPr>
              <p:cNvPr id="126" name="Straight Connector 125"/>
              <p:cNvCxnSpPr/>
              <p:nvPr/>
            </p:nvCxnSpPr>
            <p:spPr>
              <a:xfrm flipH="1">
                <a:off x="297730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2858975" y="3218635"/>
                    <a:ext cx="272942" cy="261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7" name="TextBox 1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8975" y="3218635"/>
                    <a:ext cx="272942" cy="261931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2592876" y="1811921"/>
              <a:ext cx="292890" cy="304415"/>
              <a:chOff x="3003308" y="3215996"/>
              <a:chExt cx="272942" cy="277260"/>
            </a:xfrm>
            <a:effectLst/>
          </p:grpSpPr>
          <p:cxnSp>
            <p:nvCxnSpPr>
              <p:cNvPr id="124" name="Straight Connector 123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5" name="TextBox 1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7" name="Group 36"/>
            <p:cNvGrpSpPr/>
            <p:nvPr/>
          </p:nvGrpSpPr>
          <p:grpSpPr>
            <a:xfrm>
              <a:off x="7237010" y="1818374"/>
              <a:ext cx="292890" cy="304415"/>
              <a:chOff x="3003308" y="3215996"/>
              <a:chExt cx="272942" cy="277260"/>
            </a:xfrm>
            <a:effectLst/>
          </p:grpSpPr>
          <p:cxnSp>
            <p:nvCxnSpPr>
              <p:cNvPr id="122" name="Straight Connector 121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3" name="TextBox 1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Group 37"/>
            <p:cNvGrpSpPr/>
            <p:nvPr/>
          </p:nvGrpSpPr>
          <p:grpSpPr>
            <a:xfrm>
              <a:off x="7926771" y="1532524"/>
              <a:ext cx="292890" cy="304415"/>
              <a:chOff x="3003308" y="3215996"/>
              <a:chExt cx="272942" cy="277260"/>
            </a:xfrm>
            <a:effectLst/>
          </p:grpSpPr>
          <p:cxnSp>
            <p:nvCxnSpPr>
              <p:cNvPr id="120" name="Straight Connector 119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1" name="TextBox 1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/>
            <p:cNvGrpSpPr/>
            <p:nvPr/>
          </p:nvGrpSpPr>
          <p:grpSpPr>
            <a:xfrm>
              <a:off x="7926771" y="2069368"/>
              <a:ext cx="292890" cy="304414"/>
              <a:chOff x="3003308" y="3215997"/>
              <a:chExt cx="272942" cy="277259"/>
            </a:xfrm>
            <a:effectLst/>
          </p:grpSpPr>
          <p:cxnSp>
            <p:nvCxnSpPr>
              <p:cNvPr id="118" name="Straight Connector 117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3003308" y="3215997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9" name="TextBox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7"/>
                    <a:ext cx="272942" cy="261932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0" name="Group 39"/>
            <p:cNvGrpSpPr/>
            <p:nvPr/>
          </p:nvGrpSpPr>
          <p:grpSpPr>
            <a:xfrm>
              <a:off x="8429296" y="1811928"/>
              <a:ext cx="292890" cy="304415"/>
              <a:chOff x="3003308" y="3215996"/>
              <a:chExt cx="272942" cy="277260"/>
            </a:xfrm>
            <a:effectLst/>
          </p:grpSpPr>
          <p:cxnSp>
            <p:nvCxnSpPr>
              <p:cNvPr id="116" name="Straight Connector 115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7" name="TextBox 1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oup 40"/>
            <p:cNvGrpSpPr/>
            <p:nvPr/>
          </p:nvGrpSpPr>
          <p:grpSpPr>
            <a:xfrm flipV="1">
              <a:off x="3180233" y="1856662"/>
              <a:ext cx="944905" cy="809716"/>
              <a:chOff x="2467469" y="2911160"/>
              <a:chExt cx="341606" cy="737482"/>
            </a:xfrm>
            <a:effectLst/>
          </p:grpSpPr>
          <p:cxnSp>
            <p:nvCxnSpPr>
              <p:cNvPr id="114" name="Elbow Connector 113"/>
              <p:cNvCxnSpPr/>
              <p:nvPr/>
            </p:nvCxnSpPr>
            <p:spPr>
              <a:xfrm>
                <a:off x="2468701" y="3181602"/>
                <a:ext cx="333934" cy="467040"/>
              </a:xfrm>
              <a:prstGeom prst="bentConnector3">
                <a:avLst>
                  <a:gd name="adj1" fmla="val 45574"/>
                </a:avLst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Elbow Connector 114"/>
              <p:cNvCxnSpPr/>
              <p:nvPr/>
            </p:nvCxnSpPr>
            <p:spPr>
              <a:xfrm rot="10800000" flipV="1">
                <a:off x="2467469" y="2911160"/>
                <a:ext cx="341606" cy="268854"/>
              </a:xfrm>
              <a:prstGeom prst="bentConnector3">
                <a:avLst>
                  <a:gd name="adj1" fmla="val 54868"/>
                </a:avLst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3563805" y="2420373"/>
              <a:ext cx="292890" cy="301643"/>
              <a:chOff x="2279650" y="3764296"/>
              <a:chExt cx="272942" cy="274736"/>
            </a:xfrm>
            <a:effectLst/>
          </p:grpSpPr>
          <p:cxnSp>
            <p:nvCxnSpPr>
              <p:cNvPr id="112" name="Straight Connector 111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3" name="TextBox 1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43" name="Picture 4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022" y="1264402"/>
              <a:ext cx="149653" cy="128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4" name="Picture 4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001" y="1682736"/>
              <a:ext cx="211170" cy="12963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5" name="Picture 4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015" y="2073152"/>
              <a:ext cx="152410" cy="128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6" name="Picture 4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275" y="2463593"/>
              <a:ext cx="213927" cy="129635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47" name="Straight Connector 46"/>
            <p:cNvCxnSpPr/>
            <p:nvPr/>
          </p:nvCxnSpPr>
          <p:spPr>
            <a:xfrm flipH="1">
              <a:off x="3707728" y="1396116"/>
              <a:ext cx="117030" cy="11974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604689" y="1214224"/>
                  <a:ext cx="292890" cy="287585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102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1102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4689" y="1214224"/>
                  <a:ext cx="292890" cy="287585"/>
                </a:xfrm>
                <a:prstGeom prst="rect">
                  <a:avLst/>
                </a:prstGeom>
                <a:blipFill>
                  <a:blip r:embed="rId49"/>
                  <a:stretch>
                    <a:fillRect b="-270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/>
            <p:nvPr/>
          </p:nvCxnSpPr>
          <p:spPr>
            <a:xfrm>
              <a:off x="4410895" y="1651455"/>
              <a:ext cx="9659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416008" y="2462791"/>
              <a:ext cx="95568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943" y="3080955"/>
              <a:ext cx="620061" cy="182696"/>
            </a:xfrm>
            <a:prstGeom prst="rect">
              <a:avLst/>
            </a:prstGeom>
            <a:effectLst/>
          </p:spPr>
        </p:pic>
        <p:pic>
          <p:nvPicPr>
            <p:cNvPr id="52" name="Picture 5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519" y="2549266"/>
              <a:ext cx="123273" cy="128402"/>
            </a:xfrm>
            <a:prstGeom prst="rect">
              <a:avLst/>
            </a:prstGeom>
            <a:noFill/>
            <a:effectLst/>
          </p:spPr>
        </p:pic>
        <p:pic>
          <p:nvPicPr>
            <p:cNvPr id="53" name="Picture 5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270" y="1186107"/>
              <a:ext cx="183240" cy="131811"/>
            </a:xfrm>
            <a:prstGeom prst="rect">
              <a:avLst/>
            </a:prstGeom>
            <a:noFill/>
            <a:effectLst/>
          </p:spPr>
        </p:pic>
        <p:grpSp>
          <p:nvGrpSpPr>
            <p:cNvPr id="54" name="Group 53"/>
            <p:cNvGrpSpPr/>
            <p:nvPr/>
          </p:nvGrpSpPr>
          <p:grpSpPr>
            <a:xfrm>
              <a:off x="6767746" y="2503562"/>
              <a:ext cx="292890" cy="301643"/>
              <a:chOff x="2279650" y="3764296"/>
              <a:chExt cx="272942" cy="274736"/>
            </a:xfrm>
            <a:effectLst/>
          </p:grpSpPr>
          <p:cxnSp>
            <p:nvCxnSpPr>
              <p:cNvPr id="110" name="Straight Connector 109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1" name="TextBox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6760929" y="1140548"/>
              <a:ext cx="292890" cy="301643"/>
              <a:chOff x="2279650" y="3764296"/>
              <a:chExt cx="272942" cy="274736"/>
            </a:xfrm>
            <a:effectLst/>
          </p:grpSpPr>
          <p:cxnSp>
            <p:nvCxnSpPr>
              <p:cNvPr id="108" name="Straight Connector 107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9" name="TextBox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5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6" name="Rectangle 55"/>
            <p:cNvSpPr/>
            <p:nvPr/>
          </p:nvSpPr>
          <p:spPr>
            <a:xfrm>
              <a:off x="5808542" y="1781473"/>
              <a:ext cx="513055" cy="5635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030" y="1950550"/>
              <a:ext cx="373148" cy="202259"/>
            </a:xfrm>
            <a:prstGeom prst="rect">
              <a:avLst/>
            </a:prstGeom>
            <a:noFill/>
            <a:effectLst/>
          </p:spPr>
        </p:pic>
        <p:cxnSp>
          <p:nvCxnSpPr>
            <p:cNvPr id="58" name="Elbow Connector 57"/>
            <p:cNvCxnSpPr/>
            <p:nvPr/>
          </p:nvCxnSpPr>
          <p:spPr>
            <a:xfrm>
              <a:off x="4822600" y="1652210"/>
              <a:ext cx="1738403" cy="1090535"/>
            </a:xfrm>
            <a:prstGeom prst="bentConnector3">
              <a:avLst>
                <a:gd name="adj1" fmla="val -55"/>
              </a:avLst>
            </a:prstGeom>
            <a:ln w="15875">
              <a:solidFill>
                <a:schemeClr val="tx1"/>
              </a:solidFill>
              <a:headEnd type="oval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215" y="1478939"/>
              <a:ext cx="127710" cy="135219"/>
            </a:xfrm>
            <a:prstGeom prst="rect">
              <a:avLst/>
            </a:prstGeom>
            <a:noFill/>
            <a:effectLst/>
          </p:spPr>
        </p:pic>
        <p:pic>
          <p:nvPicPr>
            <p:cNvPr id="60" name="Picture 59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220" y="2273755"/>
              <a:ext cx="133266" cy="128397"/>
            </a:xfrm>
            <a:prstGeom prst="rect">
              <a:avLst/>
            </a:prstGeom>
            <a:noFill/>
            <a:effectLst/>
          </p:spPr>
        </p:pic>
        <p:grpSp>
          <p:nvGrpSpPr>
            <p:cNvPr id="61" name="Group 60"/>
            <p:cNvGrpSpPr/>
            <p:nvPr/>
          </p:nvGrpSpPr>
          <p:grpSpPr>
            <a:xfrm>
              <a:off x="4354678" y="2219570"/>
              <a:ext cx="292890" cy="301643"/>
              <a:chOff x="2279650" y="3764296"/>
              <a:chExt cx="272942" cy="274736"/>
            </a:xfrm>
            <a:effectLst/>
          </p:grpSpPr>
          <p:cxnSp>
            <p:nvCxnSpPr>
              <p:cNvPr id="106" name="Straight Connector 105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7" name="TextBox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57"/>
                    <a:stretch>
                      <a:fillRect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1"/>
            <p:cNvGrpSpPr/>
            <p:nvPr/>
          </p:nvGrpSpPr>
          <p:grpSpPr>
            <a:xfrm>
              <a:off x="4327424" y="1417799"/>
              <a:ext cx="292890" cy="301643"/>
              <a:chOff x="2279650" y="3764296"/>
              <a:chExt cx="272942" cy="274736"/>
            </a:xfrm>
            <a:effectLst/>
          </p:grpSpPr>
          <p:cxnSp>
            <p:nvCxnSpPr>
              <p:cNvPr id="104" name="Straight Connector 103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5" name="TextBox 1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3" name="Elbow Connector 62"/>
            <p:cNvCxnSpPr/>
            <p:nvPr/>
          </p:nvCxnSpPr>
          <p:spPr>
            <a:xfrm flipV="1">
              <a:off x="4748498" y="1387397"/>
              <a:ext cx="1815664" cy="1072684"/>
            </a:xfrm>
            <a:prstGeom prst="bentConnector3">
              <a:avLst>
                <a:gd name="adj1" fmla="val -149"/>
              </a:avLst>
            </a:prstGeom>
            <a:ln w="15875">
              <a:solidFill>
                <a:schemeClr val="tx1"/>
              </a:solidFill>
              <a:headEnd type="oval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5292671" y="2063250"/>
              <a:ext cx="48451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lbow Connector 64"/>
            <p:cNvCxnSpPr>
              <a:stCxn id="56" idx="3"/>
              <a:endCxn id="140" idx="4"/>
            </p:cNvCxnSpPr>
            <p:nvPr/>
          </p:nvCxnSpPr>
          <p:spPr>
            <a:xfrm flipV="1">
              <a:off x="6321599" y="1520081"/>
              <a:ext cx="382444" cy="543185"/>
            </a:xfrm>
            <a:prstGeom prst="bentConnector2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65"/>
            <p:cNvCxnSpPr>
              <a:stCxn id="56" idx="3"/>
              <a:endCxn id="142" idx="0"/>
            </p:cNvCxnSpPr>
            <p:nvPr/>
          </p:nvCxnSpPr>
          <p:spPr>
            <a:xfrm>
              <a:off x="6321599" y="2063265"/>
              <a:ext cx="382444" cy="546790"/>
            </a:xfrm>
            <a:prstGeom prst="bentConnector2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5537331" y="1997606"/>
              <a:ext cx="117029" cy="1197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5434295" y="2001401"/>
                  <a:ext cx="292890" cy="287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102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1102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4295" y="2001401"/>
                  <a:ext cx="292890" cy="287585"/>
                </a:xfrm>
                <a:prstGeom prst="rect">
                  <a:avLst/>
                </a:prstGeom>
                <a:blipFill>
                  <a:blip r:embed="rId61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Connector 68"/>
            <p:cNvCxnSpPr/>
            <p:nvPr/>
          </p:nvCxnSpPr>
          <p:spPr>
            <a:xfrm flipH="1">
              <a:off x="6393454" y="1997606"/>
              <a:ext cx="117029" cy="1197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6290416" y="2001401"/>
                  <a:ext cx="292890" cy="287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102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1102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0416" y="2001401"/>
                  <a:ext cx="292890" cy="287585"/>
                </a:xfrm>
                <a:prstGeom prst="rect">
                  <a:avLst/>
                </a:prstGeom>
                <a:blipFill>
                  <a:blip r:embed="rId49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1" name="Group 70"/>
            <p:cNvGrpSpPr/>
            <p:nvPr/>
          </p:nvGrpSpPr>
          <p:grpSpPr>
            <a:xfrm>
              <a:off x="6276790" y="1146388"/>
              <a:ext cx="292890" cy="301643"/>
              <a:chOff x="2279650" y="3764296"/>
              <a:chExt cx="272942" cy="274736"/>
            </a:xfrm>
            <a:effectLst/>
          </p:grpSpPr>
          <p:cxnSp>
            <p:nvCxnSpPr>
              <p:cNvPr id="102" name="Straight Connector 101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5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2" name="Group 71"/>
            <p:cNvGrpSpPr/>
            <p:nvPr/>
          </p:nvGrpSpPr>
          <p:grpSpPr>
            <a:xfrm>
              <a:off x="6276790" y="2498944"/>
              <a:ext cx="292890" cy="301643"/>
              <a:chOff x="2279650" y="3764296"/>
              <a:chExt cx="272942" cy="274736"/>
            </a:xfrm>
            <a:effectLst/>
          </p:grpSpPr>
          <p:cxnSp>
            <p:nvCxnSpPr>
              <p:cNvPr id="100" name="Straight Connector 99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73" name="Picture 72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496" y="3029826"/>
              <a:ext cx="400293" cy="145556"/>
            </a:xfrm>
            <a:prstGeom prst="rect">
              <a:avLst/>
            </a:prstGeom>
            <a:effectLst/>
          </p:spPr>
        </p:pic>
        <p:pic>
          <p:nvPicPr>
            <p:cNvPr id="74" name="Picture 7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812" y="2939565"/>
              <a:ext cx="635761" cy="318216"/>
            </a:xfrm>
            <a:prstGeom prst="rect">
              <a:avLst/>
            </a:prstGeom>
            <a:effectLst/>
          </p:spPr>
        </p:pic>
        <p:pic>
          <p:nvPicPr>
            <p:cNvPr id="75" name="Picture 74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249" y="2935720"/>
              <a:ext cx="763302" cy="349333"/>
            </a:xfrm>
            <a:prstGeom prst="rect">
              <a:avLst/>
            </a:prstGeom>
            <a:effectLst/>
          </p:spPr>
        </p:pic>
        <p:pic>
          <p:nvPicPr>
            <p:cNvPr id="76" name="Picture 75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754" y="2914791"/>
              <a:ext cx="620061" cy="351343"/>
            </a:xfrm>
            <a:prstGeom prst="rect">
              <a:avLst/>
            </a:prstGeom>
            <a:effectLst/>
          </p:spPr>
        </p:pic>
        <p:pic>
          <p:nvPicPr>
            <p:cNvPr id="77" name="Picture 76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4415" y="2831130"/>
              <a:ext cx="620061" cy="348329"/>
            </a:xfrm>
            <a:prstGeom prst="rect">
              <a:avLst/>
            </a:prstGeom>
            <a:effectLst/>
          </p:spPr>
        </p:pic>
        <p:pic>
          <p:nvPicPr>
            <p:cNvPr id="78" name="Picture 77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338" y="1871102"/>
              <a:ext cx="127710" cy="136354"/>
            </a:xfrm>
            <a:prstGeom prst="rect">
              <a:avLst/>
            </a:prstGeom>
            <a:noFill/>
            <a:effectLst/>
          </p:spPr>
        </p:pic>
        <p:sp>
          <p:nvSpPr>
            <p:cNvPr id="79" name="Rectangle 78"/>
            <p:cNvSpPr/>
            <p:nvPr/>
          </p:nvSpPr>
          <p:spPr>
            <a:xfrm>
              <a:off x="4697834" y="943698"/>
              <a:ext cx="2729954" cy="23844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906" y="997664"/>
              <a:ext cx="1963198" cy="179687"/>
            </a:xfrm>
            <a:prstGeom prst="rect">
              <a:avLst/>
            </a:prstGeom>
            <a:effectLst/>
          </p:spPr>
        </p:pic>
        <p:sp>
          <p:nvSpPr>
            <p:cNvPr id="81" name="Oval 80"/>
            <p:cNvSpPr/>
            <p:nvPr/>
          </p:nvSpPr>
          <p:spPr>
            <a:xfrm>
              <a:off x="4350444" y="1623671"/>
              <a:ext cx="57728" cy="590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82" name="Oval 81"/>
            <p:cNvSpPr/>
            <p:nvPr/>
          </p:nvSpPr>
          <p:spPr>
            <a:xfrm>
              <a:off x="4350444" y="2434157"/>
              <a:ext cx="57728" cy="590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83" name="Oval 82"/>
            <p:cNvSpPr/>
            <p:nvPr/>
          </p:nvSpPr>
          <p:spPr>
            <a:xfrm>
              <a:off x="8419895" y="2024558"/>
              <a:ext cx="57728" cy="590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549766" y="1321310"/>
              <a:ext cx="270418" cy="14624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969494" y="1520025"/>
              <a:ext cx="468579" cy="10864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296" y="1950550"/>
              <a:ext cx="340938" cy="204531"/>
            </a:xfrm>
            <a:prstGeom prst="rect">
              <a:avLst/>
            </a:prstGeom>
            <a:noFill/>
            <a:effectLst/>
          </p:spPr>
        </p:pic>
        <p:sp>
          <p:nvSpPr>
            <p:cNvPr id="87" name="Rectangle 86"/>
            <p:cNvSpPr/>
            <p:nvPr/>
          </p:nvSpPr>
          <p:spPr>
            <a:xfrm>
              <a:off x="2928508" y="1315073"/>
              <a:ext cx="270418" cy="14624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grpSp>
          <p:nvGrpSpPr>
            <p:cNvPr id="88" name="Group 87"/>
            <p:cNvGrpSpPr>
              <a:grpSpLocks noChangeAspect="1"/>
            </p:cNvGrpSpPr>
            <p:nvPr/>
          </p:nvGrpSpPr>
          <p:grpSpPr>
            <a:xfrm>
              <a:off x="4051102" y="2091686"/>
              <a:ext cx="335775" cy="750992"/>
              <a:chOff x="2301488" y="2844685"/>
              <a:chExt cx="742017" cy="114300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97" name="Flowchart: Manual Operation 96"/>
              <p:cNvSpPr/>
              <p:nvPr/>
            </p:nvSpPr>
            <p:spPr>
              <a:xfrm rot="16200000">
                <a:off x="2138502" y="3191864"/>
                <a:ext cx="1143000" cy="448642"/>
              </a:xfrm>
              <a:prstGeom prst="flowChartManualOperation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799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2301488" y="2895178"/>
                    <a:ext cx="742017" cy="4628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8" y="2895178"/>
                    <a:ext cx="742017" cy="462881"/>
                  </a:xfrm>
                  <a:prstGeom prst="rect">
                    <a:avLst/>
                  </a:prstGeom>
                  <a:blipFill>
                    <a:blip r:embed="rId70"/>
                    <a:stretch>
                      <a:fillRect b="-5128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2301488" y="3436945"/>
                    <a:ext cx="742014" cy="4628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8" y="3436945"/>
                    <a:ext cx="742014" cy="462881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b="-5128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9" name="Group 88"/>
            <p:cNvGrpSpPr>
              <a:grpSpLocks noChangeAspect="1"/>
            </p:cNvGrpSpPr>
            <p:nvPr/>
          </p:nvGrpSpPr>
          <p:grpSpPr>
            <a:xfrm>
              <a:off x="8142131" y="1474943"/>
              <a:ext cx="335777" cy="1137218"/>
              <a:chOff x="2335264" y="2844685"/>
              <a:chExt cx="742016" cy="114300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94" name="Flowchart: Manual Operation 93"/>
              <p:cNvSpPr/>
              <p:nvPr/>
            </p:nvSpPr>
            <p:spPr>
              <a:xfrm rot="16200000">
                <a:off x="2138502" y="3191864"/>
                <a:ext cx="1143000" cy="448642"/>
              </a:xfrm>
              <a:prstGeom prst="flowChartManualOperation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799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2335267" y="2989479"/>
                    <a:ext cx="742010" cy="3056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5267" y="2989479"/>
                    <a:ext cx="742010" cy="305676"/>
                  </a:xfrm>
                  <a:prstGeom prst="rect">
                    <a:avLst/>
                  </a:prstGeom>
                  <a:blipFill>
                    <a:blip r:embed="rId70"/>
                    <a:stretch>
                      <a:fillRect b="-5128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2335264" y="3527239"/>
                    <a:ext cx="742016" cy="3056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6" name="TextBox 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5264" y="3527239"/>
                    <a:ext cx="742016" cy="305676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b="-5128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0" name="Freeform 42 2 2"/>
            <p:cNvSpPr>
              <a:spLocks/>
            </p:cNvSpPr>
            <p:nvPr/>
          </p:nvSpPr>
          <p:spPr bwMode="auto">
            <a:xfrm>
              <a:off x="6638739" y="1328948"/>
              <a:ext cx="128966" cy="133420"/>
            </a:xfrm>
            <a:custGeom>
              <a:avLst/>
              <a:gdLst>
                <a:gd name="T0" fmla="*/ 0 w 90"/>
                <a:gd name="T1" fmla="*/ 75 h 91"/>
                <a:gd name="T2" fmla="*/ 16 w 90"/>
                <a:gd name="T3" fmla="*/ 91 h 91"/>
                <a:gd name="T4" fmla="*/ 45 w 90"/>
                <a:gd name="T5" fmla="*/ 63 h 91"/>
                <a:gd name="T6" fmla="*/ 74 w 90"/>
                <a:gd name="T7" fmla="*/ 91 h 91"/>
                <a:gd name="T8" fmla="*/ 90 w 90"/>
                <a:gd name="T9" fmla="*/ 75 h 91"/>
                <a:gd name="T10" fmla="*/ 63 w 90"/>
                <a:gd name="T11" fmla="*/ 46 h 91"/>
                <a:gd name="T12" fmla="*/ 90 w 90"/>
                <a:gd name="T13" fmla="*/ 16 h 91"/>
                <a:gd name="T14" fmla="*/ 74 w 90"/>
                <a:gd name="T15" fmla="*/ 0 h 91"/>
                <a:gd name="T16" fmla="*/ 45 w 90"/>
                <a:gd name="T17" fmla="*/ 28 h 91"/>
                <a:gd name="T18" fmla="*/ 16 w 90"/>
                <a:gd name="T19" fmla="*/ 0 h 91"/>
                <a:gd name="T20" fmla="*/ 0 w 90"/>
                <a:gd name="T21" fmla="*/ 16 h 91"/>
                <a:gd name="T22" fmla="*/ 27 w 90"/>
                <a:gd name="T23" fmla="*/ 46 h 91"/>
                <a:gd name="T24" fmla="*/ 0 w 90"/>
                <a:gd name="T25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91">
                  <a:moveTo>
                    <a:pt x="0" y="75"/>
                  </a:moveTo>
                  <a:lnTo>
                    <a:pt x="16" y="91"/>
                  </a:lnTo>
                  <a:lnTo>
                    <a:pt x="45" y="63"/>
                  </a:lnTo>
                  <a:lnTo>
                    <a:pt x="74" y="91"/>
                  </a:lnTo>
                  <a:lnTo>
                    <a:pt x="90" y="75"/>
                  </a:lnTo>
                  <a:lnTo>
                    <a:pt x="63" y="46"/>
                  </a:lnTo>
                  <a:lnTo>
                    <a:pt x="90" y="16"/>
                  </a:lnTo>
                  <a:lnTo>
                    <a:pt x="74" y="0"/>
                  </a:lnTo>
                  <a:lnTo>
                    <a:pt x="45" y="28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27" y="4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3" rIns="91440" bIns="45723" numCol="1" anchor="t" anchorCtr="0" compatLnSpc="1">
              <a:prstTxWarp prst="textNoShape">
                <a:avLst/>
              </a:prstTxWarp>
            </a:bodyPr>
            <a:lstStyle/>
            <a:p>
              <a:endParaRPr lang="en-CA" sz="1799"/>
            </a:p>
          </p:txBody>
        </p:sp>
        <p:sp>
          <p:nvSpPr>
            <p:cNvPr id="91" name="Freeform 42 2 3"/>
            <p:cNvSpPr>
              <a:spLocks/>
            </p:cNvSpPr>
            <p:nvPr/>
          </p:nvSpPr>
          <p:spPr bwMode="auto">
            <a:xfrm>
              <a:off x="6638738" y="2678018"/>
              <a:ext cx="128966" cy="133420"/>
            </a:xfrm>
            <a:custGeom>
              <a:avLst/>
              <a:gdLst>
                <a:gd name="T0" fmla="*/ 0 w 90"/>
                <a:gd name="T1" fmla="*/ 75 h 91"/>
                <a:gd name="T2" fmla="*/ 16 w 90"/>
                <a:gd name="T3" fmla="*/ 91 h 91"/>
                <a:gd name="T4" fmla="*/ 45 w 90"/>
                <a:gd name="T5" fmla="*/ 63 h 91"/>
                <a:gd name="T6" fmla="*/ 74 w 90"/>
                <a:gd name="T7" fmla="*/ 91 h 91"/>
                <a:gd name="T8" fmla="*/ 90 w 90"/>
                <a:gd name="T9" fmla="*/ 75 h 91"/>
                <a:gd name="T10" fmla="*/ 63 w 90"/>
                <a:gd name="T11" fmla="*/ 46 h 91"/>
                <a:gd name="T12" fmla="*/ 90 w 90"/>
                <a:gd name="T13" fmla="*/ 16 h 91"/>
                <a:gd name="T14" fmla="*/ 74 w 90"/>
                <a:gd name="T15" fmla="*/ 0 h 91"/>
                <a:gd name="T16" fmla="*/ 45 w 90"/>
                <a:gd name="T17" fmla="*/ 28 h 91"/>
                <a:gd name="T18" fmla="*/ 16 w 90"/>
                <a:gd name="T19" fmla="*/ 0 h 91"/>
                <a:gd name="T20" fmla="*/ 0 w 90"/>
                <a:gd name="T21" fmla="*/ 16 h 91"/>
                <a:gd name="T22" fmla="*/ 27 w 90"/>
                <a:gd name="T23" fmla="*/ 46 h 91"/>
                <a:gd name="T24" fmla="*/ 0 w 90"/>
                <a:gd name="T25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91">
                  <a:moveTo>
                    <a:pt x="0" y="75"/>
                  </a:moveTo>
                  <a:lnTo>
                    <a:pt x="16" y="91"/>
                  </a:lnTo>
                  <a:lnTo>
                    <a:pt x="45" y="63"/>
                  </a:lnTo>
                  <a:lnTo>
                    <a:pt x="74" y="91"/>
                  </a:lnTo>
                  <a:lnTo>
                    <a:pt x="90" y="75"/>
                  </a:lnTo>
                  <a:lnTo>
                    <a:pt x="63" y="46"/>
                  </a:lnTo>
                  <a:lnTo>
                    <a:pt x="90" y="16"/>
                  </a:lnTo>
                  <a:lnTo>
                    <a:pt x="74" y="0"/>
                  </a:lnTo>
                  <a:lnTo>
                    <a:pt x="45" y="28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27" y="4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3" rIns="91440" bIns="45723" numCol="1" anchor="t" anchorCtr="0" compatLnSpc="1">
              <a:prstTxWarp prst="textNoShape">
                <a:avLst/>
              </a:prstTxWarp>
            </a:bodyPr>
            <a:lstStyle/>
            <a:p>
              <a:endParaRPr lang="en-CA" sz="1799"/>
            </a:p>
          </p:txBody>
        </p:sp>
        <p:pic>
          <p:nvPicPr>
            <p:cNvPr id="92" name="Picture 91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5858" y="1803322"/>
              <a:ext cx="175543" cy="154971"/>
            </a:xfrm>
            <a:prstGeom prst="rect">
              <a:avLst/>
            </a:prstGeom>
            <a:noFill/>
            <a:effectLst/>
          </p:spPr>
        </p:pic>
        <p:pic>
          <p:nvPicPr>
            <p:cNvPr id="93" name="Picture 92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8" y="1828618"/>
              <a:ext cx="136843" cy="129681"/>
            </a:xfrm>
            <a:prstGeom prst="rect">
              <a:avLst/>
            </a:prstGeom>
            <a:noFill/>
            <a:effectLst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6710" y="1316101"/>
                <a:ext cx="6714225" cy="499343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CA" sz="2900" dirty="0"/>
                  <a:t>Two output multipliers generate </a:t>
                </a:r>
                <a14:m>
                  <m:oMath xmlns:m="http://schemas.openxmlformats.org/officeDocument/2006/math">
                    <m:r>
                      <a:rPr lang="en-CA" sz="29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sz="29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9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CA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900" dirty="0"/>
                  <a:t> and </a:t>
                </a:r>
                <a14:m>
                  <m:oMath xmlns:m="http://schemas.openxmlformats.org/officeDocument/2006/math">
                    <m:r>
                      <a:rPr lang="en-CA" sz="29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9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9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CA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CA" sz="2900" dirty="0"/>
              </a:p>
              <a:p>
                <a:r>
                  <a:rPr lang="en-CA" sz="2900" dirty="0"/>
                  <a:t>To </a:t>
                </a:r>
                <a:r>
                  <a:rPr lang="en-CA" sz="2900" dirty="0">
                    <a:solidFill>
                      <a:srgbClr val="FF0000"/>
                    </a:solidFill>
                  </a:rPr>
                  <a:t>reduce</a:t>
                </a:r>
                <a:r>
                  <a:rPr lang="en-CA" sz="2900" dirty="0"/>
                  <a:t> the CPD, we propose a new multiplier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9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CA" sz="29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9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CA" sz="29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2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9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CA" sz="29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2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9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CA" sz="2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2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9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CA" sz="29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CA" sz="29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9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CA" sz="29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2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9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CA" sz="29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2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9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CA" sz="2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2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9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CA" sz="29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CA" sz="2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d>
                        <m:dPr>
                          <m:ctrlPr>
                            <a:rPr lang="en-CA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9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CA" sz="29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2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9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CA" sz="29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2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9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CA" sz="2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2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9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CA" sz="29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sz="2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9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CA" sz="29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CA" sz="29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)′</m:t>
                      </m:r>
                      <m:r>
                        <a:rPr lang="en-CA" sz="29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9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)′</m:t>
                      </m:r>
                      <m:r>
                        <a:rPr lang="en-CA" sz="29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CA" sz="29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A" sz="290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9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9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)′</m:t>
                      </m:r>
                      <m:r>
                        <a:rPr lang="en-CA" sz="29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CA" sz="29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)′</m:t>
                      </m:r>
                      <m:r>
                        <a:rPr lang="en-CA" sz="29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A" sz="290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9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9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)′</m:t>
                      </m:r>
                      <m:r>
                        <a:rPr lang="en-CA" sz="29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sz="29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)′</m:t>
                      </m:r>
                      <m:r>
                        <a:rPr lang="en-CA" sz="29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A" sz="290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sz="29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sz="29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)′</m:t>
                      </m:r>
                      <m:r>
                        <a:rPr lang="en-CA" sz="29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CA" sz="29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9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)′</m:t>
                      </m:r>
                      <m:r>
                        <a:rPr lang="en-CA" sz="29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2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A" sz="290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CA" sz="2900" dirty="0"/>
                  <a:t>where</a:t>
                </a:r>
                <a:r>
                  <a:rPr lang="en-CA" sz="29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29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sz="29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9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CA" sz="29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CA" sz="2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29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CA" sz="29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)′</m:t>
                    </m:r>
                    <m:r>
                      <a:rPr lang="en-CA" sz="29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CA" sz="2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9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CA" sz="29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CA" sz="29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29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CA" sz="29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)′</m:t>
                    </m:r>
                  </m:oMath>
                </a14:m>
                <a:endParaRPr lang="en-CA" sz="2900" b="0" dirty="0">
                  <a:solidFill>
                    <a:schemeClr val="accent2"/>
                  </a:solidFill>
                </a:endParaRPr>
              </a:p>
              <a:p>
                <a:pPr marL="0" indent="0" algn="ctr">
                  <a:buNone/>
                </a:pPr>
                <a:r>
                  <a:rPr lang="en-CA" sz="29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2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CA" sz="29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9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9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CA" sz="2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29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CA" sz="29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)′</m:t>
                    </m:r>
                    <m:r>
                      <a:rPr lang="en-CA" sz="29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CA" sz="2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9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9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sSub>
                      <m:sSubPr>
                        <m:ctrlPr>
                          <a:rPr lang="en-CA" sz="2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29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CA" sz="29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)′</m:t>
                    </m:r>
                  </m:oMath>
                </a14:m>
                <a:r>
                  <a:rPr lang="en-CA" sz="2900" dirty="0"/>
                  <a:t> are shared.</a:t>
                </a:r>
              </a:p>
              <a:p>
                <a:pPr marL="0" indent="0">
                  <a:buNone/>
                </a:pPr>
                <a:endParaRPr lang="en-CA" sz="2400" dirty="0"/>
              </a:p>
              <a:p>
                <a:endParaRPr lang="en-CA" sz="2400" dirty="0"/>
              </a:p>
              <a:p>
                <a:pPr marL="0" indent="0">
                  <a:buNone/>
                </a:pPr>
                <a:endParaRPr lang="en-CA" sz="2400" dirty="0"/>
              </a:p>
            </p:txBody>
          </p:sp>
        </mc:Choice>
        <mc:Fallback xmlns="">
          <p:sp>
            <p:nvSpPr>
              <p:cNvPr id="27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710" y="1316101"/>
                <a:ext cx="6714225" cy="4993436"/>
              </a:xfrm>
              <a:blipFill>
                <a:blip r:embed="rId73"/>
                <a:stretch>
                  <a:fillRect l="-1724" t="-19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3" name="Picture 28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87" y="3840586"/>
            <a:ext cx="4639586" cy="252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13" y="4311943"/>
            <a:ext cx="2554261" cy="2302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1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301" y="-24793"/>
            <a:ext cx="10275499" cy="1325563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0070C0"/>
                </a:solidFill>
              </a:rPr>
              <a:t>Complexity Comparisons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233" y="4318815"/>
            <a:ext cx="10515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--------------------------------------------------------------------</a:t>
            </a:r>
          </a:p>
          <a:p>
            <a:r>
              <a:rPr lang="en-CA" sz="1600" dirty="0"/>
              <a:t>[3] D. </a:t>
            </a:r>
            <a:r>
              <a:rPr lang="en-CA" sz="1600" dirty="0" err="1"/>
              <a:t>Canright</a:t>
            </a:r>
            <a:r>
              <a:rPr lang="en-CA" sz="1600" dirty="0"/>
              <a:t>, “A very compact S-box for AES,” in Cryptographic Hardware and Embedded Systems - CHES, Proceedings, 2005, pp. 441–455.</a:t>
            </a:r>
          </a:p>
          <a:p>
            <a:r>
              <a:rPr lang="en-CA" sz="1600" dirty="0"/>
              <a:t>[19] Y.-S. JEON, Y.-J. KIM, and D.-H. LEE, “A compact memory-free architecture for the AES algorithm using resource sharing methods,” Journal of Circuits, Systems and Computers, vol. 19, no. 05, pp. 1109–1130, 2010.</a:t>
            </a:r>
          </a:p>
          <a:p>
            <a:r>
              <a:rPr lang="en-CA" sz="1600" dirty="0"/>
              <a:t>[21] N. Ahmad and S. R. Hasan, “Low-power compact composite ﬁeld AES S-Box/</a:t>
            </a:r>
            <a:r>
              <a:rPr lang="en-CA" sz="1600" dirty="0" err="1"/>
              <a:t>inv</a:t>
            </a:r>
            <a:r>
              <a:rPr lang="en-CA" sz="1600" dirty="0"/>
              <a:t> S-Box design in 65nm CMOS using novel XOR gate,” Integration, the VLSI Journal, vol. 46, no. 4, pp. 333 – 344, 2013.</a:t>
            </a:r>
          </a:p>
          <a:p>
            <a:r>
              <a:rPr lang="en-CA" sz="1600" dirty="0"/>
              <a:t>[27] X. Zhang and K. K. </a:t>
            </a:r>
            <a:r>
              <a:rPr lang="en-CA" sz="1600" dirty="0" err="1"/>
              <a:t>Parhi</a:t>
            </a:r>
            <a:r>
              <a:rPr lang="en-CA" sz="1600" dirty="0"/>
              <a:t>, “High-speed </a:t>
            </a:r>
            <a:r>
              <a:rPr lang="en-CA" sz="1600" dirty="0" err="1"/>
              <a:t>vlsi</a:t>
            </a:r>
            <a:r>
              <a:rPr lang="en-CA" sz="1600" dirty="0"/>
              <a:t> architectures for the </a:t>
            </a:r>
            <a:r>
              <a:rPr lang="en-CA" sz="1600" dirty="0" err="1"/>
              <a:t>aes</a:t>
            </a:r>
            <a:r>
              <a:rPr lang="en-CA" sz="1600" dirty="0"/>
              <a:t> algorithm,” IEEE Transactions on Very Large Scale Integration (VLSI) Systems, vol. 12, no. 9, pp. 957–967, 2004.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5717"/>
            <a:ext cx="10515600" cy="4351338"/>
          </a:xfrm>
        </p:spPr>
        <p:txBody>
          <a:bodyPr>
            <a:normAutofit/>
          </a:bodyPr>
          <a:lstStyle/>
          <a:p>
            <a:endParaRPr lang="en-CA" sz="2400" dirty="0"/>
          </a:p>
          <a:p>
            <a:endParaRPr lang="en-CA" sz="2400" dirty="0"/>
          </a:p>
          <a:p>
            <a:r>
              <a:rPr lang="en-CA" sz="2600" dirty="0"/>
              <a:t>The  Gate Equivalents (GEs) are based on the STM 65nm technology library</a:t>
            </a:r>
          </a:p>
          <a:p>
            <a:r>
              <a:rPr lang="en-CA" sz="2600" dirty="0"/>
              <a:t>The proposed combined S-box/inverse S-box has the lowest hardware complexity as compared to the schemes proposed in [3],[19],[21],[27].</a:t>
            </a:r>
          </a:p>
          <a:p>
            <a:pPr marL="0" indent="0">
              <a:buNone/>
            </a:pPr>
            <a:endParaRPr lang="en-CA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0F5B55-30B3-4D72-ABE6-6B9586816A55}"/>
              </a:ext>
            </a:extLst>
          </p:cNvPr>
          <p:cNvGrpSpPr/>
          <p:nvPr/>
        </p:nvGrpSpPr>
        <p:grpSpPr>
          <a:xfrm>
            <a:off x="9484466" y="1296229"/>
            <a:ext cx="1610463" cy="1449378"/>
            <a:chOff x="9390137" y="925016"/>
            <a:chExt cx="1610463" cy="1449378"/>
          </a:xfrm>
        </p:grpSpPr>
        <p:pic>
          <p:nvPicPr>
            <p:cNvPr id="23" name="Picture 2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219" y="925016"/>
              <a:ext cx="1592381" cy="12571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0137" y="1087435"/>
              <a:ext cx="1344762" cy="9295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0137" y="1251630"/>
              <a:ext cx="1229714" cy="9295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178" y="1433243"/>
              <a:ext cx="1184000" cy="9219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178" y="1596140"/>
              <a:ext cx="1131429" cy="9219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178" y="1748804"/>
              <a:ext cx="1274667" cy="9219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8127" y="1904588"/>
              <a:ext cx="1324190" cy="9295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369" y="2035701"/>
              <a:ext cx="1162667" cy="9295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923" y="2154904"/>
              <a:ext cx="1190095" cy="9219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6277" y="2282204"/>
              <a:ext cx="1442286" cy="92190"/>
            </a:xfrm>
            <a:prstGeom prst="rect">
              <a:avLst/>
            </a:prstGeom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72055"/>
              </p:ext>
            </p:extLst>
          </p:nvPr>
        </p:nvGraphicFramePr>
        <p:xfrm>
          <a:off x="1582610" y="1221928"/>
          <a:ext cx="7642986" cy="1597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7662">
                  <a:extLst>
                    <a:ext uri="{9D8B030D-6E8A-4147-A177-3AD203B41FA5}">
                      <a16:colId xmlns:a16="http://schemas.microsoft.com/office/drawing/2014/main" val="1174782086"/>
                    </a:ext>
                  </a:extLst>
                </a:gridCol>
                <a:gridCol w="2547662">
                  <a:extLst>
                    <a:ext uri="{9D8B030D-6E8A-4147-A177-3AD203B41FA5}">
                      <a16:colId xmlns:a16="http://schemas.microsoft.com/office/drawing/2014/main" val="4145785107"/>
                    </a:ext>
                  </a:extLst>
                </a:gridCol>
                <a:gridCol w="2547662">
                  <a:extLst>
                    <a:ext uri="{9D8B030D-6E8A-4147-A177-3AD203B41FA5}">
                      <a16:colId xmlns:a16="http://schemas.microsoft.com/office/drawing/2014/main" val="67595615"/>
                    </a:ext>
                  </a:extLst>
                </a:gridCol>
              </a:tblGrid>
              <a:tr h="222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</a:rPr>
                        <a:t>Design</a:t>
                      </a:r>
                      <a:endParaRPr lang="en-C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</a:rPr>
                        <a:t>HW Complexity</a:t>
                      </a:r>
                      <a:endParaRPr lang="en-C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</a:rPr>
                        <a:t>GEs</a:t>
                      </a:r>
                      <a:r>
                        <a:rPr lang="en-CA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C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595841"/>
                  </a:ext>
                </a:extLst>
              </a:tr>
              <a:tr h="222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solidFill>
                            <a:schemeClr val="tx1"/>
                          </a:solidFill>
                          <a:effectLst/>
                        </a:rPr>
                        <a:t>Zhang [27]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solidFill>
                            <a:schemeClr val="tx1"/>
                          </a:solidFill>
                          <a:effectLst/>
                        </a:rPr>
                        <a:t>154X+36AD+16M</a:t>
                      </a:r>
                      <a:endParaRPr lang="en-C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solidFill>
                            <a:schemeClr val="tx1"/>
                          </a:solidFill>
                          <a:effectLst/>
                        </a:rPr>
                        <a:t>385</a:t>
                      </a:r>
                      <a:endParaRPr lang="en-C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045729"/>
                  </a:ext>
                </a:extLst>
              </a:tr>
              <a:tr h="222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solidFill>
                            <a:schemeClr val="tx1"/>
                          </a:solidFill>
                          <a:effectLst/>
                        </a:rPr>
                        <a:t>Jeon [19]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solidFill>
                            <a:schemeClr val="tx1"/>
                          </a:solidFill>
                          <a:effectLst/>
                        </a:rPr>
                        <a:t>116X+58AD+2OR+10NT+16M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solidFill>
                            <a:schemeClr val="tx1"/>
                          </a:solidFill>
                          <a:effectLst/>
                        </a:rPr>
                        <a:t>347</a:t>
                      </a:r>
                      <a:endParaRPr lang="en-C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066838"/>
                  </a:ext>
                </a:extLst>
              </a:tr>
              <a:tr h="222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solidFill>
                            <a:schemeClr val="tx1"/>
                          </a:solidFill>
                          <a:effectLst/>
                        </a:rPr>
                        <a:t>Ahmad [21]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solidFill>
                            <a:schemeClr val="tx1"/>
                          </a:solidFill>
                          <a:effectLst/>
                        </a:rPr>
                        <a:t>123X+35AD+16M</a:t>
                      </a:r>
                      <a:endParaRPr lang="en-C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solidFill>
                            <a:schemeClr val="tx1"/>
                          </a:solidFill>
                          <a:effectLst/>
                        </a:rPr>
                        <a:t>321.75</a:t>
                      </a:r>
                      <a:endParaRPr lang="en-C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211685"/>
                  </a:ext>
                </a:extLst>
              </a:tr>
              <a:tr h="222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 err="1">
                          <a:solidFill>
                            <a:schemeClr val="tx1"/>
                          </a:solidFill>
                          <a:effectLst/>
                        </a:rPr>
                        <a:t>Canright</a:t>
                      </a:r>
                      <a:r>
                        <a:rPr lang="en-CA" sz="1400" b="0" dirty="0">
                          <a:solidFill>
                            <a:schemeClr val="tx1"/>
                          </a:solidFill>
                          <a:effectLst/>
                        </a:rPr>
                        <a:t> [3]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solidFill>
                            <a:schemeClr val="tx1"/>
                          </a:solidFill>
                          <a:effectLst/>
                        </a:rPr>
                        <a:t>94X+34ND+6NR+2NT+16MI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solidFill>
                            <a:schemeClr val="tx1"/>
                          </a:solidFill>
                          <a:effectLst/>
                        </a:rPr>
                        <a:t>257.5</a:t>
                      </a:r>
                      <a:endParaRPr lang="en-C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291425"/>
                  </a:ext>
                </a:extLst>
              </a:tr>
              <a:tr h="444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</a:rPr>
                        <a:t>This Work</a:t>
                      </a:r>
                      <a:endParaRPr lang="en-C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</a:rPr>
                        <a:t>81X+32ND+8NT+8NR+2O2+2O3+16MI</a:t>
                      </a:r>
                      <a:endParaRPr lang="en-C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</a:rPr>
                        <a:t>243.5</a:t>
                      </a:r>
                      <a:endParaRPr lang="en-C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83960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060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221" y="-25928"/>
            <a:ext cx="10515600" cy="1325563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0070C0"/>
                </a:solidFill>
              </a:rPr>
              <a:t>ASIC Implementation Results For the Inversion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Content Placeholder 13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73330"/>
                <a:ext cx="10515600" cy="3912204"/>
              </a:xfrm>
            </p:spPr>
            <p:txBody>
              <a:bodyPr>
                <a:normAutofit/>
              </a:bodyPr>
              <a:lstStyle/>
              <a:p>
                <a:endParaRPr lang="en-CA" sz="2400" dirty="0"/>
              </a:p>
              <a:p>
                <a:endParaRPr lang="en-CA" sz="2400" dirty="0"/>
              </a:p>
              <a:p>
                <a:endParaRPr lang="en-CA" sz="2400" dirty="0"/>
              </a:p>
              <a:p>
                <a:r>
                  <a:rPr lang="en-CA" sz="2400" dirty="0"/>
                  <a:t>STM 65nm technology library is used.</a:t>
                </a:r>
              </a:p>
              <a:p>
                <a:r>
                  <a:rPr lang="en-CA" sz="2400" dirty="0"/>
                  <a:t>Different codes (structural and behavioural) are implemented for each block.</a:t>
                </a:r>
              </a:p>
              <a:p>
                <a:r>
                  <a:rPr lang="en-CA" sz="2400" dirty="0"/>
                  <a:t>Structural modeling of all blocks results in a more compact design than behavioural modeling.</a:t>
                </a:r>
              </a:p>
              <a:p>
                <a:r>
                  <a:rPr lang="en-CA" sz="2400" dirty="0"/>
                  <a:t>We propose the overall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((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400" dirty="0"/>
                  <a:t> tower field inversion consisting of best codes (#1, 4 and 6) for exponentiation, subfield inversion and output multipliers.</a:t>
                </a:r>
              </a:p>
              <a:p>
                <a:endParaRPr lang="en-CA" sz="2400" dirty="0"/>
              </a:p>
              <a:p>
                <a:endParaRPr lang="en-CA" sz="2400" dirty="0"/>
              </a:p>
            </p:txBody>
          </p:sp>
        </mc:Choice>
        <mc:Fallback xmlns="">
          <p:sp>
            <p:nvSpPr>
              <p:cNvPr id="134" name="Content Placeholder 13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73330"/>
                <a:ext cx="10515600" cy="3912204"/>
              </a:xfrm>
              <a:blipFill>
                <a:blip r:embed="rId30"/>
                <a:stretch>
                  <a:fillRect l="-812" b="-10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4" name="Group 273"/>
          <p:cNvGrpSpPr/>
          <p:nvPr/>
        </p:nvGrpSpPr>
        <p:grpSpPr>
          <a:xfrm>
            <a:off x="799978" y="1368265"/>
            <a:ext cx="5046455" cy="1868498"/>
            <a:chOff x="456396" y="1183940"/>
            <a:chExt cx="5046455" cy="1868498"/>
          </a:xfrm>
        </p:grpSpPr>
        <p:sp>
          <p:nvSpPr>
            <p:cNvPr id="200" name="Rectangle 199"/>
            <p:cNvSpPr/>
            <p:nvPr/>
          </p:nvSpPr>
          <p:spPr>
            <a:xfrm>
              <a:off x="2172895" y="1183940"/>
              <a:ext cx="2199865" cy="1868498"/>
            </a:xfrm>
            <a:prstGeom prst="rect">
              <a:avLst/>
            </a:prstGeom>
            <a:solidFill>
              <a:srgbClr val="FBD5F4"/>
            </a:solidFill>
            <a:ln w="12700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3685046" y="2489753"/>
              <a:ext cx="209004" cy="207955"/>
              <a:chOff x="7716955" y="3923297"/>
              <a:chExt cx="287338" cy="287338"/>
            </a:xfrm>
            <a:solidFill>
              <a:schemeClr val="accent1">
                <a:lumMod val="20000"/>
                <a:lumOff val="80000"/>
              </a:schemeClr>
            </a:solidFill>
            <a:effectLst/>
          </p:grpSpPr>
          <p:sp>
            <p:nvSpPr>
              <p:cNvPr id="263" name="Oval 26 1"/>
              <p:cNvSpPr>
                <a:spLocks noChangeArrowheads="1"/>
              </p:cNvSpPr>
              <p:nvPr/>
            </p:nvSpPr>
            <p:spPr bwMode="auto">
              <a:xfrm>
                <a:off x="7716955" y="3923297"/>
                <a:ext cx="287338" cy="28733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sq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  <p:sp>
            <p:nvSpPr>
              <p:cNvPr id="264" name="Freeform 42 1"/>
              <p:cNvSpPr>
                <a:spLocks/>
              </p:cNvSpPr>
              <p:nvPr/>
            </p:nvSpPr>
            <p:spPr bwMode="auto">
              <a:xfrm>
                <a:off x="7793155" y="3994735"/>
                <a:ext cx="142875" cy="144463"/>
              </a:xfrm>
              <a:custGeom>
                <a:avLst/>
                <a:gdLst>
                  <a:gd name="T0" fmla="*/ 0 w 90"/>
                  <a:gd name="T1" fmla="*/ 75 h 91"/>
                  <a:gd name="T2" fmla="*/ 16 w 90"/>
                  <a:gd name="T3" fmla="*/ 91 h 91"/>
                  <a:gd name="T4" fmla="*/ 45 w 90"/>
                  <a:gd name="T5" fmla="*/ 63 h 91"/>
                  <a:gd name="T6" fmla="*/ 74 w 90"/>
                  <a:gd name="T7" fmla="*/ 91 h 91"/>
                  <a:gd name="T8" fmla="*/ 90 w 90"/>
                  <a:gd name="T9" fmla="*/ 75 h 91"/>
                  <a:gd name="T10" fmla="*/ 63 w 90"/>
                  <a:gd name="T11" fmla="*/ 46 h 91"/>
                  <a:gd name="T12" fmla="*/ 90 w 90"/>
                  <a:gd name="T13" fmla="*/ 16 h 91"/>
                  <a:gd name="T14" fmla="*/ 74 w 90"/>
                  <a:gd name="T15" fmla="*/ 0 h 91"/>
                  <a:gd name="T16" fmla="*/ 45 w 90"/>
                  <a:gd name="T17" fmla="*/ 28 h 91"/>
                  <a:gd name="T18" fmla="*/ 16 w 90"/>
                  <a:gd name="T19" fmla="*/ 0 h 91"/>
                  <a:gd name="T20" fmla="*/ 0 w 90"/>
                  <a:gd name="T21" fmla="*/ 16 h 91"/>
                  <a:gd name="T22" fmla="*/ 27 w 90"/>
                  <a:gd name="T23" fmla="*/ 46 h 91"/>
                  <a:gd name="T24" fmla="*/ 0 w 90"/>
                  <a:gd name="T25" fmla="*/ 7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91">
                    <a:moveTo>
                      <a:pt x="0" y="75"/>
                    </a:moveTo>
                    <a:lnTo>
                      <a:pt x="16" y="91"/>
                    </a:lnTo>
                    <a:lnTo>
                      <a:pt x="45" y="63"/>
                    </a:lnTo>
                    <a:lnTo>
                      <a:pt x="74" y="91"/>
                    </a:lnTo>
                    <a:lnTo>
                      <a:pt x="90" y="75"/>
                    </a:lnTo>
                    <a:lnTo>
                      <a:pt x="63" y="46"/>
                    </a:lnTo>
                    <a:lnTo>
                      <a:pt x="90" y="16"/>
                    </a:lnTo>
                    <a:lnTo>
                      <a:pt x="74" y="0"/>
                    </a:lnTo>
                    <a:lnTo>
                      <a:pt x="45" y="28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27" y="46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3685046" y="1427658"/>
              <a:ext cx="209004" cy="207955"/>
              <a:chOff x="7716955" y="3923297"/>
              <a:chExt cx="287338" cy="287338"/>
            </a:xfrm>
            <a:solidFill>
              <a:schemeClr val="accent1">
                <a:lumMod val="20000"/>
                <a:lumOff val="80000"/>
              </a:schemeClr>
            </a:solidFill>
            <a:effectLst/>
          </p:grpSpPr>
          <p:sp>
            <p:nvSpPr>
              <p:cNvPr id="261" name="Oval 26 2"/>
              <p:cNvSpPr>
                <a:spLocks noChangeArrowheads="1"/>
              </p:cNvSpPr>
              <p:nvPr/>
            </p:nvSpPr>
            <p:spPr bwMode="auto">
              <a:xfrm>
                <a:off x="7716955" y="3923297"/>
                <a:ext cx="287338" cy="28733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sq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  <p:sp>
            <p:nvSpPr>
              <p:cNvPr id="262" name="Freeform 42 2 1"/>
              <p:cNvSpPr>
                <a:spLocks/>
              </p:cNvSpPr>
              <p:nvPr/>
            </p:nvSpPr>
            <p:spPr bwMode="auto">
              <a:xfrm>
                <a:off x="7793155" y="3994735"/>
                <a:ext cx="142875" cy="144463"/>
              </a:xfrm>
              <a:custGeom>
                <a:avLst/>
                <a:gdLst>
                  <a:gd name="T0" fmla="*/ 0 w 90"/>
                  <a:gd name="T1" fmla="*/ 75 h 91"/>
                  <a:gd name="T2" fmla="*/ 16 w 90"/>
                  <a:gd name="T3" fmla="*/ 91 h 91"/>
                  <a:gd name="T4" fmla="*/ 45 w 90"/>
                  <a:gd name="T5" fmla="*/ 63 h 91"/>
                  <a:gd name="T6" fmla="*/ 74 w 90"/>
                  <a:gd name="T7" fmla="*/ 91 h 91"/>
                  <a:gd name="T8" fmla="*/ 90 w 90"/>
                  <a:gd name="T9" fmla="*/ 75 h 91"/>
                  <a:gd name="T10" fmla="*/ 63 w 90"/>
                  <a:gd name="T11" fmla="*/ 46 h 91"/>
                  <a:gd name="T12" fmla="*/ 90 w 90"/>
                  <a:gd name="T13" fmla="*/ 16 h 91"/>
                  <a:gd name="T14" fmla="*/ 74 w 90"/>
                  <a:gd name="T15" fmla="*/ 0 h 91"/>
                  <a:gd name="T16" fmla="*/ 45 w 90"/>
                  <a:gd name="T17" fmla="*/ 28 h 91"/>
                  <a:gd name="T18" fmla="*/ 16 w 90"/>
                  <a:gd name="T19" fmla="*/ 0 h 91"/>
                  <a:gd name="T20" fmla="*/ 0 w 90"/>
                  <a:gd name="T21" fmla="*/ 16 h 91"/>
                  <a:gd name="T22" fmla="*/ 27 w 90"/>
                  <a:gd name="T23" fmla="*/ 46 h 91"/>
                  <a:gd name="T24" fmla="*/ 0 w 90"/>
                  <a:gd name="T25" fmla="*/ 7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91">
                    <a:moveTo>
                      <a:pt x="0" y="75"/>
                    </a:moveTo>
                    <a:lnTo>
                      <a:pt x="16" y="91"/>
                    </a:lnTo>
                    <a:lnTo>
                      <a:pt x="45" y="63"/>
                    </a:lnTo>
                    <a:lnTo>
                      <a:pt x="74" y="91"/>
                    </a:lnTo>
                    <a:lnTo>
                      <a:pt x="90" y="75"/>
                    </a:lnTo>
                    <a:lnTo>
                      <a:pt x="63" y="46"/>
                    </a:lnTo>
                    <a:lnTo>
                      <a:pt x="90" y="16"/>
                    </a:lnTo>
                    <a:lnTo>
                      <a:pt x="74" y="0"/>
                    </a:lnTo>
                    <a:lnTo>
                      <a:pt x="45" y="28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27" y="46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</p:grpSp>
        <p:cxnSp>
          <p:nvCxnSpPr>
            <p:cNvPr id="139" name="Elbow Connector 138"/>
            <p:cNvCxnSpPr/>
            <p:nvPr/>
          </p:nvCxnSpPr>
          <p:spPr>
            <a:xfrm rot="16200000" flipV="1">
              <a:off x="1463913" y="2326026"/>
              <a:ext cx="834838" cy="124520"/>
            </a:xfrm>
            <a:prstGeom prst="bentConnector3">
              <a:avLst>
                <a:gd name="adj1" fmla="val 89266"/>
              </a:avLst>
            </a:prstGeom>
            <a:ln w="12700" cap="flat">
              <a:solidFill>
                <a:schemeClr val="tx1"/>
              </a:solidFill>
              <a:round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Elbow Connector 139"/>
            <p:cNvCxnSpPr/>
            <p:nvPr/>
          </p:nvCxnSpPr>
          <p:spPr>
            <a:xfrm rot="16200000" flipV="1">
              <a:off x="1758015" y="2631654"/>
              <a:ext cx="247792" cy="124520"/>
            </a:xfrm>
            <a:prstGeom prst="bentConnector3">
              <a:avLst>
                <a:gd name="adj1" fmla="val 50000"/>
              </a:avLst>
            </a:prstGeom>
            <a:ln w="12700" cap="flat">
              <a:solidFill>
                <a:schemeClr val="tx1"/>
              </a:solidFill>
              <a:round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>
              <a:off x="456396" y="2053064"/>
              <a:ext cx="30022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2" name="Picture 14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252" y="1640153"/>
              <a:ext cx="112659" cy="136872"/>
            </a:xfrm>
            <a:prstGeom prst="rect">
              <a:avLst/>
            </a:prstGeom>
            <a:noFill/>
            <a:effectLst/>
          </p:spPr>
        </p:pic>
        <p:pic>
          <p:nvPicPr>
            <p:cNvPr id="143" name="Picture 14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258" y="2069833"/>
              <a:ext cx="119776" cy="133334"/>
            </a:xfrm>
            <a:prstGeom prst="rect">
              <a:avLst/>
            </a:prstGeom>
            <a:noFill/>
            <a:effectLst/>
          </p:spPr>
        </p:pic>
        <p:grpSp>
          <p:nvGrpSpPr>
            <p:cNvPr id="144" name="Group 143"/>
            <p:cNvGrpSpPr>
              <a:grpSpLocks noChangeAspect="1"/>
            </p:cNvGrpSpPr>
            <p:nvPr/>
          </p:nvGrpSpPr>
          <p:grpSpPr>
            <a:xfrm>
              <a:off x="1651745" y="1446184"/>
              <a:ext cx="270578" cy="588502"/>
              <a:chOff x="2301485" y="2844685"/>
              <a:chExt cx="742019" cy="114300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258" name="Flowchart: Manual Operation 257"/>
              <p:cNvSpPr/>
              <p:nvPr/>
            </p:nvSpPr>
            <p:spPr>
              <a:xfrm rot="16200000">
                <a:off x="2138502" y="3191864"/>
                <a:ext cx="1143000" cy="448642"/>
              </a:xfrm>
              <a:prstGeom prst="flowChartManualOperation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799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2301485" y="2873957"/>
                    <a:ext cx="742013" cy="4628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59" name="TextBox 2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5" y="2873957"/>
                    <a:ext cx="742013" cy="462881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b="-2564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2301485" y="3458166"/>
                    <a:ext cx="742019" cy="4628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0" name="TextBox 2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5" y="3458166"/>
                    <a:ext cx="742019" cy="462881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b="-5128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5" name="Group 144"/>
            <p:cNvGrpSpPr/>
            <p:nvPr/>
          </p:nvGrpSpPr>
          <p:grpSpPr>
            <a:xfrm>
              <a:off x="947221" y="1583601"/>
              <a:ext cx="769655" cy="634794"/>
              <a:chOff x="2419614" y="2915605"/>
              <a:chExt cx="389460" cy="737800"/>
            </a:xfrm>
            <a:effectLst/>
          </p:grpSpPr>
          <p:cxnSp>
            <p:nvCxnSpPr>
              <p:cNvPr id="256" name="Elbow Connector 255"/>
              <p:cNvCxnSpPr/>
              <p:nvPr/>
            </p:nvCxnSpPr>
            <p:spPr>
              <a:xfrm>
                <a:off x="2419614" y="3178167"/>
                <a:ext cx="383022" cy="475238"/>
              </a:xfrm>
              <a:prstGeom prst="bentConnector3">
                <a:avLst>
                  <a:gd name="adj1" fmla="val 53264"/>
                </a:avLst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Elbow Connector 256"/>
              <p:cNvCxnSpPr/>
              <p:nvPr/>
            </p:nvCxnSpPr>
            <p:spPr>
              <a:xfrm rot="10800000" flipV="1">
                <a:off x="2421004" y="2915605"/>
                <a:ext cx="388070" cy="262561"/>
              </a:xfrm>
              <a:prstGeom prst="bentConnector3">
                <a:avLst>
                  <a:gd name="adj1" fmla="val 48210"/>
                </a:avLst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145"/>
            <p:cNvGrpSpPr/>
            <p:nvPr/>
          </p:nvGrpSpPr>
          <p:grpSpPr>
            <a:xfrm flipH="1">
              <a:off x="3896705" y="1528379"/>
              <a:ext cx="555472" cy="1065500"/>
              <a:chOff x="2819537" y="3074755"/>
              <a:chExt cx="804726" cy="718097"/>
            </a:xfrm>
            <a:effectLst/>
          </p:grpSpPr>
          <p:cxnSp>
            <p:nvCxnSpPr>
              <p:cNvPr id="254" name="Elbow Connector 253"/>
              <p:cNvCxnSpPr/>
              <p:nvPr/>
            </p:nvCxnSpPr>
            <p:spPr>
              <a:xfrm>
                <a:off x="2820023" y="3432852"/>
                <a:ext cx="804240" cy="360000"/>
              </a:xfrm>
              <a:prstGeom prst="bentConnector3">
                <a:avLst>
                  <a:gd name="adj1" fmla="val 50961"/>
                </a:avLst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Elbow Connector 254"/>
              <p:cNvCxnSpPr/>
              <p:nvPr/>
            </p:nvCxnSpPr>
            <p:spPr>
              <a:xfrm flipH="1">
                <a:off x="2819537" y="3074755"/>
                <a:ext cx="804240" cy="360000"/>
              </a:xfrm>
              <a:prstGeom prst="bentConnector3">
                <a:avLst>
                  <a:gd name="adj1" fmla="val 49236"/>
                </a:avLst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>
              <a:off x="4906866" y="1657185"/>
              <a:ext cx="499662" cy="1246220"/>
              <a:chOff x="2367381" y="2969380"/>
              <a:chExt cx="577829" cy="1448442"/>
            </a:xfrm>
            <a:effectLst/>
          </p:grpSpPr>
          <p:cxnSp>
            <p:nvCxnSpPr>
              <p:cNvPr id="251" name="Straight Arrow Connector 250"/>
              <p:cNvCxnSpPr/>
              <p:nvPr/>
            </p:nvCxnSpPr>
            <p:spPr>
              <a:xfrm>
                <a:off x="2598052" y="3769090"/>
                <a:ext cx="0" cy="49709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2" name="TextBox 251"/>
                  <p:cNvSpPr txBox="1"/>
                  <p:nvPr/>
                </p:nvSpPr>
                <p:spPr>
                  <a:xfrm>
                    <a:off x="2429001" y="2969380"/>
                    <a:ext cx="377025" cy="369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799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799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52" name="TextBox 2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9001" y="2969380"/>
                    <a:ext cx="377025" cy="369205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 b="-7692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53" name="Picture 252"/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7381" y="4251422"/>
                <a:ext cx="577829" cy="166400"/>
              </a:xfrm>
              <a:prstGeom prst="rect">
                <a:avLst/>
              </a:prstGeom>
            </p:spPr>
          </p:pic>
        </p:grpSp>
        <p:cxnSp>
          <p:nvCxnSpPr>
            <p:cNvPr id="148" name="Straight Arrow Connector 147"/>
            <p:cNvCxnSpPr/>
            <p:nvPr/>
          </p:nvCxnSpPr>
          <p:spPr>
            <a:xfrm>
              <a:off x="4537855" y="1839812"/>
              <a:ext cx="47157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9" name="Picture 14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978" y="1618282"/>
              <a:ext cx="92499" cy="132153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150" name="Straight Arrow Connector 149"/>
            <p:cNvCxnSpPr/>
            <p:nvPr/>
          </p:nvCxnSpPr>
          <p:spPr>
            <a:xfrm>
              <a:off x="4515890" y="2262516"/>
              <a:ext cx="49353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1" name="Picture 15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19" y="2115974"/>
              <a:ext cx="168400" cy="133334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152" name="Straight Arrow Connector 151"/>
            <p:cNvCxnSpPr/>
            <p:nvPr/>
          </p:nvCxnSpPr>
          <p:spPr>
            <a:xfrm>
              <a:off x="5214373" y="2053066"/>
              <a:ext cx="288478" cy="104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" name="Picture 15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9566" y="1877513"/>
              <a:ext cx="74714" cy="89678"/>
            </a:xfrm>
            <a:prstGeom prst="rect">
              <a:avLst/>
            </a:prstGeom>
            <a:effectLst/>
          </p:spPr>
        </p:pic>
        <p:pic>
          <p:nvPicPr>
            <p:cNvPr id="154" name="Picture 15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77" y="1866595"/>
              <a:ext cx="104360" cy="128615"/>
            </a:xfrm>
            <a:prstGeom prst="rect">
              <a:avLst/>
            </a:prstGeom>
            <a:effectLst/>
          </p:spPr>
        </p:pic>
        <p:grpSp>
          <p:nvGrpSpPr>
            <p:cNvPr id="155" name="Group 154"/>
            <p:cNvGrpSpPr/>
            <p:nvPr/>
          </p:nvGrpSpPr>
          <p:grpSpPr>
            <a:xfrm>
              <a:off x="1066882" y="2118185"/>
              <a:ext cx="236018" cy="242137"/>
              <a:chOff x="2903220" y="3268978"/>
              <a:chExt cx="272942" cy="281428"/>
            </a:xfrm>
            <a:effectLst/>
          </p:grpSpPr>
          <p:cxnSp>
            <p:nvCxnSpPr>
              <p:cNvPr id="249" name="Straight Connector 248"/>
              <p:cNvCxnSpPr/>
              <p:nvPr/>
            </p:nvCxnSpPr>
            <p:spPr>
              <a:xfrm flipH="1">
                <a:off x="2979420" y="344134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0" name="TextBox 249"/>
                  <p:cNvSpPr txBox="1"/>
                  <p:nvPr/>
                </p:nvSpPr>
                <p:spPr>
                  <a:xfrm>
                    <a:off x="2903220" y="3268978"/>
                    <a:ext cx="272942" cy="2619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50" name="TextBox 2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3220" y="3268978"/>
                    <a:ext cx="272942" cy="261929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6" name="Group 155"/>
            <p:cNvGrpSpPr/>
            <p:nvPr/>
          </p:nvGrpSpPr>
          <p:grpSpPr>
            <a:xfrm>
              <a:off x="1006564" y="1626189"/>
              <a:ext cx="236018" cy="236279"/>
              <a:chOff x="2858975" y="3218635"/>
              <a:chExt cx="272942" cy="274621"/>
            </a:xfrm>
            <a:effectLst/>
          </p:grpSpPr>
          <p:cxnSp>
            <p:nvCxnSpPr>
              <p:cNvPr id="247" name="Straight Connector 246"/>
              <p:cNvCxnSpPr/>
              <p:nvPr/>
            </p:nvCxnSpPr>
            <p:spPr>
              <a:xfrm flipH="1">
                <a:off x="297730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8" name="TextBox 247"/>
                  <p:cNvSpPr txBox="1"/>
                  <p:nvPr/>
                </p:nvSpPr>
                <p:spPr>
                  <a:xfrm>
                    <a:off x="2858975" y="3218635"/>
                    <a:ext cx="272942" cy="261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8" name="TextBox 2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8975" y="3218635"/>
                    <a:ext cx="272942" cy="261931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7" name="Group 156"/>
            <p:cNvGrpSpPr/>
            <p:nvPr/>
          </p:nvGrpSpPr>
          <p:grpSpPr>
            <a:xfrm>
              <a:off x="476667" y="1864308"/>
              <a:ext cx="236018" cy="238550"/>
              <a:chOff x="3003308" y="3215996"/>
              <a:chExt cx="272942" cy="277260"/>
            </a:xfrm>
            <a:effectLst/>
          </p:grpSpPr>
          <p:cxnSp>
            <p:nvCxnSpPr>
              <p:cNvPr id="245" name="Straight Connector 244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6" name="TextBox 245"/>
                  <p:cNvSpPr txBox="1"/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6" name="TextBox 2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8" name="Group 157"/>
            <p:cNvGrpSpPr/>
            <p:nvPr/>
          </p:nvGrpSpPr>
          <p:grpSpPr>
            <a:xfrm>
              <a:off x="4201774" y="1843480"/>
              <a:ext cx="236018" cy="264428"/>
              <a:chOff x="2983356" y="3185918"/>
              <a:chExt cx="272942" cy="307338"/>
            </a:xfrm>
            <a:effectLst/>
          </p:grpSpPr>
          <p:cxnSp>
            <p:nvCxnSpPr>
              <p:cNvPr id="243" name="Straight Connector 242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2983356" y="3185918"/>
                    <a:ext cx="272942" cy="2619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4" name="TextBox 2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3356" y="3185918"/>
                    <a:ext cx="272942" cy="261933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9" name="Group 158"/>
            <p:cNvGrpSpPr/>
            <p:nvPr/>
          </p:nvGrpSpPr>
          <p:grpSpPr>
            <a:xfrm>
              <a:off x="4774853" y="1645364"/>
              <a:ext cx="236018" cy="238550"/>
              <a:chOff x="3003308" y="3215996"/>
              <a:chExt cx="272942" cy="277260"/>
            </a:xfrm>
            <a:effectLst/>
          </p:grpSpPr>
          <p:cxnSp>
            <p:nvCxnSpPr>
              <p:cNvPr id="241" name="Straight Connector 240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2" name="TextBox 241"/>
                  <p:cNvSpPr txBox="1"/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2" name="TextBox 2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0" name="Group 159"/>
            <p:cNvGrpSpPr/>
            <p:nvPr/>
          </p:nvGrpSpPr>
          <p:grpSpPr>
            <a:xfrm>
              <a:off x="4774853" y="2066052"/>
              <a:ext cx="236018" cy="238549"/>
              <a:chOff x="3003308" y="3215997"/>
              <a:chExt cx="272942" cy="277259"/>
            </a:xfrm>
            <a:effectLst/>
          </p:grpSpPr>
          <p:cxnSp>
            <p:nvCxnSpPr>
              <p:cNvPr id="239" name="Straight Connector 238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0" name="TextBox 239"/>
                  <p:cNvSpPr txBox="1"/>
                  <p:nvPr/>
                </p:nvSpPr>
                <p:spPr>
                  <a:xfrm>
                    <a:off x="3003308" y="3215997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0" name="TextBox 2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7"/>
                    <a:ext cx="272942" cy="261932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1" name="Group 160"/>
            <p:cNvGrpSpPr/>
            <p:nvPr/>
          </p:nvGrpSpPr>
          <p:grpSpPr>
            <a:xfrm>
              <a:off x="5179800" y="1864314"/>
              <a:ext cx="236018" cy="238550"/>
              <a:chOff x="3003308" y="3215996"/>
              <a:chExt cx="272942" cy="277260"/>
            </a:xfrm>
            <a:effectLst/>
          </p:grpSpPr>
          <p:cxnSp>
            <p:nvCxnSpPr>
              <p:cNvPr id="237" name="Straight Connector 236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8" name="TextBox 2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2" name="Group 161"/>
            <p:cNvGrpSpPr/>
            <p:nvPr/>
          </p:nvGrpSpPr>
          <p:grpSpPr>
            <a:xfrm flipV="1">
              <a:off x="949974" y="1899369"/>
              <a:ext cx="761428" cy="634520"/>
              <a:chOff x="2467469" y="2911160"/>
              <a:chExt cx="341606" cy="737482"/>
            </a:xfrm>
            <a:effectLst/>
          </p:grpSpPr>
          <p:cxnSp>
            <p:nvCxnSpPr>
              <p:cNvPr id="235" name="Elbow Connector 234"/>
              <p:cNvCxnSpPr/>
              <p:nvPr/>
            </p:nvCxnSpPr>
            <p:spPr>
              <a:xfrm>
                <a:off x="2468701" y="3181602"/>
                <a:ext cx="333934" cy="467040"/>
              </a:xfrm>
              <a:prstGeom prst="bentConnector3">
                <a:avLst>
                  <a:gd name="adj1" fmla="val 45574"/>
                </a:avLst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Elbow Connector 235"/>
              <p:cNvCxnSpPr/>
              <p:nvPr/>
            </p:nvCxnSpPr>
            <p:spPr>
              <a:xfrm rot="10800000" flipV="1">
                <a:off x="2467469" y="2911160"/>
                <a:ext cx="341606" cy="268854"/>
              </a:xfrm>
              <a:prstGeom prst="bentConnector3">
                <a:avLst>
                  <a:gd name="adj1" fmla="val 54868"/>
                </a:avLst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/>
            <p:cNvGrpSpPr/>
            <p:nvPr/>
          </p:nvGrpSpPr>
          <p:grpSpPr>
            <a:xfrm>
              <a:off x="1259066" y="2341111"/>
              <a:ext cx="236018" cy="236377"/>
              <a:chOff x="2279650" y="3764296"/>
              <a:chExt cx="272942" cy="274736"/>
            </a:xfrm>
            <a:effectLst/>
          </p:grpSpPr>
          <p:cxnSp>
            <p:nvCxnSpPr>
              <p:cNvPr id="233" name="Straight Connector 232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4" name="TextBox 233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4" name="TextBox 2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64" name="Picture 16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707" y="1435254"/>
              <a:ext cx="120594" cy="100853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65" name="Picture 16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690" y="1763075"/>
              <a:ext cx="170166" cy="101586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66" name="Picture 16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701" y="2069018"/>
              <a:ext cx="122816" cy="100853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67" name="Picture 16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668" y="2374980"/>
              <a:ext cx="172388" cy="101586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168" name="Straight Connector 167"/>
            <p:cNvCxnSpPr/>
            <p:nvPr/>
          </p:nvCxnSpPr>
          <p:spPr>
            <a:xfrm flipH="1">
              <a:off x="1375043" y="1538470"/>
              <a:ext cx="94306" cy="9383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1292011" y="1395933"/>
                  <a:ext cx="236018" cy="225361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102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1102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2011" y="1395933"/>
                  <a:ext cx="236018" cy="225361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0" name="Straight Arrow Connector 169"/>
            <p:cNvCxnSpPr/>
            <p:nvPr/>
          </p:nvCxnSpPr>
          <p:spPr>
            <a:xfrm>
              <a:off x="1941672" y="1738562"/>
              <a:ext cx="778346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/>
            <p:nvPr/>
          </p:nvCxnSpPr>
          <p:spPr>
            <a:xfrm>
              <a:off x="1945792" y="2374352"/>
              <a:ext cx="77011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2" name="Picture 17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3964" y="2858765"/>
              <a:ext cx="499661" cy="143167"/>
            </a:xfrm>
            <a:prstGeom prst="rect">
              <a:avLst/>
            </a:prstGeom>
            <a:effectLst/>
          </p:spPr>
        </p:pic>
        <p:pic>
          <p:nvPicPr>
            <p:cNvPr id="173" name="Picture 17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56" y="2442116"/>
              <a:ext cx="99336" cy="100620"/>
            </a:xfrm>
            <a:prstGeom prst="rect">
              <a:avLst/>
            </a:prstGeom>
            <a:noFill/>
            <a:effectLst/>
          </p:spPr>
        </p:pic>
        <p:pic>
          <p:nvPicPr>
            <p:cNvPr id="174" name="Picture 17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313" y="1373900"/>
              <a:ext cx="147659" cy="103291"/>
            </a:xfrm>
            <a:prstGeom prst="rect">
              <a:avLst/>
            </a:prstGeom>
            <a:noFill/>
            <a:effectLst/>
          </p:spPr>
        </p:pic>
        <p:grpSp>
          <p:nvGrpSpPr>
            <p:cNvPr id="175" name="Group 174"/>
            <p:cNvGrpSpPr/>
            <p:nvPr/>
          </p:nvGrpSpPr>
          <p:grpSpPr>
            <a:xfrm>
              <a:off x="3840881" y="2406301"/>
              <a:ext cx="236018" cy="236377"/>
              <a:chOff x="2279650" y="3764296"/>
              <a:chExt cx="272942" cy="274736"/>
            </a:xfrm>
            <a:effectLst/>
          </p:grpSpPr>
          <p:cxnSp>
            <p:nvCxnSpPr>
              <p:cNvPr id="231" name="Straight Connector 230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2" name="TextBox 231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2" name="TextBox 2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5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6" name="Group 175"/>
            <p:cNvGrpSpPr/>
            <p:nvPr/>
          </p:nvGrpSpPr>
          <p:grpSpPr>
            <a:xfrm>
              <a:off x="3835388" y="1338198"/>
              <a:ext cx="236018" cy="236377"/>
              <a:chOff x="2279650" y="3764296"/>
              <a:chExt cx="272942" cy="274736"/>
            </a:xfrm>
            <a:effectLst/>
          </p:grpSpPr>
          <p:cxnSp>
            <p:nvCxnSpPr>
              <p:cNvPr id="229" name="Straight Connector 228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0" name="TextBox 2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54"/>
                    <a:stretch>
                      <a:fillRect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7" name="Rectangle 176"/>
            <p:cNvSpPr/>
            <p:nvPr/>
          </p:nvSpPr>
          <p:spPr>
            <a:xfrm>
              <a:off x="3067931" y="1840448"/>
              <a:ext cx="413432" cy="4416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pic>
          <p:nvPicPr>
            <p:cNvPr id="178" name="Picture 177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014" y="1972943"/>
              <a:ext cx="300692" cy="158497"/>
            </a:xfrm>
            <a:prstGeom prst="rect">
              <a:avLst/>
            </a:prstGeom>
            <a:noFill/>
            <a:effectLst/>
          </p:spPr>
        </p:pic>
        <p:cxnSp>
          <p:nvCxnSpPr>
            <p:cNvPr id="179" name="Elbow Connector 178"/>
            <p:cNvCxnSpPr/>
            <p:nvPr/>
          </p:nvCxnSpPr>
          <p:spPr>
            <a:xfrm>
              <a:off x="2273434" y="1739153"/>
              <a:ext cx="1400848" cy="854579"/>
            </a:xfrm>
            <a:prstGeom prst="bentConnector3">
              <a:avLst>
                <a:gd name="adj1" fmla="val -55"/>
              </a:avLst>
            </a:prstGeom>
            <a:ln w="15875">
              <a:solidFill>
                <a:schemeClr val="tx1"/>
              </a:solidFill>
              <a:headEnd type="oval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0" name="Picture 179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0717" y="1603373"/>
              <a:ext cx="102912" cy="105962"/>
            </a:xfrm>
            <a:prstGeom prst="rect">
              <a:avLst/>
            </a:prstGeom>
            <a:noFill/>
            <a:effectLst/>
          </p:spPr>
        </p:pic>
        <p:pic>
          <p:nvPicPr>
            <p:cNvPr id="181" name="Picture 18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0721" y="2226217"/>
              <a:ext cx="107389" cy="100616"/>
            </a:xfrm>
            <a:prstGeom prst="rect">
              <a:avLst/>
            </a:prstGeom>
            <a:noFill/>
            <a:effectLst/>
          </p:spPr>
        </p:pic>
        <p:grpSp>
          <p:nvGrpSpPr>
            <p:cNvPr id="182" name="Group 181"/>
            <p:cNvGrpSpPr/>
            <p:nvPr/>
          </p:nvGrpSpPr>
          <p:grpSpPr>
            <a:xfrm>
              <a:off x="1896371" y="2183756"/>
              <a:ext cx="236018" cy="236377"/>
              <a:chOff x="2279650" y="3764296"/>
              <a:chExt cx="272942" cy="274736"/>
            </a:xfrm>
            <a:effectLst/>
          </p:grpSpPr>
          <p:cxnSp>
            <p:nvCxnSpPr>
              <p:cNvPr id="227" name="Straight Connector 226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8" name="TextBox 227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8" name="TextBox 2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58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3" name="Group 182"/>
            <p:cNvGrpSpPr/>
            <p:nvPr/>
          </p:nvGrpSpPr>
          <p:grpSpPr>
            <a:xfrm>
              <a:off x="1874409" y="1555461"/>
              <a:ext cx="236018" cy="236377"/>
              <a:chOff x="2279650" y="3764296"/>
              <a:chExt cx="272942" cy="274736"/>
            </a:xfrm>
            <a:effectLst/>
          </p:grpSpPr>
          <p:cxnSp>
            <p:nvCxnSpPr>
              <p:cNvPr id="225" name="Straight Connector 224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6" name="TextBox 225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6" name="TextBox 2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59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4" name="Elbow Connector 183"/>
            <p:cNvCxnSpPr/>
            <p:nvPr/>
          </p:nvCxnSpPr>
          <p:spPr>
            <a:xfrm flipV="1">
              <a:off x="2213721" y="1531637"/>
              <a:ext cx="1463107" cy="840591"/>
            </a:xfrm>
            <a:prstGeom prst="bentConnector3">
              <a:avLst>
                <a:gd name="adj1" fmla="val -149"/>
              </a:avLst>
            </a:prstGeom>
            <a:ln w="15875">
              <a:solidFill>
                <a:schemeClr val="tx1"/>
              </a:solidFill>
              <a:headEnd type="oval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>
              <a:off x="2652229" y="2061258"/>
              <a:ext cx="39043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Elbow Connector 185"/>
            <p:cNvCxnSpPr>
              <a:stCxn id="177" idx="3"/>
              <a:endCxn id="261" idx="4"/>
            </p:cNvCxnSpPr>
            <p:nvPr/>
          </p:nvCxnSpPr>
          <p:spPr>
            <a:xfrm flipV="1">
              <a:off x="3481365" y="1635613"/>
              <a:ext cx="308183" cy="425658"/>
            </a:xfrm>
            <a:prstGeom prst="bentConnector2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Elbow Connector 186"/>
            <p:cNvCxnSpPr>
              <a:stCxn id="177" idx="3"/>
              <a:endCxn id="263" idx="0"/>
            </p:cNvCxnSpPr>
            <p:nvPr/>
          </p:nvCxnSpPr>
          <p:spPr>
            <a:xfrm>
              <a:off x="3481365" y="2061270"/>
              <a:ext cx="308183" cy="428483"/>
            </a:xfrm>
            <a:prstGeom prst="bentConnector2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>
              <a:off x="2849382" y="2009817"/>
              <a:ext cx="94305" cy="93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/>
                <p:cNvSpPr txBox="1"/>
                <p:nvPr/>
              </p:nvSpPr>
              <p:spPr>
                <a:xfrm>
                  <a:off x="2766353" y="2012791"/>
                  <a:ext cx="236018" cy="2253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102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1102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89" name="TextBox 1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6353" y="2012791"/>
                  <a:ext cx="236018" cy="225361"/>
                </a:xfrm>
                <a:prstGeom prst="rect">
                  <a:avLst/>
                </a:prstGeom>
                <a:blipFill>
                  <a:blip r:embed="rId58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0" name="Straight Connector 189"/>
            <p:cNvCxnSpPr/>
            <p:nvPr/>
          </p:nvCxnSpPr>
          <p:spPr>
            <a:xfrm flipH="1">
              <a:off x="3539268" y="2009817"/>
              <a:ext cx="94305" cy="93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3456237" y="2012791"/>
                  <a:ext cx="236018" cy="2253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102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1102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6237" y="2012791"/>
                  <a:ext cx="236018" cy="225361"/>
                </a:xfrm>
                <a:prstGeom prst="rect">
                  <a:avLst/>
                </a:prstGeom>
                <a:blipFill>
                  <a:blip r:embed="rId58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2" name="Group 191"/>
            <p:cNvGrpSpPr/>
            <p:nvPr/>
          </p:nvGrpSpPr>
          <p:grpSpPr>
            <a:xfrm>
              <a:off x="3445257" y="1342775"/>
              <a:ext cx="236018" cy="236377"/>
              <a:chOff x="2279650" y="3764296"/>
              <a:chExt cx="272942" cy="274736"/>
            </a:xfrm>
            <a:effectLst/>
          </p:grpSpPr>
          <p:cxnSp>
            <p:nvCxnSpPr>
              <p:cNvPr id="223" name="Straight Connector 222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4" name="TextBox 223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4" name="TextBox 2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58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3" name="Group 192"/>
            <p:cNvGrpSpPr/>
            <p:nvPr/>
          </p:nvGrpSpPr>
          <p:grpSpPr>
            <a:xfrm>
              <a:off x="3445257" y="2402682"/>
              <a:ext cx="236018" cy="236377"/>
              <a:chOff x="2279650" y="3764296"/>
              <a:chExt cx="272942" cy="274736"/>
            </a:xfrm>
            <a:effectLst/>
          </p:grpSpPr>
          <p:cxnSp>
            <p:nvCxnSpPr>
              <p:cNvPr id="221" name="Straight Connector 220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2" name="TextBox 221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2" name="TextBox 2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58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4" name="Picture 193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438" y="2818699"/>
              <a:ext cx="322566" cy="114063"/>
            </a:xfrm>
            <a:prstGeom prst="rect">
              <a:avLst/>
            </a:prstGeom>
            <a:effectLst/>
          </p:spPr>
        </p:pic>
        <p:pic>
          <p:nvPicPr>
            <p:cNvPr id="195" name="Picture 194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3353" y="2747968"/>
              <a:ext cx="512312" cy="249365"/>
            </a:xfrm>
            <a:prstGeom prst="rect">
              <a:avLst/>
            </a:prstGeom>
            <a:effectLst/>
          </p:spPr>
        </p:pic>
        <p:pic>
          <p:nvPicPr>
            <p:cNvPr id="196" name="Picture 195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170" y="2744954"/>
              <a:ext cx="615088" cy="273749"/>
            </a:xfrm>
            <a:prstGeom prst="rect">
              <a:avLst/>
            </a:prstGeom>
            <a:effectLst/>
          </p:spPr>
        </p:pic>
        <p:pic>
          <p:nvPicPr>
            <p:cNvPr id="197" name="Picture 196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965" y="2728554"/>
              <a:ext cx="499661" cy="275324"/>
            </a:xfrm>
            <a:prstGeom prst="rect">
              <a:avLst/>
            </a:prstGeom>
            <a:effectLst/>
          </p:spPr>
        </p:pic>
        <p:pic>
          <p:nvPicPr>
            <p:cNvPr id="198" name="Picture 197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39" y="2662994"/>
              <a:ext cx="499661" cy="272962"/>
            </a:xfrm>
            <a:prstGeom prst="rect">
              <a:avLst/>
            </a:prstGeom>
            <a:effectLst/>
          </p:spPr>
        </p:pic>
        <p:pic>
          <p:nvPicPr>
            <p:cNvPr id="199" name="Picture 198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222" y="1910685"/>
              <a:ext cx="102912" cy="106852"/>
            </a:xfrm>
            <a:prstGeom prst="rect">
              <a:avLst/>
            </a:prstGeom>
            <a:noFill/>
            <a:effectLst/>
          </p:spPr>
        </p:pic>
        <p:pic>
          <p:nvPicPr>
            <p:cNvPr id="201" name="Picture 200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001" y="1226230"/>
              <a:ext cx="1581994" cy="140809"/>
            </a:xfrm>
            <a:prstGeom prst="rect">
              <a:avLst/>
            </a:prstGeom>
            <a:effectLst/>
          </p:spPr>
        </p:pic>
        <p:sp>
          <p:nvSpPr>
            <p:cNvPr id="202" name="Oval 201"/>
            <p:cNvSpPr/>
            <p:nvPr/>
          </p:nvSpPr>
          <p:spPr>
            <a:xfrm>
              <a:off x="1892959" y="1716789"/>
              <a:ext cx="46519" cy="4628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203" name="Oval 202"/>
            <p:cNvSpPr/>
            <p:nvPr/>
          </p:nvSpPr>
          <p:spPr>
            <a:xfrm>
              <a:off x="1892959" y="2351913"/>
              <a:ext cx="46519" cy="4628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204" name="Oval 203"/>
            <p:cNvSpPr/>
            <p:nvPr/>
          </p:nvSpPr>
          <p:spPr>
            <a:xfrm>
              <a:off x="5172224" y="2030938"/>
              <a:ext cx="46519" cy="4628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4471053" y="1479849"/>
              <a:ext cx="217910" cy="1146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2391805" y="1635569"/>
              <a:ext cx="377593" cy="851404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pic>
          <p:nvPicPr>
            <p:cNvPr id="207" name="Picture 206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189" y="1972943"/>
              <a:ext cx="274736" cy="160277"/>
            </a:xfrm>
            <a:prstGeom prst="rect">
              <a:avLst/>
            </a:prstGeom>
            <a:noFill/>
            <a:effectLst/>
          </p:spPr>
        </p:pic>
        <p:sp>
          <p:nvSpPr>
            <p:cNvPr id="208" name="Rectangle 207"/>
            <p:cNvSpPr/>
            <p:nvPr/>
          </p:nvSpPr>
          <p:spPr>
            <a:xfrm>
              <a:off x="747128" y="1474962"/>
              <a:ext cx="217910" cy="1146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grpSp>
          <p:nvGrpSpPr>
            <p:cNvPr id="209" name="Group 208"/>
            <p:cNvGrpSpPr>
              <a:grpSpLocks noChangeAspect="1"/>
            </p:cNvGrpSpPr>
            <p:nvPr/>
          </p:nvGrpSpPr>
          <p:grpSpPr>
            <a:xfrm>
              <a:off x="1651742" y="2083541"/>
              <a:ext cx="270576" cy="588502"/>
              <a:chOff x="2301488" y="2844685"/>
              <a:chExt cx="742017" cy="114300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218" name="Flowchart: Manual Operation 217"/>
              <p:cNvSpPr/>
              <p:nvPr/>
            </p:nvSpPr>
            <p:spPr>
              <a:xfrm rot="16200000">
                <a:off x="2138502" y="3191864"/>
                <a:ext cx="1143000" cy="448642"/>
              </a:xfrm>
              <a:prstGeom prst="flowChartManualOperation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799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9" name="TextBox 218"/>
                  <p:cNvSpPr txBox="1"/>
                  <p:nvPr/>
                </p:nvSpPr>
                <p:spPr>
                  <a:xfrm>
                    <a:off x="2301488" y="2895178"/>
                    <a:ext cx="742017" cy="4628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9" name="TextBox 2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8" y="2895178"/>
                    <a:ext cx="742017" cy="462881"/>
                  </a:xfrm>
                  <a:prstGeom prst="rect">
                    <a:avLst/>
                  </a:prstGeom>
                  <a:blipFill>
                    <a:blip r:embed="rId68"/>
                    <a:stretch>
                      <a:fillRect b="-5128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0" name="TextBox 219"/>
                  <p:cNvSpPr txBox="1"/>
                  <p:nvPr/>
                </p:nvSpPr>
                <p:spPr>
                  <a:xfrm>
                    <a:off x="2301488" y="3436945"/>
                    <a:ext cx="742014" cy="4628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0" name="TextBox 2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8" y="3436945"/>
                    <a:ext cx="742014" cy="462881"/>
                  </a:xfrm>
                  <a:prstGeom prst="rect">
                    <a:avLst/>
                  </a:prstGeom>
                  <a:blipFill>
                    <a:blip r:embed="rId69"/>
                    <a:stretch>
                      <a:fillRect b="-2564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0" name="Group 209"/>
            <p:cNvGrpSpPr>
              <a:grpSpLocks noChangeAspect="1"/>
            </p:cNvGrpSpPr>
            <p:nvPr/>
          </p:nvGrpSpPr>
          <p:grpSpPr>
            <a:xfrm>
              <a:off x="4948395" y="1600241"/>
              <a:ext cx="270577" cy="891162"/>
              <a:chOff x="2335264" y="2844685"/>
              <a:chExt cx="742016" cy="114300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215" name="Flowchart: Manual Operation 214"/>
              <p:cNvSpPr/>
              <p:nvPr/>
            </p:nvSpPr>
            <p:spPr>
              <a:xfrm rot="16200000">
                <a:off x="2138502" y="3191864"/>
                <a:ext cx="1143000" cy="448642"/>
              </a:xfrm>
              <a:prstGeom prst="flowChartManualOperation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799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6" name="TextBox 215"/>
                  <p:cNvSpPr txBox="1"/>
                  <p:nvPr/>
                </p:nvSpPr>
                <p:spPr>
                  <a:xfrm>
                    <a:off x="2335267" y="2989479"/>
                    <a:ext cx="742010" cy="3056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6" name="TextBox 2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5267" y="2989479"/>
                    <a:ext cx="742010" cy="305676"/>
                  </a:xfrm>
                  <a:prstGeom prst="rect">
                    <a:avLst/>
                  </a:prstGeom>
                  <a:blipFill>
                    <a:blip r:embed="rId68"/>
                    <a:stretch>
                      <a:fillRect b="-5128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7" name="TextBox 216"/>
                  <p:cNvSpPr txBox="1"/>
                  <p:nvPr/>
                </p:nvSpPr>
                <p:spPr>
                  <a:xfrm>
                    <a:off x="2335264" y="3527239"/>
                    <a:ext cx="742016" cy="3056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7" name="TextBox 2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5264" y="3527239"/>
                    <a:ext cx="742016" cy="305676"/>
                  </a:xfrm>
                  <a:prstGeom prst="rect">
                    <a:avLst/>
                  </a:prstGeom>
                  <a:blipFill>
                    <a:blip r:embed="rId69"/>
                    <a:stretch>
                      <a:fillRect b="-2564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1" name="Freeform 42 2 2"/>
            <p:cNvSpPr>
              <a:spLocks/>
            </p:cNvSpPr>
            <p:nvPr/>
          </p:nvSpPr>
          <p:spPr bwMode="auto">
            <a:xfrm>
              <a:off x="3736924" y="1485835"/>
              <a:ext cx="103924" cy="104552"/>
            </a:xfrm>
            <a:custGeom>
              <a:avLst/>
              <a:gdLst>
                <a:gd name="T0" fmla="*/ 0 w 90"/>
                <a:gd name="T1" fmla="*/ 75 h 91"/>
                <a:gd name="T2" fmla="*/ 16 w 90"/>
                <a:gd name="T3" fmla="*/ 91 h 91"/>
                <a:gd name="T4" fmla="*/ 45 w 90"/>
                <a:gd name="T5" fmla="*/ 63 h 91"/>
                <a:gd name="T6" fmla="*/ 74 w 90"/>
                <a:gd name="T7" fmla="*/ 91 h 91"/>
                <a:gd name="T8" fmla="*/ 90 w 90"/>
                <a:gd name="T9" fmla="*/ 75 h 91"/>
                <a:gd name="T10" fmla="*/ 63 w 90"/>
                <a:gd name="T11" fmla="*/ 46 h 91"/>
                <a:gd name="T12" fmla="*/ 90 w 90"/>
                <a:gd name="T13" fmla="*/ 16 h 91"/>
                <a:gd name="T14" fmla="*/ 74 w 90"/>
                <a:gd name="T15" fmla="*/ 0 h 91"/>
                <a:gd name="T16" fmla="*/ 45 w 90"/>
                <a:gd name="T17" fmla="*/ 28 h 91"/>
                <a:gd name="T18" fmla="*/ 16 w 90"/>
                <a:gd name="T19" fmla="*/ 0 h 91"/>
                <a:gd name="T20" fmla="*/ 0 w 90"/>
                <a:gd name="T21" fmla="*/ 16 h 91"/>
                <a:gd name="T22" fmla="*/ 27 w 90"/>
                <a:gd name="T23" fmla="*/ 46 h 91"/>
                <a:gd name="T24" fmla="*/ 0 w 90"/>
                <a:gd name="T25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91">
                  <a:moveTo>
                    <a:pt x="0" y="75"/>
                  </a:moveTo>
                  <a:lnTo>
                    <a:pt x="16" y="91"/>
                  </a:lnTo>
                  <a:lnTo>
                    <a:pt x="45" y="63"/>
                  </a:lnTo>
                  <a:lnTo>
                    <a:pt x="74" y="91"/>
                  </a:lnTo>
                  <a:lnTo>
                    <a:pt x="90" y="75"/>
                  </a:lnTo>
                  <a:lnTo>
                    <a:pt x="63" y="46"/>
                  </a:lnTo>
                  <a:lnTo>
                    <a:pt x="90" y="16"/>
                  </a:lnTo>
                  <a:lnTo>
                    <a:pt x="74" y="0"/>
                  </a:lnTo>
                  <a:lnTo>
                    <a:pt x="45" y="28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27" y="4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3" rIns="91440" bIns="45723" numCol="1" anchor="t" anchorCtr="0" compatLnSpc="1">
              <a:prstTxWarp prst="textNoShape">
                <a:avLst/>
              </a:prstTxWarp>
            </a:bodyPr>
            <a:lstStyle/>
            <a:p>
              <a:endParaRPr lang="en-CA" sz="1799"/>
            </a:p>
          </p:txBody>
        </p:sp>
        <p:sp>
          <p:nvSpPr>
            <p:cNvPr id="212" name="Freeform 42 2 3"/>
            <p:cNvSpPr>
              <a:spLocks/>
            </p:cNvSpPr>
            <p:nvPr/>
          </p:nvSpPr>
          <p:spPr bwMode="auto">
            <a:xfrm>
              <a:off x="3736924" y="2543011"/>
              <a:ext cx="103924" cy="104552"/>
            </a:xfrm>
            <a:custGeom>
              <a:avLst/>
              <a:gdLst>
                <a:gd name="T0" fmla="*/ 0 w 90"/>
                <a:gd name="T1" fmla="*/ 75 h 91"/>
                <a:gd name="T2" fmla="*/ 16 w 90"/>
                <a:gd name="T3" fmla="*/ 91 h 91"/>
                <a:gd name="T4" fmla="*/ 45 w 90"/>
                <a:gd name="T5" fmla="*/ 63 h 91"/>
                <a:gd name="T6" fmla="*/ 74 w 90"/>
                <a:gd name="T7" fmla="*/ 91 h 91"/>
                <a:gd name="T8" fmla="*/ 90 w 90"/>
                <a:gd name="T9" fmla="*/ 75 h 91"/>
                <a:gd name="T10" fmla="*/ 63 w 90"/>
                <a:gd name="T11" fmla="*/ 46 h 91"/>
                <a:gd name="T12" fmla="*/ 90 w 90"/>
                <a:gd name="T13" fmla="*/ 16 h 91"/>
                <a:gd name="T14" fmla="*/ 74 w 90"/>
                <a:gd name="T15" fmla="*/ 0 h 91"/>
                <a:gd name="T16" fmla="*/ 45 w 90"/>
                <a:gd name="T17" fmla="*/ 28 h 91"/>
                <a:gd name="T18" fmla="*/ 16 w 90"/>
                <a:gd name="T19" fmla="*/ 0 h 91"/>
                <a:gd name="T20" fmla="*/ 0 w 90"/>
                <a:gd name="T21" fmla="*/ 16 h 91"/>
                <a:gd name="T22" fmla="*/ 27 w 90"/>
                <a:gd name="T23" fmla="*/ 46 h 91"/>
                <a:gd name="T24" fmla="*/ 0 w 90"/>
                <a:gd name="T25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91">
                  <a:moveTo>
                    <a:pt x="0" y="75"/>
                  </a:moveTo>
                  <a:lnTo>
                    <a:pt x="16" y="91"/>
                  </a:lnTo>
                  <a:lnTo>
                    <a:pt x="45" y="63"/>
                  </a:lnTo>
                  <a:lnTo>
                    <a:pt x="74" y="91"/>
                  </a:lnTo>
                  <a:lnTo>
                    <a:pt x="90" y="75"/>
                  </a:lnTo>
                  <a:lnTo>
                    <a:pt x="63" y="46"/>
                  </a:lnTo>
                  <a:lnTo>
                    <a:pt x="90" y="16"/>
                  </a:lnTo>
                  <a:lnTo>
                    <a:pt x="74" y="0"/>
                  </a:lnTo>
                  <a:lnTo>
                    <a:pt x="45" y="28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27" y="4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3" rIns="91440" bIns="45723" numCol="1" anchor="t" anchorCtr="0" compatLnSpc="1">
              <a:prstTxWarp prst="textNoShape">
                <a:avLst/>
              </a:prstTxWarp>
            </a:bodyPr>
            <a:lstStyle/>
            <a:p>
              <a:endParaRPr lang="en-CA" sz="1799"/>
            </a:p>
          </p:txBody>
        </p:sp>
        <p:pic>
          <p:nvPicPr>
            <p:cNvPr id="213" name="Picture 212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62" y="1857570"/>
              <a:ext cx="141457" cy="121440"/>
            </a:xfrm>
            <a:prstGeom prst="rect">
              <a:avLst/>
            </a:prstGeom>
            <a:noFill/>
            <a:effectLst/>
          </p:spPr>
        </p:pic>
        <p:pic>
          <p:nvPicPr>
            <p:cNvPr id="214" name="Picture 213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7394" y="1877393"/>
              <a:ext cx="110271" cy="101622"/>
            </a:xfrm>
            <a:prstGeom prst="rect">
              <a:avLst/>
            </a:prstGeom>
            <a:noFill/>
            <a:effectLst/>
          </p:spPr>
        </p:pic>
      </p:grpSp>
      <p:graphicFrame>
        <p:nvGraphicFramePr>
          <p:cNvPr id="266" name="Table 2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247272"/>
              </p:ext>
            </p:extLst>
          </p:nvPr>
        </p:nvGraphicFramePr>
        <p:xfrm>
          <a:off x="6140101" y="1152974"/>
          <a:ext cx="5029052" cy="2492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641">
                  <a:extLst>
                    <a:ext uri="{9D8B030D-6E8A-4147-A177-3AD203B41FA5}">
                      <a16:colId xmlns:a16="http://schemas.microsoft.com/office/drawing/2014/main" val="614710721"/>
                    </a:ext>
                  </a:extLst>
                </a:gridCol>
                <a:gridCol w="628927">
                  <a:extLst>
                    <a:ext uri="{9D8B030D-6E8A-4147-A177-3AD203B41FA5}">
                      <a16:colId xmlns:a16="http://schemas.microsoft.com/office/drawing/2014/main" val="4179093268"/>
                    </a:ext>
                  </a:extLst>
                </a:gridCol>
                <a:gridCol w="661888">
                  <a:extLst>
                    <a:ext uri="{9D8B030D-6E8A-4147-A177-3AD203B41FA5}">
                      <a16:colId xmlns:a16="http://schemas.microsoft.com/office/drawing/2014/main" val="3911580078"/>
                    </a:ext>
                  </a:extLst>
                </a:gridCol>
                <a:gridCol w="685083">
                  <a:extLst>
                    <a:ext uri="{9D8B030D-6E8A-4147-A177-3AD203B41FA5}">
                      <a16:colId xmlns:a16="http://schemas.microsoft.com/office/drawing/2014/main" val="3263035216"/>
                    </a:ext>
                  </a:extLst>
                </a:gridCol>
                <a:gridCol w="605732">
                  <a:extLst>
                    <a:ext uri="{9D8B030D-6E8A-4147-A177-3AD203B41FA5}">
                      <a16:colId xmlns:a16="http://schemas.microsoft.com/office/drawing/2014/main" val="743257380"/>
                    </a:ext>
                  </a:extLst>
                </a:gridCol>
                <a:gridCol w="628927">
                  <a:extLst>
                    <a:ext uri="{9D8B030D-6E8A-4147-A177-3AD203B41FA5}">
                      <a16:colId xmlns:a16="http://schemas.microsoft.com/office/drawing/2014/main" val="3719389781"/>
                    </a:ext>
                  </a:extLst>
                </a:gridCol>
                <a:gridCol w="628927">
                  <a:extLst>
                    <a:ext uri="{9D8B030D-6E8A-4147-A177-3AD203B41FA5}">
                      <a16:colId xmlns:a16="http://schemas.microsoft.com/office/drawing/2014/main" val="1089810235"/>
                    </a:ext>
                  </a:extLst>
                </a:gridCol>
                <a:gridCol w="628927">
                  <a:extLst>
                    <a:ext uri="{9D8B030D-6E8A-4147-A177-3AD203B41FA5}">
                      <a16:colId xmlns:a16="http://schemas.microsoft.com/office/drawing/2014/main" val="3784342014"/>
                    </a:ext>
                  </a:extLst>
                </a:gridCol>
              </a:tblGrid>
              <a:tr h="22235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Imp.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Ref.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Area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CPD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Pow.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0057"/>
                  </a:ext>
                </a:extLst>
              </a:tr>
              <a:tr h="23262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ns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816530"/>
                  </a:ext>
                </a:extLst>
              </a:tr>
              <a:tr h="22235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Exp.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Str.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(18)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116.48</a:t>
                      </a:r>
                      <a:endParaRPr lang="en-CA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en-CA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0.208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6.96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505161"/>
                  </a:ext>
                </a:extLst>
              </a:tr>
              <a:tr h="22235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Beh.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120.12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57.75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0.206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6.02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687005"/>
                  </a:ext>
                </a:extLst>
              </a:tr>
              <a:tr h="23841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Inv.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Str.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(22),(24)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66.56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0.214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3.03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573698"/>
                  </a:ext>
                </a:extLst>
              </a:tr>
              <a:tr h="22235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Str.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Fig. 2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41.6</a:t>
                      </a:r>
                      <a:endParaRPr lang="en-CA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CA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0.070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1.58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279925"/>
                  </a:ext>
                </a:extLst>
              </a:tr>
              <a:tr h="22235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Beh.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(27)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44.72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21.5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0.083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1.26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489580"/>
                  </a:ext>
                </a:extLst>
              </a:tr>
              <a:tr h="22235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Mul</a:t>
                      </a: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Str.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(32),(34)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141.44</a:t>
                      </a:r>
                      <a:endParaRPr lang="en-CA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</a:t>
                      </a:r>
                      <a:endParaRPr lang="en-CA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0.171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6.74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470234"/>
                  </a:ext>
                </a:extLst>
              </a:tr>
              <a:tr h="23262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Beh</a:t>
                      </a: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143.52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0.192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5.67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572326"/>
                  </a:ext>
                </a:extLst>
              </a:tr>
              <a:tr h="22235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Tower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Inv.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Str.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#1,4,6</a:t>
                      </a:r>
                      <a:endParaRPr lang="en-CA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299.52</a:t>
                      </a:r>
                      <a:endParaRPr lang="en-CA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144</a:t>
                      </a:r>
                      <a:endParaRPr lang="en-CA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0.607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25.02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728370"/>
                  </a:ext>
                </a:extLst>
              </a:tr>
              <a:tr h="23262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Beh.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#2,5,7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309.4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148.75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0.762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23.22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14051"/>
                  </a:ext>
                </a:extLst>
              </a:tr>
            </a:tbl>
          </a:graphicData>
        </a:graphic>
      </p:graphicFrame>
      <p:graphicFrame>
        <p:nvGraphicFramePr>
          <p:cNvPr id="267" name="Object 2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539890"/>
              </p:ext>
            </p:extLst>
          </p:nvPr>
        </p:nvGraphicFramePr>
        <p:xfrm>
          <a:off x="8821742" y="1355379"/>
          <a:ext cx="304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" name="Equation" r:id="rId72" imgW="304668" imgH="228501" progId="Equation.DSMT4">
                  <p:embed/>
                </p:oleObj>
              </mc:Choice>
              <mc:Fallback>
                <p:oleObj name="Equation" r:id="rId72" imgW="304668" imgH="228501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1742" y="1355379"/>
                        <a:ext cx="3048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" name="Object 2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524683"/>
              </p:ext>
            </p:extLst>
          </p:nvPr>
        </p:nvGraphicFramePr>
        <p:xfrm>
          <a:off x="10739089" y="1389246"/>
          <a:ext cx="2762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" name="Equation" r:id="rId74" imgW="279279" imgH="203112" progId="Equation.DSMT4">
                  <p:embed/>
                </p:oleObj>
              </mc:Choice>
              <mc:Fallback>
                <p:oleObj name="Equation" r:id="rId74" imgW="279279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9089" y="1389246"/>
                        <a:ext cx="2762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548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029"/>
            <a:ext cx="10515600" cy="1325563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0070C0"/>
                </a:solidFill>
              </a:rPr>
              <a:t>ASIC Implementation Results for the Combined S-box/Inverse S-box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8802"/>
            <a:ext cx="10515600" cy="4351338"/>
          </a:xfrm>
        </p:spPr>
        <p:txBody>
          <a:bodyPr>
            <a:normAutofit/>
          </a:bodyPr>
          <a:lstStyle/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STM 65nm technology library is used.</a:t>
            </a:r>
          </a:p>
          <a:p>
            <a:r>
              <a:rPr lang="en-CA" sz="2400" dirty="0"/>
              <a:t>The proposed combined S-box/inverse S-box is more compact and faster than the currently best design [3] in the literature.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3363432"/>
                  </p:ext>
                </p:extLst>
              </p:nvPr>
            </p:nvGraphicFramePr>
            <p:xfrm>
              <a:off x="2320503" y="1676927"/>
              <a:ext cx="6702724" cy="209914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57532">
                      <a:extLst>
                        <a:ext uri="{9D8B030D-6E8A-4147-A177-3AD203B41FA5}">
                          <a16:colId xmlns:a16="http://schemas.microsoft.com/office/drawing/2014/main" val="1637984079"/>
                        </a:ext>
                      </a:extLst>
                    </a:gridCol>
                    <a:gridCol w="957532">
                      <a:extLst>
                        <a:ext uri="{9D8B030D-6E8A-4147-A177-3AD203B41FA5}">
                          <a16:colId xmlns:a16="http://schemas.microsoft.com/office/drawing/2014/main" val="1553880014"/>
                        </a:ext>
                      </a:extLst>
                    </a:gridCol>
                    <a:gridCol w="957532">
                      <a:extLst>
                        <a:ext uri="{9D8B030D-6E8A-4147-A177-3AD203B41FA5}">
                          <a16:colId xmlns:a16="http://schemas.microsoft.com/office/drawing/2014/main" val="547975766"/>
                        </a:ext>
                      </a:extLst>
                    </a:gridCol>
                    <a:gridCol w="957532">
                      <a:extLst>
                        <a:ext uri="{9D8B030D-6E8A-4147-A177-3AD203B41FA5}">
                          <a16:colId xmlns:a16="http://schemas.microsoft.com/office/drawing/2014/main" val="3159474572"/>
                        </a:ext>
                      </a:extLst>
                    </a:gridCol>
                    <a:gridCol w="957532">
                      <a:extLst>
                        <a:ext uri="{9D8B030D-6E8A-4147-A177-3AD203B41FA5}">
                          <a16:colId xmlns:a16="http://schemas.microsoft.com/office/drawing/2014/main" val="2565240111"/>
                        </a:ext>
                      </a:extLst>
                    </a:gridCol>
                    <a:gridCol w="957532">
                      <a:extLst>
                        <a:ext uri="{9D8B030D-6E8A-4147-A177-3AD203B41FA5}">
                          <a16:colId xmlns:a16="http://schemas.microsoft.com/office/drawing/2014/main" val="2664192995"/>
                        </a:ext>
                      </a:extLst>
                    </a:gridCol>
                    <a:gridCol w="957532">
                      <a:extLst>
                        <a:ext uri="{9D8B030D-6E8A-4147-A177-3AD203B41FA5}">
                          <a16:colId xmlns:a16="http://schemas.microsoft.com/office/drawing/2014/main" val="173829342"/>
                        </a:ext>
                      </a:extLst>
                    </a:gridCol>
                  </a:tblGrid>
                  <a:tr h="26166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Design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Impl.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Area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Del.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M.Freq.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Pow.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051303"/>
                      </a:ext>
                    </a:extLst>
                  </a:tr>
                  <a:tr h="267488"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sSup>
                                  <m:sSupPr>
                                    <m:ctrlPr>
                                      <a:rPr lang="en-CA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CA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GE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ns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𝑀𝐻𝑧</m:t>
                                </m:r>
                              </m:oMath>
                            </m:oMathPara>
                          </a14:m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CA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78456888"/>
                      </a:ext>
                    </a:extLst>
                  </a:tr>
                  <a:tr h="26166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Canright [3]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Beh.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624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300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1.321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757.00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61.36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6652852"/>
                      </a:ext>
                    </a:extLst>
                  </a:tr>
                  <a:tr h="261665"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CPD: </a:t>
                          </a:r>
                          <a14:m>
                            <m:oMath xmlns:m="http://schemas.openxmlformats.org/officeDocument/2006/math">
                              <m:r>
                                <a:rPr lang="en-CA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𝑂𝐴𝐼</m:t>
                                  </m:r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en-CA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𝑋𝑂𝑅</m:t>
                                  </m:r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CA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  <m:sSub>
                                <m:sSubPr>
                                  <m:ctrlP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𝑋𝑂𝑅</m:t>
                                  </m:r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CA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𝑁𝐴𝑁𝐷</m:t>
                                  </m:r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4697910"/>
                      </a:ext>
                    </a:extLst>
                  </a:tr>
                  <a:tr h="26166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Canright [3]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Str.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537.16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258.25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1.304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766.87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56.86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6721625"/>
                      </a:ext>
                    </a:extLst>
                  </a:tr>
                  <a:tr h="261665"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CPD: </a:t>
                          </a:r>
                          <a14:m>
                            <m:oMath xmlns:m="http://schemas.openxmlformats.org/officeDocument/2006/math">
                              <m:r>
                                <a:rPr lang="en-CA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𝑂𝐴𝐼</m:t>
                                  </m:r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en-CA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sSub>
                                <m:sSubPr>
                                  <m:ctrlP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𝑋𝑂𝑅</m:t>
                                  </m:r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CA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𝑁𝐴𝑁𝐷</m:t>
                                  </m:r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CA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𝑁𝑂𝑅</m:t>
                                  </m:r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4676251"/>
                      </a:ext>
                    </a:extLst>
                  </a:tr>
                  <a:tr h="26166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This Work</a:t>
                          </a:r>
                          <a:endParaRPr lang="en-CA" sz="1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Str.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508.04</a:t>
                          </a:r>
                          <a:endParaRPr lang="en-CA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244.25</a:t>
                          </a:r>
                          <a:endParaRPr lang="en-CA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1.159</a:t>
                          </a:r>
                          <a:endParaRPr lang="en-CA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862.81</a:t>
                          </a:r>
                          <a:endParaRPr lang="en-CA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55.00</a:t>
                          </a:r>
                          <a:endParaRPr lang="en-CA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949647"/>
                      </a:ext>
                    </a:extLst>
                  </a:tr>
                  <a:tr h="261665"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CPD: : </a:t>
                          </a:r>
                          <a14:m>
                            <m:oMath xmlns:m="http://schemas.openxmlformats.org/officeDocument/2006/math">
                              <m:r>
                                <a:rPr lang="en-CA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𝑂𝐴𝐼</m:t>
                                  </m:r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en-CA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𝑂𝐴𝐼</m:t>
                                  </m:r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r>
                                <a:rPr lang="en-CA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  <m:sSub>
                                <m:sSubPr>
                                  <m:ctrlP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𝑋𝑂𝑅</m:t>
                                  </m:r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CA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𝑁𝐴𝑁𝐷</m:t>
                                  </m:r>
                                  <m:r>
                                    <a:rPr lang="en-CA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CA" sz="1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47005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3363432"/>
                  </p:ext>
                </p:extLst>
              </p:nvPr>
            </p:nvGraphicFramePr>
            <p:xfrm>
              <a:off x="2320503" y="1676927"/>
              <a:ext cx="6702724" cy="209914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57532">
                      <a:extLst>
                        <a:ext uri="{9D8B030D-6E8A-4147-A177-3AD203B41FA5}">
                          <a16:colId xmlns:a16="http://schemas.microsoft.com/office/drawing/2014/main" val="1637984079"/>
                        </a:ext>
                      </a:extLst>
                    </a:gridCol>
                    <a:gridCol w="957532">
                      <a:extLst>
                        <a:ext uri="{9D8B030D-6E8A-4147-A177-3AD203B41FA5}">
                          <a16:colId xmlns:a16="http://schemas.microsoft.com/office/drawing/2014/main" val="1553880014"/>
                        </a:ext>
                      </a:extLst>
                    </a:gridCol>
                    <a:gridCol w="957532">
                      <a:extLst>
                        <a:ext uri="{9D8B030D-6E8A-4147-A177-3AD203B41FA5}">
                          <a16:colId xmlns:a16="http://schemas.microsoft.com/office/drawing/2014/main" val="547975766"/>
                        </a:ext>
                      </a:extLst>
                    </a:gridCol>
                    <a:gridCol w="957532">
                      <a:extLst>
                        <a:ext uri="{9D8B030D-6E8A-4147-A177-3AD203B41FA5}">
                          <a16:colId xmlns:a16="http://schemas.microsoft.com/office/drawing/2014/main" val="3159474572"/>
                        </a:ext>
                      </a:extLst>
                    </a:gridCol>
                    <a:gridCol w="957532">
                      <a:extLst>
                        <a:ext uri="{9D8B030D-6E8A-4147-A177-3AD203B41FA5}">
                          <a16:colId xmlns:a16="http://schemas.microsoft.com/office/drawing/2014/main" val="2565240111"/>
                        </a:ext>
                      </a:extLst>
                    </a:gridCol>
                    <a:gridCol w="957532">
                      <a:extLst>
                        <a:ext uri="{9D8B030D-6E8A-4147-A177-3AD203B41FA5}">
                          <a16:colId xmlns:a16="http://schemas.microsoft.com/office/drawing/2014/main" val="2664192995"/>
                        </a:ext>
                      </a:extLst>
                    </a:gridCol>
                    <a:gridCol w="957532">
                      <a:extLst>
                        <a:ext uri="{9D8B030D-6E8A-4147-A177-3AD203B41FA5}">
                          <a16:colId xmlns:a16="http://schemas.microsoft.com/office/drawing/2014/main" val="173829342"/>
                        </a:ext>
                      </a:extLst>
                    </a:gridCol>
                  </a:tblGrid>
                  <a:tr h="26166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Design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Impl.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Area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Del.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M.Freq.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Pow.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051303"/>
                      </a:ext>
                    </a:extLst>
                  </a:tr>
                  <a:tr h="267488"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274" t="-115909" r="-401911" b="-6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GE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ns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8101" t="-115909" r="-100633" b="-6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1911" t="-115909" r="-1274" b="-611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8456888"/>
                      </a:ext>
                    </a:extLst>
                  </a:tr>
                  <a:tr h="26166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Canright [3]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Beh.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624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300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1.321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757.00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61.36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6652852"/>
                      </a:ext>
                    </a:extLst>
                  </a:tr>
                  <a:tr h="261665"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737" t="-320930" r="-212" b="-4255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4697910"/>
                      </a:ext>
                    </a:extLst>
                  </a:tr>
                  <a:tr h="26166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Canright [3]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Str.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537.16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258.25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1.304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766.87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56.86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6721625"/>
                      </a:ext>
                    </a:extLst>
                  </a:tr>
                  <a:tr h="261665"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737" t="-520930" r="-212" b="-2255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4676251"/>
                      </a:ext>
                    </a:extLst>
                  </a:tr>
                  <a:tr h="26166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This Work</a:t>
                          </a:r>
                          <a:endParaRPr lang="en-CA" sz="1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Str.</a:t>
                          </a:r>
                          <a:endParaRPr lang="en-CA" sz="14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508.04</a:t>
                          </a:r>
                          <a:endParaRPr lang="en-CA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244.25</a:t>
                          </a:r>
                          <a:endParaRPr lang="en-CA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1.159</a:t>
                          </a:r>
                          <a:endParaRPr lang="en-CA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862.81</a:t>
                          </a:r>
                          <a:endParaRPr lang="en-CA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55.00</a:t>
                          </a:r>
                          <a:endParaRPr lang="en-CA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949647"/>
                      </a:ext>
                    </a:extLst>
                  </a:tr>
                  <a:tr h="261665"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737" t="-720930" r="-212" b="-255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47005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13</a:t>
            </a:fld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18408-03E7-4718-B25C-F31776FF52EE}"/>
              </a:ext>
            </a:extLst>
          </p:cNvPr>
          <p:cNvSpPr txBox="1"/>
          <p:nvPr/>
        </p:nvSpPr>
        <p:spPr>
          <a:xfrm>
            <a:off x="905933" y="5596470"/>
            <a:ext cx="10515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---------------------------------------------------------------------</a:t>
            </a:r>
          </a:p>
          <a:p>
            <a:r>
              <a:rPr lang="en-CA" dirty="0"/>
              <a:t>[3] D. </a:t>
            </a:r>
            <a:r>
              <a:rPr lang="en-CA" dirty="0" err="1"/>
              <a:t>Canright</a:t>
            </a:r>
            <a:r>
              <a:rPr lang="en-CA" dirty="0"/>
              <a:t>, “A very compact S-box for AES,” in Cryptographic Hardware and Embedded Systems - CHES, Proceedings, 2005, pp. 441–455.</a:t>
            </a:r>
          </a:p>
        </p:txBody>
      </p:sp>
    </p:spTree>
    <p:extLst>
      <p:ext uri="{BB962C8B-B14F-4D97-AF65-F5344CB8AC3E}">
        <p14:creationId xmlns:p14="http://schemas.microsoft.com/office/powerpoint/2010/main" val="4551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55"/>
            <a:ext cx="10515600" cy="1325563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0070C0"/>
                </a:solidFill>
              </a:rPr>
              <a:t>ASIC Implementation Results for the Combined S-box/Inverse S-box (Cont’d)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1690"/>
            <a:ext cx="10515600" cy="4351338"/>
          </a:xfrm>
        </p:spPr>
        <p:txBody>
          <a:bodyPr>
            <a:normAutofit fontScale="62500" lnSpcReduction="20000"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sz="3500" dirty="0"/>
              <a:t>The proposed scheme is evaluated against previous work in [3] under different delay constraints using two technologies of STM 65 nm and </a:t>
            </a:r>
            <a:r>
              <a:rPr lang="en-CA" sz="3500" dirty="0" err="1"/>
              <a:t>NanGate</a:t>
            </a:r>
            <a:r>
              <a:rPr lang="en-CA" sz="3500" dirty="0"/>
              <a:t> 15nm </a:t>
            </a:r>
          </a:p>
          <a:p>
            <a:r>
              <a:rPr lang="en-CA" sz="3500" dirty="0"/>
              <a:t>The proposed scheme is more compact circuit than the previous work in [3] across all targeted delay constraints.</a:t>
            </a:r>
          </a:p>
          <a:p>
            <a:r>
              <a:rPr lang="en-CA" sz="3500" dirty="0"/>
              <a:t>The highest speed of our design is 1.43 GHz in the STM technology and 6.25 GHz in the </a:t>
            </a:r>
            <a:r>
              <a:rPr lang="en-CA" sz="3500" dirty="0" err="1"/>
              <a:t>NanGate</a:t>
            </a:r>
            <a:r>
              <a:rPr lang="en-CA" sz="3500" dirty="0"/>
              <a:t> 15nm technology at the corresponding areas of 451.5GEs and 358.5 GEs, respectively.</a:t>
            </a:r>
          </a:p>
          <a:p>
            <a:endParaRPr lang="en-CA" sz="35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3" y="1177451"/>
            <a:ext cx="5366354" cy="34318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482" y="1299315"/>
            <a:ext cx="5275909" cy="32007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17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113" y="0"/>
            <a:ext cx="10049773" cy="1069675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0070C0"/>
                </a:solidFill>
              </a:rPr>
              <a:t>Conclusion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675"/>
            <a:ext cx="10515600" cy="5130424"/>
          </a:xfrm>
        </p:spPr>
        <p:txBody>
          <a:bodyPr>
            <a:noAutofit/>
          </a:bodyPr>
          <a:lstStyle/>
          <a:p>
            <a:r>
              <a:rPr lang="en-CA" dirty="0"/>
              <a:t>We have proposed and optimized a new compact and fast design for the AES combined S-box/inverse S-box based on the new tower field.</a:t>
            </a:r>
          </a:p>
          <a:p>
            <a:r>
              <a:rPr lang="en-CA" dirty="0" err="1"/>
              <a:t>Matlab</a:t>
            </a:r>
            <a:r>
              <a:rPr lang="en-CA" dirty="0"/>
              <a:t> has been used to verify the operations in the new field.</a:t>
            </a:r>
          </a:p>
          <a:p>
            <a:r>
              <a:rPr lang="en-CA" dirty="0"/>
              <a:t>VHDL has been used to code the individual blocks as well as the whole design both structurally and behaviourally.</a:t>
            </a:r>
          </a:p>
          <a:p>
            <a:r>
              <a:rPr lang="en-CA" dirty="0"/>
              <a:t>The output of every block as well as the whole design were verified using </a:t>
            </a:r>
            <a:r>
              <a:rPr lang="en-CA" dirty="0" err="1"/>
              <a:t>Modelsim</a:t>
            </a:r>
            <a:r>
              <a:rPr lang="en-CA" dirty="0"/>
              <a:t>.</a:t>
            </a:r>
          </a:p>
          <a:p>
            <a:r>
              <a:rPr lang="en-CA" dirty="0"/>
              <a:t>We have conducted ASIC implementations of the new circuits and show that they outperform their counterparts.</a:t>
            </a:r>
          </a:p>
          <a:p>
            <a:r>
              <a:rPr lang="en-CA" dirty="0"/>
              <a:t>We will explore side-channel protection in a future work.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264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133" y="123295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CA" b="1" dirty="0"/>
          </a:p>
          <a:p>
            <a:pPr marL="0" indent="0" algn="ctr">
              <a:buNone/>
            </a:pPr>
            <a:r>
              <a:rPr lang="en-CA" sz="4000" b="1" dirty="0">
                <a:solidFill>
                  <a:srgbClr val="0070C0"/>
                </a:solidFill>
              </a:rPr>
              <a:t>Thank You </a:t>
            </a:r>
          </a:p>
          <a:p>
            <a:pPr marL="0" indent="0" algn="ctr">
              <a:buNone/>
            </a:pPr>
            <a:r>
              <a:rPr lang="en-CA" sz="4000" b="1" dirty="0">
                <a:solidFill>
                  <a:srgbClr val="0070C0"/>
                </a:solidFill>
              </a:rPr>
              <a:t>&amp; </a:t>
            </a:r>
          </a:p>
          <a:p>
            <a:pPr marL="0" indent="0" algn="ctr">
              <a:buNone/>
            </a:pPr>
            <a:r>
              <a:rPr lang="en-CA" sz="4000" b="1" dirty="0">
                <a:solidFill>
                  <a:srgbClr val="0070C0"/>
                </a:solidFill>
              </a:rPr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48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srgbClr val="0070C0"/>
                </a:solidFill>
              </a:rPr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sz="3600" dirty="0"/>
                  <a:t>Motivation</a:t>
                </a:r>
              </a:p>
              <a:p>
                <a:r>
                  <a:rPr lang="en-CA" sz="3600" dirty="0"/>
                  <a:t>New Tower Field </a:t>
                </a:r>
                <a14:m>
                  <m:oMath xmlns:m="http://schemas.openxmlformats.org/officeDocument/2006/math">
                    <m:r>
                      <a:rPr lang="en-CA" sz="3600" b="0" i="1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CA" sz="3600" b="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3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3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CA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36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sz="3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CA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36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sz="3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36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3600" dirty="0"/>
                  <a:t> Construction</a:t>
                </a:r>
              </a:p>
              <a:p>
                <a:r>
                  <a:rPr lang="en-CA" sz="3600" dirty="0"/>
                  <a:t>Proposed Architecture</a:t>
                </a:r>
              </a:p>
              <a:p>
                <a:pPr lvl="1"/>
                <a:r>
                  <a:rPr lang="en-CA" sz="3200" dirty="0"/>
                  <a:t>Proposed Mappings</a:t>
                </a:r>
              </a:p>
              <a:p>
                <a:pPr lvl="1"/>
                <a:r>
                  <a:rPr lang="en-CA" sz="3200" dirty="0"/>
                  <a:t>Proposed Blocks</a:t>
                </a:r>
              </a:p>
              <a:p>
                <a:r>
                  <a:rPr lang="en-CA" sz="3600" dirty="0"/>
                  <a:t>ASIC Implementations and Comparisons</a:t>
                </a:r>
              </a:p>
              <a:p>
                <a:r>
                  <a:rPr lang="en-CA" sz="3600" dirty="0"/>
                  <a:t>Conclusions and Future Work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748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474" y="1"/>
            <a:ext cx="10082255" cy="1285348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0070C0"/>
                </a:solidFill>
              </a:rPr>
              <a:t>Motivation</a:t>
            </a:r>
          </a:p>
        </p:txBody>
      </p:sp>
      <p:sp>
        <p:nvSpPr>
          <p:cNvPr id="136" name="Content Placeholder 135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4539406"/>
          </a:xfrm>
        </p:spPr>
        <p:txBody>
          <a:bodyPr>
            <a:normAutofit fontScale="92500" lnSpcReduction="10000"/>
          </a:bodyPr>
          <a:lstStyle/>
          <a:p>
            <a:r>
              <a:rPr lang="en-CA" sz="3000" dirty="0"/>
              <a:t>The AES combined S-box/inverse S-box is a single construction that is shared between the encryption and decryption data paths of the AES.</a:t>
            </a:r>
          </a:p>
          <a:p>
            <a:r>
              <a:rPr lang="en-CA" sz="3000" dirty="0"/>
              <a:t> Optimization of the AES combined S-box/inverse S-box received little attention from the research community.</a:t>
            </a:r>
          </a:p>
          <a:p>
            <a:r>
              <a:rPr lang="en-CA" sz="3000" dirty="0"/>
              <a:t> </a:t>
            </a:r>
            <a:r>
              <a:rPr lang="en-CA" sz="3000" dirty="0" err="1"/>
              <a:t>Canright’s</a:t>
            </a:r>
            <a:r>
              <a:rPr lang="en-CA" sz="3000" dirty="0"/>
              <a:t> design [3] is currently the most compact implementation of the AES combined S-box/inverse S-box.</a:t>
            </a:r>
          </a:p>
          <a:p>
            <a:r>
              <a:rPr lang="en-CA" sz="3000" dirty="0"/>
              <a:t> We propose a new AES combined S-box/inverse S-box design that is both smaller and faster than </a:t>
            </a:r>
            <a:r>
              <a:rPr lang="en-CA" sz="3000" dirty="0" err="1"/>
              <a:t>Canright’s</a:t>
            </a:r>
            <a:r>
              <a:rPr lang="en-CA" sz="3000" dirty="0"/>
              <a:t> design.</a:t>
            </a:r>
          </a:p>
          <a:p>
            <a:r>
              <a:rPr lang="en-CA" sz="3000" dirty="0"/>
              <a:t> New tower ﬁeld is introduced and each and every block inside the combined architecture for this ﬁeld is optimized.</a:t>
            </a:r>
          </a:p>
          <a:p>
            <a:r>
              <a:rPr lang="en-CA" sz="3000" dirty="0"/>
              <a:t>New asymmetric mapping is introduced.</a:t>
            </a:r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905933" y="5596470"/>
            <a:ext cx="10515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---------------------------------------------------------------------</a:t>
            </a:r>
          </a:p>
          <a:p>
            <a:r>
              <a:rPr lang="en-CA" dirty="0"/>
              <a:t>[3] D. </a:t>
            </a:r>
            <a:r>
              <a:rPr lang="en-CA" dirty="0" err="1"/>
              <a:t>Canright</a:t>
            </a:r>
            <a:r>
              <a:rPr lang="en-CA" dirty="0"/>
              <a:t>, “A very compact S-box for AES,” in Cryptographic Hardware and Embedded Systems - CHES, Proceedings, 2005, pp. 441–455.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84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88625" y="1"/>
                <a:ext cx="10410177" cy="1216550"/>
              </a:xfrm>
            </p:spPr>
            <p:txBody>
              <a:bodyPr/>
              <a:lstStyle/>
              <a:p>
                <a:pPr algn="ctr"/>
                <a:r>
                  <a:rPr lang="en-CA" b="1" dirty="0">
                    <a:solidFill>
                      <a:srgbClr val="0070C0"/>
                    </a:solidFill>
                  </a:rPr>
                  <a:t>New Tower Field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CA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(((</m:t>
                    </m:r>
                    <m:sSup>
                      <m:sSupPr>
                        <m:ctrlPr>
                          <a:rPr lang="en-CA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CA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CA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70C0"/>
                    </a:solidFill>
                  </a:rPr>
                  <a:t> </a:t>
                </a:r>
                <a:r>
                  <a:rPr lang="en-CA" b="1" dirty="0">
                    <a:solidFill>
                      <a:srgbClr val="0070C0"/>
                    </a:solidFill>
                  </a:rPr>
                  <a:t>Construction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88625" y="1"/>
                <a:ext cx="10410177" cy="1216550"/>
              </a:xfrm>
              <a:blipFill>
                <a:blip r:embed="rId2"/>
                <a:stretch>
                  <a:fillRect l="-937" r="-937" b="-3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57430" y="1213902"/>
                <a:ext cx="10840210" cy="5041122"/>
              </a:xfrm>
            </p:spPr>
            <p:txBody>
              <a:bodyPr>
                <a:noAutofit/>
              </a:bodyPr>
              <a:lstStyle/>
              <a:p>
                <a:r>
                  <a:rPr lang="en-CA" dirty="0"/>
                  <a:t>The tower field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((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/>
                  <a:t> is constructed using the irreducible polynomials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((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((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:  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((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:         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CA" dirty="0"/>
                  <a:t>:  	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+1=(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/>
                  <a:t>)</a:t>
                </a:r>
              </a:p>
              <a:p>
                <a:r>
                  <a:rPr lang="en-CA" dirty="0"/>
                  <a:t>The field element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𝐺𝐹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is mapped to the tower field as   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CA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CA" dirty="0"/>
              </a:p>
              <a:p>
                <a:r>
                  <a:rPr lang="en-CA" dirty="0"/>
                  <a:t>A subfield element 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𝐺𝐹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((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is represented as            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dirty="0"/>
                  <a:t>w+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CA" dirty="0"/>
                      <m:t>w</m:t>
                    </m:r>
                    <m:r>
                      <m:rPr>
                        <m:nor/>
                      </m:rPr>
                      <a:rPr lang="en-CA" dirty="0"/>
                      <m:t>+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CA" dirty="0"/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m:rPr>
                        <m:sty m:val="p"/>
                      </m:rPr>
                      <a:rPr lang="en-CA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CA" dirty="0"/>
                  <a:t> are the binary coordinates.</a:t>
                </a:r>
                <a:r>
                  <a:rPr lang="en-CA" sz="2400" dirty="0"/>
                  <a:t>     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430" y="1213902"/>
                <a:ext cx="10840210" cy="5041122"/>
              </a:xfrm>
              <a:blipFill>
                <a:blip r:embed="rId3"/>
                <a:stretch>
                  <a:fillRect l="-1012" t="-1935" r="-53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2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621" y="12047"/>
            <a:ext cx="10106108" cy="1036542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0070C0"/>
                </a:solidFill>
              </a:rPr>
              <a:t>Proposed Architecture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924464" y="1358022"/>
                <a:ext cx="10515600" cy="5416489"/>
              </a:xfrm>
            </p:spPr>
            <p:txBody>
              <a:bodyPr>
                <a:normAutofit/>
              </a:bodyPr>
              <a:lstStyle/>
              <a:p>
                <a:endParaRPr lang="en-CA" sz="2400" dirty="0"/>
              </a:p>
              <a:p>
                <a:endParaRPr lang="en-CA" sz="2400" dirty="0"/>
              </a:p>
              <a:p>
                <a:endParaRPr lang="en-CA" sz="2400" dirty="0"/>
              </a:p>
              <a:p>
                <a:endParaRPr lang="en-CA" sz="2400" dirty="0"/>
              </a:p>
              <a:p>
                <a:endParaRPr lang="en-CA" sz="2400" dirty="0"/>
              </a:p>
              <a:p>
                <a:r>
                  <a:rPr lang="en-CA" sz="2400" dirty="0"/>
                  <a:t>Input and Output Isomorphic mappings </a:t>
                </a:r>
              </a:p>
              <a:p>
                <a:r>
                  <a:rPr lang="en-CA" sz="2400" dirty="0"/>
                  <a:t>Inversion over Tower Field</a:t>
                </a:r>
              </a:p>
              <a:p>
                <a:pPr marL="0" indent="0" algn="ctr">
                  <a:buNone/>
                </a:pP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</m:sup>
                        </m:sSup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endParaRPr lang="en-CA" sz="2400" dirty="0"/>
              </a:p>
              <a:p>
                <a:pPr lvl="1"/>
                <a:r>
                  <a:rPr lang="en-CA" dirty="0"/>
                  <a:t>Exponentiation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Subfield Inversion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Output Multipliers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CA" dirty="0"/>
              </a:p>
              <a:p>
                <a:pPr marL="457200" lvl="1" indent="0">
                  <a:buNone/>
                </a:pPr>
                <a:r>
                  <a:rPr lang="en-CA" dirty="0"/>
                  <a:t>                                     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464" y="1358022"/>
                <a:ext cx="10515600" cy="5416489"/>
              </a:xfrm>
              <a:blipFill>
                <a:blip r:embed="rId29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567729" y="943702"/>
            <a:ext cx="6262489" cy="2384411"/>
            <a:chOff x="2567729" y="943702"/>
            <a:chExt cx="6262489" cy="2384411"/>
          </a:xfrm>
        </p:grpSpPr>
        <p:grpSp>
          <p:nvGrpSpPr>
            <p:cNvPr id="19" name="Group 18"/>
            <p:cNvGrpSpPr/>
            <p:nvPr/>
          </p:nvGrpSpPr>
          <p:grpSpPr>
            <a:xfrm>
              <a:off x="6574380" y="2610065"/>
              <a:ext cx="259366" cy="265374"/>
              <a:chOff x="7716955" y="3923297"/>
              <a:chExt cx="287338" cy="287338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20" name="Oval 26 1"/>
              <p:cNvSpPr>
                <a:spLocks noChangeArrowheads="1"/>
              </p:cNvSpPr>
              <p:nvPr/>
            </p:nvSpPr>
            <p:spPr bwMode="auto">
              <a:xfrm>
                <a:off x="7716955" y="3923297"/>
                <a:ext cx="287338" cy="287338"/>
              </a:xfrm>
              <a:prstGeom prst="ellipse">
                <a:avLst/>
              </a:prstGeom>
              <a:grpFill/>
              <a:ln w="12700" cap="sq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  <p:sp>
            <p:nvSpPr>
              <p:cNvPr id="21" name="Freeform 42 1"/>
              <p:cNvSpPr>
                <a:spLocks/>
              </p:cNvSpPr>
              <p:nvPr/>
            </p:nvSpPr>
            <p:spPr bwMode="auto">
              <a:xfrm>
                <a:off x="7793155" y="3994735"/>
                <a:ext cx="142875" cy="144463"/>
              </a:xfrm>
              <a:custGeom>
                <a:avLst/>
                <a:gdLst>
                  <a:gd name="T0" fmla="*/ 0 w 90"/>
                  <a:gd name="T1" fmla="*/ 75 h 91"/>
                  <a:gd name="T2" fmla="*/ 16 w 90"/>
                  <a:gd name="T3" fmla="*/ 91 h 91"/>
                  <a:gd name="T4" fmla="*/ 45 w 90"/>
                  <a:gd name="T5" fmla="*/ 63 h 91"/>
                  <a:gd name="T6" fmla="*/ 74 w 90"/>
                  <a:gd name="T7" fmla="*/ 91 h 91"/>
                  <a:gd name="T8" fmla="*/ 90 w 90"/>
                  <a:gd name="T9" fmla="*/ 75 h 91"/>
                  <a:gd name="T10" fmla="*/ 63 w 90"/>
                  <a:gd name="T11" fmla="*/ 46 h 91"/>
                  <a:gd name="T12" fmla="*/ 90 w 90"/>
                  <a:gd name="T13" fmla="*/ 16 h 91"/>
                  <a:gd name="T14" fmla="*/ 74 w 90"/>
                  <a:gd name="T15" fmla="*/ 0 h 91"/>
                  <a:gd name="T16" fmla="*/ 45 w 90"/>
                  <a:gd name="T17" fmla="*/ 28 h 91"/>
                  <a:gd name="T18" fmla="*/ 16 w 90"/>
                  <a:gd name="T19" fmla="*/ 0 h 91"/>
                  <a:gd name="T20" fmla="*/ 0 w 90"/>
                  <a:gd name="T21" fmla="*/ 16 h 91"/>
                  <a:gd name="T22" fmla="*/ 27 w 90"/>
                  <a:gd name="T23" fmla="*/ 46 h 91"/>
                  <a:gd name="T24" fmla="*/ 0 w 90"/>
                  <a:gd name="T25" fmla="*/ 7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91">
                    <a:moveTo>
                      <a:pt x="0" y="75"/>
                    </a:moveTo>
                    <a:lnTo>
                      <a:pt x="16" y="91"/>
                    </a:lnTo>
                    <a:lnTo>
                      <a:pt x="45" y="63"/>
                    </a:lnTo>
                    <a:lnTo>
                      <a:pt x="74" y="91"/>
                    </a:lnTo>
                    <a:lnTo>
                      <a:pt x="90" y="75"/>
                    </a:lnTo>
                    <a:lnTo>
                      <a:pt x="63" y="46"/>
                    </a:lnTo>
                    <a:lnTo>
                      <a:pt x="90" y="16"/>
                    </a:lnTo>
                    <a:lnTo>
                      <a:pt x="74" y="0"/>
                    </a:lnTo>
                    <a:lnTo>
                      <a:pt x="45" y="28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27" y="46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574380" y="1254713"/>
              <a:ext cx="259366" cy="265374"/>
              <a:chOff x="7716955" y="3923297"/>
              <a:chExt cx="287338" cy="287338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23" name="Oval 26 2"/>
              <p:cNvSpPr>
                <a:spLocks noChangeArrowheads="1"/>
              </p:cNvSpPr>
              <p:nvPr/>
            </p:nvSpPr>
            <p:spPr bwMode="auto">
              <a:xfrm>
                <a:off x="7716955" y="3923297"/>
                <a:ext cx="287338" cy="287338"/>
              </a:xfrm>
              <a:prstGeom prst="ellipse">
                <a:avLst/>
              </a:prstGeom>
              <a:grpFill/>
              <a:ln w="12700" cap="sq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  <p:sp>
            <p:nvSpPr>
              <p:cNvPr id="24" name="Freeform 42 2 1"/>
              <p:cNvSpPr>
                <a:spLocks/>
              </p:cNvSpPr>
              <p:nvPr/>
            </p:nvSpPr>
            <p:spPr bwMode="auto">
              <a:xfrm>
                <a:off x="7793155" y="3994735"/>
                <a:ext cx="142875" cy="144463"/>
              </a:xfrm>
              <a:custGeom>
                <a:avLst/>
                <a:gdLst>
                  <a:gd name="T0" fmla="*/ 0 w 90"/>
                  <a:gd name="T1" fmla="*/ 75 h 91"/>
                  <a:gd name="T2" fmla="*/ 16 w 90"/>
                  <a:gd name="T3" fmla="*/ 91 h 91"/>
                  <a:gd name="T4" fmla="*/ 45 w 90"/>
                  <a:gd name="T5" fmla="*/ 63 h 91"/>
                  <a:gd name="T6" fmla="*/ 74 w 90"/>
                  <a:gd name="T7" fmla="*/ 91 h 91"/>
                  <a:gd name="T8" fmla="*/ 90 w 90"/>
                  <a:gd name="T9" fmla="*/ 75 h 91"/>
                  <a:gd name="T10" fmla="*/ 63 w 90"/>
                  <a:gd name="T11" fmla="*/ 46 h 91"/>
                  <a:gd name="T12" fmla="*/ 90 w 90"/>
                  <a:gd name="T13" fmla="*/ 16 h 91"/>
                  <a:gd name="T14" fmla="*/ 74 w 90"/>
                  <a:gd name="T15" fmla="*/ 0 h 91"/>
                  <a:gd name="T16" fmla="*/ 45 w 90"/>
                  <a:gd name="T17" fmla="*/ 28 h 91"/>
                  <a:gd name="T18" fmla="*/ 16 w 90"/>
                  <a:gd name="T19" fmla="*/ 0 h 91"/>
                  <a:gd name="T20" fmla="*/ 0 w 90"/>
                  <a:gd name="T21" fmla="*/ 16 h 91"/>
                  <a:gd name="T22" fmla="*/ 27 w 90"/>
                  <a:gd name="T23" fmla="*/ 46 h 91"/>
                  <a:gd name="T24" fmla="*/ 0 w 90"/>
                  <a:gd name="T25" fmla="*/ 7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91">
                    <a:moveTo>
                      <a:pt x="0" y="75"/>
                    </a:moveTo>
                    <a:lnTo>
                      <a:pt x="16" y="91"/>
                    </a:lnTo>
                    <a:lnTo>
                      <a:pt x="45" y="63"/>
                    </a:lnTo>
                    <a:lnTo>
                      <a:pt x="74" y="91"/>
                    </a:lnTo>
                    <a:lnTo>
                      <a:pt x="90" y="75"/>
                    </a:lnTo>
                    <a:lnTo>
                      <a:pt x="63" y="46"/>
                    </a:lnTo>
                    <a:lnTo>
                      <a:pt x="90" y="16"/>
                    </a:lnTo>
                    <a:lnTo>
                      <a:pt x="74" y="0"/>
                    </a:lnTo>
                    <a:lnTo>
                      <a:pt x="45" y="28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27" y="46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</p:grpSp>
        <p:cxnSp>
          <p:nvCxnSpPr>
            <p:cNvPr id="25" name="Elbow Connector 24"/>
            <p:cNvCxnSpPr/>
            <p:nvPr/>
          </p:nvCxnSpPr>
          <p:spPr>
            <a:xfrm rot="16200000" flipV="1">
              <a:off x="3803356" y="2403318"/>
              <a:ext cx="1065347" cy="154525"/>
            </a:xfrm>
            <a:prstGeom prst="bentConnector3">
              <a:avLst>
                <a:gd name="adj1" fmla="val 89266"/>
              </a:avLst>
            </a:prstGeom>
            <a:ln w="12700" cap="flat">
              <a:solidFill>
                <a:schemeClr val="tx1"/>
              </a:solidFill>
              <a:round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16200000" flipV="1">
              <a:off x="4178643" y="2793335"/>
              <a:ext cx="316209" cy="154525"/>
            </a:xfrm>
            <a:prstGeom prst="bentConnector3">
              <a:avLst>
                <a:gd name="adj1" fmla="val 50000"/>
              </a:avLst>
            </a:prstGeom>
            <a:ln w="12700" cap="flat">
              <a:solidFill>
                <a:schemeClr val="tx1"/>
              </a:solidFill>
              <a:round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567729" y="2052800"/>
              <a:ext cx="37256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483" y="1525880"/>
              <a:ext cx="139807" cy="174665"/>
            </a:xfrm>
            <a:prstGeom prst="rect">
              <a:avLst/>
            </a:prstGeom>
            <a:noFill/>
            <a:effectLst/>
          </p:spPr>
        </p:pic>
        <p:pic>
          <p:nvPicPr>
            <p:cNvPr id="29" name="Picture 2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491" y="2074199"/>
              <a:ext cx="148638" cy="170149"/>
            </a:xfrm>
            <a:prstGeom prst="rect">
              <a:avLst/>
            </a:prstGeom>
            <a:noFill/>
            <a:effectLst/>
          </p:spPr>
        </p:pic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>
              <a:off x="4051118" y="1278355"/>
              <a:ext cx="335778" cy="750994"/>
              <a:chOff x="2301485" y="2844685"/>
              <a:chExt cx="742018" cy="114300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1" name="Flowchart: Manual Operation 30"/>
              <p:cNvSpPr/>
              <p:nvPr/>
            </p:nvSpPr>
            <p:spPr>
              <a:xfrm rot="16200000">
                <a:off x="2138502" y="3191864"/>
                <a:ext cx="1143000" cy="448642"/>
              </a:xfrm>
              <a:prstGeom prst="flowChartManualOperation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799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301488" y="2873957"/>
                    <a:ext cx="742015" cy="4628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8" y="2873957"/>
                    <a:ext cx="742015" cy="462881"/>
                  </a:xfrm>
                  <a:prstGeom prst="rect">
                    <a:avLst/>
                  </a:prstGeom>
                  <a:blipFill rotWithShape="0">
                    <a:blip r:embed="rId4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301485" y="3458167"/>
                    <a:ext cx="742018" cy="4628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5" y="3458167"/>
                    <a:ext cx="742018" cy="462881"/>
                  </a:xfrm>
                  <a:prstGeom prst="rect">
                    <a:avLst/>
                  </a:prstGeom>
                  <a:blipFill rotWithShape="0"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3176826" y="1453713"/>
              <a:ext cx="955117" cy="810067"/>
              <a:chOff x="2419614" y="2915605"/>
              <a:chExt cx="389460" cy="737800"/>
            </a:xfrm>
            <a:effectLst/>
          </p:grpSpPr>
          <p:cxnSp>
            <p:nvCxnSpPr>
              <p:cNvPr id="35" name="Elbow Connector 34"/>
              <p:cNvCxnSpPr/>
              <p:nvPr/>
            </p:nvCxnSpPr>
            <p:spPr>
              <a:xfrm>
                <a:off x="2419614" y="3178167"/>
                <a:ext cx="383022" cy="475238"/>
              </a:xfrm>
              <a:prstGeom prst="bentConnector3">
                <a:avLst>
                  <a:gd name="adj1" fmla="val 53264"/>
                </a:avLst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lbow Connector 35"/>
              <p:cNvCxnSpPr/>
              <p:nvPr/>
            </p:nvCxnSpPr>
            <p:spPr>
              <a:xfrm rot="10800000" flipV="1">
                <a:off x="2421004" y="2915605"/>
                <a:ext cx="388070" cy="262561"/>
              </a:xfrm>
              <a:prstGeom prst="bentConnector3">
                <a:avLst>
                  <a:gd name="adj1" fmla="val 48210"/>
                </a:avLst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flipH="1">
              <a:off x="6837042" y="1383244"/>
              <a:ext cx="689324" cy="1359697"/>
              <a:chOff x="2819537" y="3074755"/>
              <a:chExt cx="804726" cy="718097"/>
            </a:xfrm>
            <a:effectLst/>
          </p:grpSpPr>
          <p:cxnSp>
            <p:nvCxnSpPr>
              <p:cNvPr id="38" name="Elbow Connector 37"/>
              <p:cNvCxnSpPr/>
              <p:nvPr/>
            </p:nvCxnSpPr>
            <p:spPr>
              <a:xfrm>
                <a:off x="2820023" y="3432852"/>
                <a:ext cx="804240" cy="360000"/>
              </a:xfrm>
              <a:prstGeom prst="bentConnector3">
                <a:avLst>
                  <a:gd name="adj1" fmla="val 50961"/>
                </a:avLst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38"/>
              <p:cNvCxnSpPr/>
              <p:nvPr/>
            </p:nvCxnSpPr>
            <p:spPr>
              <a:xfrm flipH="1">
                <a:off x="2819537" y="3074755"/>
                <a:ext cx="804240" cy="360000"/>
              </a:xfrm>
              <a:prstGeom prst="bentConnector3">
                <a:avLst>
                  <a:gd name="adj1" fmla="val 49236"/>
                </a:avLst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8090620" y="1547615"/>
              <a:ext cx="620064" cy="1590315"/>
              <a:chOff x="2367381" y="2969380"/>
              <a:chExt cx="577829" cy="1448442"/>
            </a:xfrm>
            <a:effectLst/>
          </p:grpSpPr>
          <p:cxnSp>
            <p:nvCxnSpPr>
              <p:cNvPr id="41" name="Straight Arrow Connector 40"/>
              <p:cNvCxnSpPr/>
              <p:nvPr/>
            </p:nvCxnSpPr>
            <p:spPr>
              <a:xfrm>
                <a:off x="2598052" y="3769090"/>
                <a:ext cx="0" cy="49709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429001" y="2969380"/>
                    <a:ext cx="377025" cy="3692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799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799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9001" y="2969381"/>
                    <a:ext cx="377026" cy="369332"/>
                  </a:xfrm>
                  <a:prstGeom prst="rect">
                    <a:avLst/>
                  </a:prstGeom>
                  <a:blipFill rotWithShape="0">
                    <a:blip r:embed="rId4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3" name="Picture 42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7381" y="4251422"/>
                <a:ext cx="577829" cy="166400"/>
              </a:xfrm>
              <a:prstGeom prst="rect">
                <a:avLst/>
              </a:prstGeom>
            </p:spPr>
          </p:pic>
        </p:grpSp>
        <p:cxnSp>
          <p:nvCxnSpPr>
            <p:cNvPr id="44" name="Straight Arrow Connector 43"/>
            <p:cNvCxnSpPr/>
            <p:nvPr/>
          </p:nvCxnSpPr>
          <p:spPr>
            <a:xfrm>
              <a:off x="7632688" y="1780667"/>
              <a:ext cx="5852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188" y="1497970"/>
              <a:ext cx="114788" cy="168643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46" name="Straight Arrow Connector 45"/>
            <p:cNvCxnSpPr/>
            <p:nvPr/>
          </p:nvCxnSpPr>
          <p:spPr>
            <a:xfrm>
              <a:off x="7605431" y="2320085"/>
              <a:ext cx="61246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764" y="2133080"/>
              <a:ext cx="208979" cy="170149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48" name="Straight Arrow Connector 47"/>
            <p:cNvCxnSpPr/>
            <p:nvPr/>
          </p:nvCxnSpPr>
          <p:spPr>
            <a:xfrm>
              <a:off x="8472226" y="2052804"/>
              <a:ext cx="357992" cy="133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2406" y="1828777"/>
              <a:ext cx="92717" cy="114439"/>
            </a:xfrm>
            <a:prstGeom prst="rect">
              <a:avLst/>
            </a:prstGeom>
            <a:effectLst/>
          </p:spPr>
        </p:pic>
        <p:pic>
          <p:nvPicPr>
            <p:cNvPr id="50" name="Picture 4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3414" y="1814846"/>
              <a:ext cx="129507" cy="164127"/>
            </a:xfrm>
            <a:prstGeom prst="rect">
              <a:avLst/>
            </a:prstGeom>
            <a:effectLst/>
          </p:spPr>
        </p:pic>
        <p:grpSp>
          <p:nvGrpSpPr>
            <p:cNvPr id="51" name="Group 50"/>
            <p:cNvGrpSpPr/>
            <p:nvPr/>
          </p:nvGrpSpPr>
          <p:grpSpPr>
            <a:xfrm>
              <a:off x="3325322" y="2135908"/>
              <a:ext cx="292891" cy="308992"/>
              <a:chOff x="2903220" y="3268980"/>
              <a:chExt cx="272942" cy="281426"/>
            </a:xfrm>
            <a:effectLst/>
          </p:grpSpPr>
          <p:cxnSp>
            <p:nvCxnSpPr>
              <p:cNvPr id="52" name="Straight Connector 51"/>
              <p:cNvCxnSpPr/>
              <p:nvPr/>
            </p:nvCxnSpPr>
            <p:spPr>
              <a:xfrm flipH="1">
                <a:off x="2979420" y="344134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2903220" y="3268980"/>
                    <a:ext cx="272942" cy="2619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4" name="TextBox 1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3220" y="3268980"/>
                    <a:ext cx="272942" cy="261610"/>
                  </a:xfrm>
                  <a:prstGeom prst="rect">
                    <a:avLst/>
                  </a:prstGeom>
                  <a:blipFill rotWithShape="0">
                    <a:blip r:embed="rId5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Group 53"/>
            <p:cNvGrpSpPr/>
            <p:nvPr/>
          </p:nvGrpSpPr>
          <p:grpSpPr>
            <a:xfrm>
              <a:off x="3250470" y="1508059"/>
              <a:ext cx="292891" cy="301520"/>
              <a:chOff x="2858975" y="3218634"/>
              <a:chExt cx="272942" cy="274622"/>
            </a:xfrm>
            <a:effectLst/>
          </p:grpSpPr>
          <p:cxnSp>
            <p:nvCxnSpPr>
              <p:cNvPr id="55" name="Straight Connector 54"/>
              <p:cNvCxnSpPr/>
              <p:nvPr/>
            </p:nvCxnSpPr>
            <p:spPr>
              <a:xfrm flipH="1">
                <a:off x="297730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2858975" y="3218634"/>
                    <a:ext cx="272942" cy="261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7" name="TextBox 1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8975" y="3218634"/>
                    <a:ext cx="272942" cy="261931"/>
                  </a:xfrm>
                  <a:prstGeom prst="rect">
                    <a:avLst/>
                  </a:prstGeom>
                  <a:blipFill rotWithShape="0">
                    <a:blip r:embed="rId5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oup 56"/>
            <p:cNvGrpSpPr/>
            <p:nvPr/>
          </p:nvGrpSpPr>
          <p:grpSpPr>
            <a:xfrm>
              <a:off x="2592885" y="1811930"/>
              <a:ext cx="292891" cy="304415"/>
              <a:chOff x="3003308" y="3215997"/>
              <a:chExt cx="272942" cy="277259"/>
            </a:xfrm>
            <a:effectLst/>
          </p:grpSpPr>
          <p:cxnSp>
            <p:nvCxnSpPr>
              <p:cNvPr id="58" name="Straight Connector 57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3003308" y="3215997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0" name="TextBox 1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7"/>
                    <a:ext cx="272942" cy="261610"/>
                  </a:xfrm>
                  <a:prstGeom prst="rect">
                    <a:avLst/>
                  </a:prstGeom>
                  <a:blipFill rotWithShape="0">
                    <a:blip r:embed="rId5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/>
            <p:cNvGrpSpPr/>
            <p:nvPr/>
          </p:nvGrpSpPr>
          <p:grpSpPr>
            <a:xfrm>
              <a:off x="7237033" y="1818382"/>
              <a:ext cx="292891" cy="304415"/>
              <a:chOff x="3003308" y="3215997"/>
              <a:chExt cx="272942" cy="277259"/>
            </a:xfrm>
            <a:effectLst/>
          </p:grpSpPr>
          <p:cxnSp>
            <p:nvCxnSpPr>
              <p:cNvPr id="61" name="Straight Connector 60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3003308" y="3215997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3" name="TextBox 1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7"/>
                    <a:ext cx="272942" cy="261610"/>
                  </a:xfrm>
                  <a:prstGeom prst="rect">
                    <a:avLst/>
                  </a:prstGeom>
                  <a:blipFill rotWithShape="0">
                    <a:blip r:embed="rId5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3" name="Group 62"/>
            <p:cNvGrpSpPr/>
            <p:nvPr/>
          </p:nvGrpSpPr>
          <p:grpSpPr>
            <a:xfrm>
              <a:off x="7926795" y="1532531"/>
              <a:ext cx="292891" cy="304415"/>
              <a:chOff x="3003308" y="3215997"/>
              <a:chExt cx="272942" cy="277259"/>
            </a:xfrm>
            <a:effectLst/>
          </p:grpSpPr>
          <p:cxnSp>
            <p:nvCxnSpPr>
              <p:cNvPr id="64" name="Straight Connector 63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3003308" y="3215997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6" name="TextBox 1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7"/>
                    <a:ext cx="272942" cy="261610"/>
                  </a:xfrm>
                  <a:prstGeom prst="rect">
                    <a:avLst/>
                  </a:prstGeom>
                  <a:blipFill rotWithShape="0">
                    <a:blip r:embed="rId5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7926795" y="2069375"/>
              <a:ext cx="292891" cy="304415"/>
              <a:chOff x="3003308" y="3215997"/>
              <a:chExt cx="272942" cy="277259"/>
            </a:xfrm>
            <a:effectLst/>
          </p:grpSpPr>
          <p:cxnSp>
            <p:nvCxnSpPr>
              <p:cNvPr id="67" name="Straight Connector 66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3003308" y="3215997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9" name="TextBox 1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7"/>
                    <a:ext cx="272942" cy="261610"/>
                  </a:xfrm>
                  <a:prstGeom prst="rect">
                    <a:avLst/>
                  </a:prstGeom>
                  <a:blipFill rotWithShape="0">
                    <a:blip r:embed="rId5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9" name="Group 68"/>
            <p:cNvGrpSpPr/>
            <p:nvPr/>
          </p:nvGrpSpPr>
          <p:grpSpPr>
            <a:xfrm>
              <a:off x="8429322" y="1811937"/>
              <a:ext cx="292891" cy="304415"/>
              <a:chOff x="3003308" y="3215997"/>
              <a:chExt cx="272942" cy="277259"/>
            </a:xfrm>
            <a:effectLst/>
          </p:grpSpPr>
          <p:cxnSp>
            <p:nvCxnSpPr>
              <p:cNvPr id="70" name="Straight Connector 69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3003308" y="3215997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7" name="TextBox 1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7"/>
                    <a:ext cx="272942" cy="261610"/>
                  </a:xfrm>
                  <a:prstGeom prst="rect">
                    <a:avLst/>
                  </a:prstGeom>
                  <a:blipFill rotWithShape="0">
                    <a:blip r:embed="rId5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2" name="Group 71"/>
            <p:cNvGrpSpPr/>
            <p:nvPr/>
          </p:nvGrpSpPr>
          <p:grpSpPr>
            <a:xfrm flipV="1">
              <a:off x="3180243" y="1856668"/>
              <a:ext cx="944907" cy="809719"/>
              <a:chOff x="2467469" y="2911160"/>
              <a:chExt cx="341606" cy="737482"/>
            </a:xfrm>
            <a:effectLst/>
          </p:grpSpPr>
          <p:cxnSp>
            <p:nvCxnSpPr>
              <p:cNvPr id="73" name="Elbow Connector 72"/>
              <p:cNvCxnSpPr/>
              <p:nvPr/>
            </p:nvCxnSpPr>
            <p:spPr>
              <a:xfrm>
                <a:off x="2468701" y="3181602"/>
                <a:ext cx="333934" cy="467040"/>
              </a:xfrm>
              <a:prstGeom prst="bentConnector3">
                <a:avLst>
                  <a:gd name="adj1" fmla="val 45574"/>
                </a:avLst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Elbow Connector 73"/>
              <p:cNvCxnSpPr/>
              <p:nvPr/>
            </p:nvCxnSpPr>
            <p:spPr>
              <a:xfrm rot="10800000" flipV="1">
                <a:off x="2467469" y="2911160"/>
                <a:ext cx="341606" cy="268854"/>
              </a:xfrm>
              <a:prstGeom prst="bentConnector3">
                <a:avLst>
                  <a:gd name="adj1" fmla="val 54868"/>
                </a:avLst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3563816" y="2420380"/>
              <a:ext cx="292891" cy="301651"/>
              <a:chOff x="2279650" y="3764290"/>
              <a:chExt cx="272942" cy="274742"/>
            </a:xfrm>
            <a:effectLst/>
          </p:grpSpPr>
          <p:cxnSp>
            <p:nvCxnSpPr>
              <p:cNvPr id="76" name="Straight Connector 75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2279650" y="3764290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0"/>
                    <a:ext cx="272942" cy="261610"/>
                  </a:xfrm>
                  <a:prstGeom prst="rect">
                    <a:avLst/>
                  </a:prstGeom>
                  <a:blipFill rotWithShape="0">
                    <a:blip r:embed="rId5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78" name="Picture 7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034" y="1264406"/>
              <a:ext cx="149654" cy="128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9" name="Picture 7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014" y="1682743"/>
              <a:ext cx="211171" cy="129636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80" name="Picture 7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028" y="2073159"/>
              <a:ext cx="152410" cy="128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81" name="Picture 8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287" y="2463602"/>
              <a:ext cx="213928" cy="129636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82" name="Straight Connector 81"/>
            <p:cNvCxnSpPr/>
            <p:nvPr/>
          </p:nvCxnSpPr>
          <p:spPr>
            <a:xfrm flipH="1">
              <a:off x="3707740" y="1396122"/>
              <a:ext cx="117031" cy="11974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3604700" y="1214229"/>
                  <a:ext cx="292891" cy="287586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102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1102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4700" y="1214229"/>
                  <a:ext cx="292891" cy="287586"/>
                </a:xfrm>
                <a:prstGeom prst="rect">
                  <a:avLst/>
                </a:prstGeom>
                <a:blipFill>
                  <a:blip r:embed="rId61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/>
            <p:cNvCxnSpPr/>
            <p:nvPr/>
          </p:nvCxnSpPr>
          <p:spPr>
            <a:xfrm>
              <a:off x="4410909" y="1651461"/>
              <a:ext cx="96590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4416022" y="2462800"/>
              <a:ext cx="955686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956" y="3080965"/>
              <a:ext cx="620063" cy="182696"/>
            </a:xfrm>
            <a:prstGeom prst="rect">
              <a:avLst/>
            </a:prstGeom>
            <a:effectLst/>
          </p:spPr>
        </p:pic>
        <p:pic>
          <p:nvPicPr>
            <p:cNvPr id="87" name="Picture 86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540" y="2549275"/>
              <a:ext cx="123274" cy="128403"/>
            </a:xfrm>
            <a:prstGeom prst="rect">
              <a:avLst/>
            </a:prstGeom>
            <a:noFill/>
            <a:effectLst/>
          </p:spPr>
        </p:pic>
        <p:pic>
          <p:nvPicPr>
            <p:cNvPr id="88" name="Picture 8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292" y="1186112"/>
              <a:ext cx="183241" cy="131811"/>
            </a:xfrm>
            <a:prstGeom prst="rect">
              <a:avLst/>
            </a:prstGeom>
            <a:noFill/>
            <a:effectLst/>
          </p:spPr>
        </p:pic>
        <p:grpSp>
          <p:nvGrpSpPr>
            <p:cNvPr id="89" name="Group 88"/>
            <p:cNvGrpSpPr/>
            <p:nvPr/>
          </p:nvGrpSpPr>
          <p:grpSpPr>
            <a:xfrm>
              <a:off x="6767768" y="2503570"/>
              <a:ext cx="292891" cy="301651"/>
              <a:chOff x="2279650" y="3764290"/>
              <a:chExt cx="272942" cy="274742"/>
            </a:xfrm>
            <a:effectLst/>
          </p:grpSpPr>
          <p:cxnSp>
            <p:nvCxnSpPr>
              <p:cNvPr id="90" name="Straight Connector 89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2279650" y="3764290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0"/>
                    <a:ext cx="272942" cy="261610"/>
                  </a:xfrm>
                  <a:prstGeom prst="rect">
                    <a:avLst/>
                  </a:prstGeom>
                  <a:blipFill rotWithShape="0">
                    <a:blip r:embed="rId5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Group 91"/>
            <p:cNvGrpSpPr/>
            <p:nvPr/>
          </p:nvGrpSpPr>
          <p:grpSpPr>
            <a:xfrm>
              <a:off x="6760950" y="1140551"/>
              <a:ext cx="292891" cy="301651"/>
              <a:chOff x="2279650" y="3764290"/>
              <a:chExt cx="272942" cy="274742"/>
            </a:xfrm>
            <a:effectLst/>
          </p:grpSpPr>
          <p:cxnSp>
            <p:nvCxnSpPr>
              <p:cNvPr id="93" name="Straight Connector 92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2279650" y="3764290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0"/>
                    <a:ext cx="272942" cy="261610"/>
                  </a:xfrm>
                  <a:prstGeom prst="rect">
                    <a:avLst/>
                  </a:prstGeom>
                  <a:blipFill rotWithShape="0">
                    <a:blip r:embed="rId5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5" name="Rectangle 94"/>
            <p:cNvSpPr/>
            <p:nvPr/>
          </p:nvSpPr>
          <p:spPr>
            <a:xfrm>
              <a:off x="5808560" y="1781479"/>
              <a:ext cx="513057" cy="5635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049" y="1950557"/>
              <a:ext cx="373150" cy="202259"/>
            </a:xfrm>
            <a:prstGeom prst="rect">
              <a:avLst/>
            </a:prstGeom>
            <a:noFill/>
            <a:effectLst/>
          </p:spPr>
        </p:pic>
        <p:cxnSp>
          <p:nvCxnSpPr>
            <p:cNvPr id="97" name="Elbow Connector 96"/>
            <p:cNvCxnSpPr/>
            <p:nvPr/>
          </p:nvCxnSpPr>
          <p:spPr>
            <a:xfrm>
              <a:off x="4822615" y="1652216"/>
              <a:ext cx="1738408" cy="1090538"/>
            </a:xfrm>
            <a:prstGeom prst="bentConnector3">
              <a:avLst>
                <a:gd name="adj1" fmla="val -55"/>
              </a:avLst>
            </a:prstGeom>
            <a:ln w="15875">
              <a:solidFill>
                <a:schemeClr val="tx1"/>
              </a:solidFill>
              <a:headEnd type="oval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Picture 97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230" y="1478945"/>
              <a:ext cx="127711" cy="135219"/>
            </a:xfrm>
            <a:prstGeom prst="rect">
              <a:avLst/>
            </a:prstGeom>
            <a:noFill/>
            <a:effectLst/>
          </p:spPr>
        </p:pic>
        <p:pic>
          <p:nvPicPr>
            <p:cNvPr id="99" name="Picture 98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235" y="2273763"/>
              <a:ext cx="133267" cy="128397"/>
            </a:xfrm>
            <a:prstGeom prst="rect">
              <a:avLst/>
            </a:prstGeom>
            <a:noFill/>
            <a:effectLst/>
          </p:spPr>
        </p:pic>
        <p:grpSp>
          <p:nvGrpSpPr>
            <p:cNvPr id="100" name="Group 99"/>
            <p:cNvGrpSpPr/>
            <p:nvPr/>
          </p:nvGrpSpPr>
          <p:grpSpPr>
            <a:xfrm>
              <a:off x="4354692" y="2219576"/>
              <a:ext cx="292891" cy="301651"/>
              <a:chOff x="2279650" y="3764290"/>
              <a:chExt cx="272942" cy="274742"/>
            </a:xfrm>
            <a:effectLst/>
          </p:grpSpPr>
          <p:cxnSp>
            <p:nvCxnSpPr>
              <p:cNvPr id="101" name="Straight Connector 100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2279650" y="3764290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0"/>
                    <a:ext cx="272942" cy="261610"/>
                  </a:xfrm>
                  <a:prstGeom prst="rect">
                    <a:avLst/>
                  </a:prstGeom>
                  <a:blipFill rotWithShape="0">
                    <a:blip r:embed="rId5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/>
            <p:cNvGrpSpPr/>
            <p:nvPr/>
          </p:nvGrpSpPr>
          <p:grpSpPr>
            <a:xfrm>
              <a:off x="4327437" y="1417803"/>
              <a:ext cx="292891" cy="301651"/>
              <a:chOff x="2279650" y="3764290"/>
              <a:chExt cx="272942" cy="274742"/>
            </a:xfrm>
            <a:effectLst/>
          </p:grpSpPr>
          <p:cxnSp>
            <p:nvCxnSpPr>
              <p:cNvPr id="104" name="Straight Connector 103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2279650" y="3764290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0"/>
                    <a:ext cx="272942" cy="261610"/>
                  </a:xfrm>
                  <a:prstGeom prst="rect">
                    <a:avLst/>
                  </a:prstGeom>
                  <a:blipFill rotWithShape="0">
                    <a:blip r:embed="rId5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6" name="Elbow Connector 105"/>
            <p:cNvCxnSpPr/>
            <p:nvPr/>
          </p:nvCxnSpPr>
          <p:spPr>
            <a:xfrm flipV="1">
              <a:off x="4748513" y="1387402"/>
              <a:ext cx="1815670" cy="1072688"/>
            </a:xfrm>
            <a:prstGeom prst="bentConnector3">
              <a:avLst>
                <a:gd name="adj1" fmla="val -149"/>
              </a:avLst>
            </a:prstGeom>
            <a:ln w="15875">
              <a:solidFill>
                <a:schemeClr val="tx1"/>
              </a:solidFill>
              <a:headEnd type="oval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5292687" y="2063258"/>
              <a:ext cx="484519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>
              <a:stCxn id="95" idx="3"/>
              <a:endCxn id="23" idx="4"/>
            </p:cNvCxnSpPr>
            <p:nvPr/>
          </p:nvCxnSpPr>
          <p:spPr>
            <a:xfrm flipV="1">
              <a:off x="6321618" y="1520087"/>
              <a:ext cx="382445" cy="543186"/>
            </a:xfrm>
            <a:prstGeom prst="bentConnector2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>
              <a:stCxn id="95" idx="3"/>
              <a:endCxn id="20" idx="0"/>
            </p:cNvCxnSpPr>
            <p:nvPr/>
          </p:nvCxnSpPr>
          <p:spPr>
            <a:xfrm>
              <a:off x="6321618" y="2063273"/>
              <a:ext cx="382445" cy="546792"/>
            </a:xfrm>
            <a:prstGeom prst="bentConnector2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5537349" y="1997613"/>
              <a:ext cx="117029" cy="1197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5434311" y="2001408"/>
                  <a:ext cx="292891" cy="287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102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1102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4311" y="2001408"/>
                  <a:ext cx="292891" cy="287586"/>
                </a:xfrm>
                <a:prstGeom prst="rect">
                  <a:avLst/>
                </a:prstGeom>
                <a:blipFill>
                  <a:blip r:embed="rId6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Straight Connector 111"/>
            <p:cNvCxnSpPr/>
            <p:nvPr/>
          </p:nvCxnSpPr>
          <p:spPr>
            <a:xfrm flipH="1">
              <a:off x="6393473" y="1997613"/>
              <a:ext cx="117029" cy="1197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6290435" y="2001408"/>
                  <a:ext cx="292891" cy="287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102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1102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0435" y="2001408"/>
                  <a:ext cx="292891" cy="287586"/>
                </a:xfrm>
                <a:prstGeom prst="rect">
                  <a:avLst/>
                </a:prstGeom>
                <a:blipFill>
                  <a:blip r:embed="rId6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4" name="Group 113"/>
            <p:cNvGrpSpPr/>
            <p:nvPr/>
          </p:nvGrpSpPr>
          <p:grpSpPr>
            <a:xfrm>
              <a:off x="6276810" y="1146391"/>
              <a:ext cx="292891" cy="301651"/>
              <a:chOff x="2279650" y="3764290"/>
              <a:chExt cx="272942" cy="274742"/>
            </a:xfrm>
            <a:effectLst/>
          </p:grpSpPr>
          <p:cxnSp>
            <p:nvCxnSpPr>
              <p:cNvPr id="115" name="Straight Connector 114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2279650" y="3764290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0"/>
                    <a:ext cx="272942" cy="261610"/>
                  </a:xfrm>
                  <a:prstGeom prst="rect">
                    <a:avLst/>
                  </a:prstGeom>
                  <a:blipFill rotWithShape="0">
                    <a:blip r:embed="rId5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7" name="Group 116"/>
            <p:cNvGrpSpPr/>
            <p:nvPr/>
          </p:nvGrpSpPr>
          <p:grpSpPr>
            <a:xfrm>
              <a:off x="6276810" y="2498952"/>
              <a:ext cx="292891" cy="301651"/>
              <a:chOff x="2279650" y="3764290"/>
              <a:chExt cx="272942" cy="274742"/>
            </a:xfrm>
            <a:effectLst/>
          </p:grpSpPr>
          <p:cxnSp>
            <p:nvCxnSpPr>
              <p:cNvPr id="118" name="Straight Connector 117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2279650" y="3764290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0"/>
                    <a:ext cx="272942" cy="261610"/>
                  </a:xfrm>
                  <a:prstGeom prst="rect">
                    <a:avLst/>
                  </a:prstGeom>
                  <a:blipFill rotWithShape="0">
                    <a:blip r:embed="rId5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20" name="Picture 119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511" y="3029836"/>
              <a:ext cx="400294" cy="145557"/>
            </a:xfrm>
            <a:prstGeom prst="rect">
              <a:avLst/>
            </a:prstGeom>
            <a:effectLst/>
          </p:spPr>
        </p:pic>
        <p:pic>
          <p:nvPicPr>
            <p:cNvPr id="121" name="Picture 120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829" y="2939575"/>
              <a:ext cx="635763" cy="318217"/>
            </a:xfrm>
            <a:prstGeom prst="rect">
              <a:avLst/>
            </a:prstGeom>
            <a:effectLst/>
          </p:spPr>
        </p:pic>
        <p:pic>
          <p:nvPicPr>
            <p:cNvPr id="122" name="Picture 121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269" y="2935730"/>
              <a:ext cx="763305" cy="349335"/>
            </a:xfrm>
            <a:prstGeom prst="rect">
              <a:avLst/>
            </a:prstGeom>
            <a:effectLst/>
          </p:spPr>
        </p:pic>
        <p:pic>
          <p:nvPicPr>
            <p:cNvPr id="123" name="Picture 12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778" y="2914801"/>
              <a:ext cx="620063" cy="351344"/>
            </a:xfrm>
            <a:prstGeom prst="rect">
              <a:avLst/>
            </a:prstGeom>
            <a:effectLst/>
          </p:spPr>
        </p:pic>
        <p:pic>
          <p:nvPicPr>
            <p:cNvPr id="124" name="Picture 123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4424" y="2831140"/>
              <a:ext cx="620063" cy="348330"/>
            </a:xfrm>
            <a:prstGeom prst="rect">
              <a:avLst/>
            </a:prstGeom>
            <a:effectLst/>
          </p:spPr>
        </p:pic>
        <p:pic>
          <p:nvPicPr>
            <p:cNvPr id="125" name="Picture 124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360" y="1871108"/>
              <a:ext cx="127711" cy="136354"/>
            </a:xfrm>
            <a:prstGeom prst="rect">
              <a:avLst/>
            </a:prstGeom>
            <a:noFill/>
            <a:effectLst/>
          </p:spPr>
        </p:pic>
        <p:sp>
          <p:nvSpPr>
            <p:cNvPr id="126" name="Rectangle 125"/>
            <p:cNvSpPr/>
            <p:nvPr/>
          </p:nvSpPr>
          <p:spPr>
            <a:xfrm>
              <a:off x="4697850" y="943702"/>
              <a:ext cx="2729963" cy="238441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pic>
          <p:nvPicPr>
            <p:cNvPr id="127" name="Picture 126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921" y="997668"/>
              <a:ext cx="1963204" cy="179688"/>
            </a:xfrm>
            <a:prstGeom prst="rect">
              <a:avLst/>
            </a:prstGeom>
            <a:effectLst/>
          </p:spPr>
        </p:pic>
        <p:sp>
          <p:nvSpPr>
            <p:cNvPr id="128" name="Oval 127"/>
            <p:cNvSpPr/>
            <p:nvPr/>
          </p:nvSpPr>
          <p:spPr>
            <a:xfrm>
              <a:off x="4350458" y="1623677"/>
              <a:ext cx="57729" cy="5906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129" name="Oval 128"/>
            <p:cNvSpPr/>
            <p:nvPr/>
          </p:nvSpPr>
          <p:spPr>
            <a:xfrm>
              <a:off x="4350458" y="2434165"/>
              <a:ext cx="57729" cy="5906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130" name="Oval 129"/>
            <p:cNvSpPr/>
            <p:nvPr/>
          </p:nvSpPr>
          <p:spPr>
            <a:xfrm>
              <a:off x="8419921" y="2024565"/>
              <a:ext cx="57729" cy="5906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549790" y="1321315"/>
              <a:ext cx="270419" cy="14624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969510" y="1520030"/>
              <a:ext cx="468580" cy="10864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pic>
          <p:nvPicPr>
            <p:cNvPr id="133" name="Picture 132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311" y="1950557"/>
              <a:ext cx="340940" cy="204532"/>
            </a:xfrm>
            <a:prstGeom prst="rect">
              <a:avLst/>
            </a:prstGeom>
            <a:noFill/>
            <a:effectLst/>
          </p:spPr>
        </p:pic>
        <p:sp>
          <p:nvSpPr>
            <p:cNvPr id="134" name="Rectangle 133"/>
            <p:cNvSpPr/>
            <p:nvPr/>
          </p:nvSpPr>
          <p:spPr>
            <a:xfrm>
              <a:off x="2928518" y="1315078"/>
              <a:ext cx="270419" cy="14624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grpSp>
          <p:nvGrpSpPr>
            <p:cNvPr id="135" name="Group 134"/>
            <p:cNvGrpSpPr>
              <a:grpSpLocks noChangeAspect="1"/>
            </p:cNvGrpSpPr>
            <p:nvPr/>
          </p:nvGrpSpPr>
          <p:grpSpPr>
            <a:xfrm>
              <a:off x="4051115" y="2091693"/>
              <a:ext cx="335778" cy="750994"/>
              <a:chOff x="2301485" y="2844685"/>
              <a:chExt cx="742020" cy="114300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136" name="Flowchart: Manual Operation 135"/>
              <p:cNvSpPr/>
              <p:nvPr/>
            </p:nvSpPr>
            <p:spPr>
              <a:xfrm rot="16200000">
                <a:off x="2138502" y="3191864"/>
                <a:ext cx="1143000" cy="448642"/>
              </a:xfrm>
              <a:prstGeom prst="flowChartManualOperation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799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2301487" y="2895179"/>
                    <a:ext cx="742018" cy="4628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2" name="TextBox 1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7" y="2895179"/>
                    <a:ext cx="742018" cy="462881"/>
                  </a:xfrm>
                  <a:prstGeom prst="rect">
                    <a:avLst/>
                  </a:prstGeom>
                  <a:blipFill rotWithShape="0">
                    <a:blip r:embed="rId4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2301485" y="3436945"/>
                    <a:ext cx="742015" cy="4628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3" name="TextBox 1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5" y="3436945"/>
                    <a:ext cx="742015" cy="462881"/>
                  </a:xfrm>
                  <a:prstGeom prst="rect">
                    <a:avLst/>
                  </a:prstGeom>
                  <a:blipFill rotWithShape="0">
                    <a:blip r:embed="rId7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9" name="Group 138"/>
            <p:cNvGrpSpPr>
              <a:grpSpLocks noChangeAspect="1"/>
            </p:cNvGrpSpPr>
            <p:nvPr/>
          </p:nvGrpSpPr>
          <p:grpSpPr>
            <a:xfrm>
              <a:off x="8142157" y="1474948"/>
              <a:ext cx="335778" cy="1137222"/>
              <a:chOff x="2335264" y="2844685"/>
              <a:chExt cx="742016" cy="114300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140" name="Flowchart: Manual Operation 139"/>
              <p:cNvSpPr/>
              <p:nvPr/>
            </p:nvSpPr>
            <p:spPr>
              <a:xfrm rot="16200000">
                <a:off x="2138502" y="3191864"/>
                <a:ext cx="1143000" cy="448642"/>
              </a:xfrm>
              <a:prstGeom prst="flowChartManualOperation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799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2335266" y="2989479"/>
                    <a:ext cx="742009" cy="3056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0" name="TextBox 1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5266" y="2989479"/>
                    <a:ext cx="742009" cy="305676"/>
                  </a:xfrm>
                  <a:prstGeom prst="rect">
                    <a:avLst/>
                  </a:prstGeom>
                  <a:blipFill rotWithShape="0">
                    <a:blip r:embed="rId4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2335264" y="3527239"/>
                    <a:ext cx="742016" cy="3056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3" name="TextBox 1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5264" y="3527239"/>
                    <a:ext cx="742016" cy="305676"/>
                  </a:xfrm>
                  <a:prstGeom prst="rect">
                    <a:avLst/>
                  </a:prstGeom>
                  <a:blipFill rotWithShape="0">
                    <a:blip r:embed="rId7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3" name="Freeform 42 2 2"/>
            <p:cNvSpPr>
              <a:spLocks/>
            </p:cNvSpPr>
            <p:nvPr/>
          </p:nvSpPr>
          <p:spPr bwMode="auto">
            <a:xfrm>
              <a:off x="6638758" y="1328952"/>
              <a:ext cx="128966" cy="133420"/>
            </a:xfrm>
            <a:custGeom>
              <a:avLst/>
              <a:gdLst>
                <a:gd name="T0" fmla="*/ 0 w 90"/>
                <a:gd name="T1" fmla="*/ 75 h 91"/>
                <a:gd name="T2" fmla="*/ 16 w 90"/>
                <a:gd name="T3" fmla="*/ 91 h 91"/>
                <a:gd name="T4" fmla="*/ 45 w 90"/>
                <a:gd name="T5" fmla="*/ 63 h 91"/>
                <a:gd name="T6" fmla="*/ 74 w 90"/>
                <a:gd name="T7" fmla="*/ 91 h 91"/>
                <a:gd name="T8" fmla="*/ 90 w 90"/>
                <a:gd name="T9" fmla="*/ 75 h 91"/>
                <a:gd name="T10" fmla="*/ 63 w 90"/>
                <a:gd name="T11" fmla="*/ 46 h 91"/>
                <a:gd name="T12" fmla="*/ 90 w 90"/>
                <a:gd name="T13" fmla="*/ 16 h 91"/>
                <a:gd name="T14" fmla="*/ 74 w 90"/>
                <a:gd name="T15" fmla="*/ 0 h 91"/>
                <a:gd name="T16" fmla="*/ 45 w 90"/>
                <a:gd name="T17" fmla="*/ 28 h 91"/>
                <a:gd name="T18" fmla="*/ 16 w 90"/>
                <a:gd name="T19" fmla="*/ 0 h 91"/>
                <a:gd name="T20" fmla="*/ 0 w 90"/>
                <a:gd name="T21" fmla="*/ 16 h 91"/>
                <a:gd name="T22" fmla="*/ 27 w 90"/>
                <a:gd name="T23" fmla="*/ 46 h 91"/>
                <a:gd name="T24" fmla="*/ 0 w 90"/>
                <a:gd name="T25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91">
                  <a:moveTo>
                    <a:pt x="0" y="75"/>
                  </a:moveTo>
                  <a:lnTo>
                    <a:pt x="16" y="91"/>
                  </a:lnTo>
                  <a:lnTo>
                    <a:pt x="45" y="63"/>
                  </a:lnTo>
                  <a:lnTo>
                    <a:pt x="74" y="91"/>
                  </a:lnTo>
                  <a:lnTo>
                    <a:pt x="90" y="75"/>
                  </a:lnTo>
                  <a:lnTo>
                    <a:pt x="63" y="46"/>
                  </a:lnTo>
                  <a:lnTo>
                    <a:pt x="90" y="16"/>
                  </a:lnTo>
                  <a:lnTo>
                    <a:pt x="74" y="0"/>
                  </a:lnTo>
                  <a:lnTo>
                    <a:pt x="45" y="28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27" y="4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3" rIns="91440" bIns="45723" numCol="1" anchor="t" anchorCtr="0" compatLnSpc="1">
              <a:prstTxWarp prst="textNoShape">
                <a:avLst/>
              </a:prstTxWarp>
            </a:bodyPr>
            <a:lstStyle/>
            <a:p>
              <a:endParaRPr lang="en-CA" sz="1799"/>
            </a:p>
          </p:txBody>
        </p:sp>
        <p:sp>
          <p:nvSpPr>
            <p:cNvPr id="144" name="Freeform 42 2 3"/>
            <p:cNvSpPr>
              <a:spLocks/>
            </p:cNvSpPr>
            <p:nvPr/>
          </p:nvSpPr>
          <p:spPr bwMode="auto">
            <a:xfrm>
              <a:off x="6638758" y="2678027"/>
              <a:ext cx="128966" cy="133420"/>
            </a:xfrm>
            <a:custGeom>
              <a:avLst/>
              <a:gdLst>
                <a:gd name="T0" fmla="*/ 0 w 90"/>
                <a:gd name="T1" fmla="*/ 75 h 91"/>
                <a:gd name="T2" fmla="*/ 16 w 90"/>
                <a:gd name="T3" fmla="*/ 91 h 91"/>
                <a:gd name="T4" fmla="*/ 45 w 90"/>
                <a:gd name="T5" fmla="*/ 63 h 91"/>
                <a:gd name="T6" fmla="*/ 74 w 90"/>
                <a:gd name="T7" fmla="*/ 91 h 91"/>
                <a:gd name="T8" fmla="*/ 90 w 90"/>
                <a:gd name="T9" fmla="*/ 75 h 91"/>
                <a:gd name="T10" fmla="*/ 63 w 90"/>
                <a:gd name="T11" fmla="*/ 46 h 91"/>
                <a:gd name="T12" fmla="*/ 90 w 90"/>
                <a:gd name="T13" fmla="*/ 16 h 91"/>
                <a:gd name="T14" fmla="*/ 74 w 90"/>
                <a:gd name="T15" fmla="*/ 0 h 91"/>
                <a:gd name="T16" fmla="*/ 45 w 90"/>
                <a:gd name="T17" fmla="*/ 28 h 91"/>
                <a:gd name="T18" fmla="*/ 16 w 90"/>
                <a:gd name="T19" fmla="*/ 0 h 91"/>
                <a:gd name="T20" fmla="*/ 0 w 90"/>
                <a:gd name="T21" fmla="*/ 16 h 91"/>
                <a:gd name="T22" fmla="*/ 27 w 90"/>
                <a:gd name="T23" fmla="*/ 46 h 91"/>
                <a:gd name="T24" fmla="*/ 0 w 90"/>
                <a:gd name="T25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91">
                  <a:moveTo>
                    <a:pt x="0" y="75"/>
                  </a:moveTo>
                  <a:lnTo>
                    <a:pt x="16" y="91"/>
                  </a:lnTo>
                  <a:lnTo>
                    <a:pt x="45" y="63"/>
                  </a:lnTo>
                  <a:lnTo>
                    <a:pt x="74" y="91"/>
                  </a:lnTo>
                  <a:lnTo>
                    <a:pt x="90" y="75"/>
                  </a:lnTo>
                  <a:lnTo>
                    <a:pt x="63" y="46"/>
                  </a:lnTo>
                  <a:lnTo>
                    <a:pt x="90" y="16"/>
                  </a:lnTo>
                  <a:lnTo>
                    <a:pt x="74" y="0"/>
                  </a:lnTo>
                  <a:lnTo>
                    <a:pt x="45" y="28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27" y="4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3" rIns="91440" bIns="45723" numCol="1" anchor="t" anchorCtr="0" compatLnSpc="1">
              <a:prstTxWarp prst="textNoShape">
                <a:avLst/>
              </a:prstTxWarp>
            </a:bodyPr>
            <a:lstStyle/>
            <a:p>
              <a:endParaRPr lang="en-CA" sz="1799"/>
            </a:p>
          </p:txBody>
        </p:sp>
        <p:pic>
          <p:nvPicPr>
            <p:cNvPr id="6" name="Picture 5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5874" y="1803328"/>
              <a:ext cx="175543" cy="154971"/>
            </a:xfrm>
            <a:prstGeom prst="rect">
              <a:avLst/>
            </a:prstGeom>
            <a:noFill/>
            <a:effectLst/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8" y="1828619"/>
              <a:ext cx="136844" cy="129681"/>
            </a:xfrm>
            <a:prstGeom prst="rect">
              <a:avLst/>
            </a:prstGeom>
            <a:noFill/>
            <a:effectLst/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260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06272" y="689148"/>
            <a:ext cx="10058400" cy="1088965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0070C0"/>
                </a:solidFill>
              </a:rPr>
              <a:t>Proposed Mappings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0563" y="1366290"/>
                <a:ext cx="10515600" cy="474001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CA" sz="2400" dirty="0"/>
              </a:p>
              <a:p>
                <a:endParaRPr lang="en-CA" sz="2400" dirty="0"/>
              </a:p>
              <a:p>
                <a:endParaRPr lang="en-CA" sz="2400" dirty="0"/>
              </a:p>
              <a:p>
                <a:endParaRPr lang="en-CA" sz="2400" dirty="0"/>
              </a:p>
              <a:p>
                <a:r>
                  <a:rPr lang="en-CA" sz="3100" dirty="0"/>
                  <a:t>For the first time, we propose asymmetric mapping with gate sharing over a unified encryption/decryption data path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400" b="1" i="0" smtClean="0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num>
                            <m:den>
                              <m:r>
                                <a:rPr lang="en-CA" sz="2400" b="1" i="0" smtClean="0"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den>
                          </m:f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 i="0" smtClean="0">
                              <a:latin typeface="Cambria Math" panose="02040503050406030204" pitchFamily="18" charset="0"/>
                            </a:rPr>
                            <m:t>𝐓𝐫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CA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𝐠</m:t>
                      </m:r>
                      <m:r>
                        <a:rPr lang="en-CA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C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C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C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CA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num>
                        <m:den>
                          <m:r>
                            <a:rPr lang="en-CA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𝐌</m:t>
                          </m:r>
                          <m:sSub>
                            <m:sSubPr>
                              <m:ctrlPr>
                                <a:rPr lang="en-C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C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C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]×</m:t>
                      </m:r>
                      <m:r>
                        <a:rPr lang="en-CA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𝐠</m:t>
                      </m:r>
                    </m:oMath>
                  </m:oMathPara>
                </a14:m>
                <a:endParaRPr lang="en-CA" sz="2400" dirty="0"/>
              </a:p>
              <a:p>
                <a:pPr marL="0" indent="0">
                  <a:buNone/>
                </a:pPr>
                <a:endParaRPr lang="en-CA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400" b="1" i="0" smtClean="0">
                                  <a:latin typeface="Cambria Math" panose="02040503050406030204" pitchFamily="18" charset="0"/>
                                </a:rPr>
                                <m:t>𝐉</m:t>
                              </m:r>
                            </m:num>
                            <m:den>
                              <m:r>
                                <a:rPr lang="en-CA" sz="2400" b="1" i="0" smtClean="0"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den>
                          </m:f>
                        </m:e>
                      </m:d>
                      <m:r>
                        <a:rPr lang="en-CA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>
                              <a:latin typeface="Cambria Math" panose="02040503050406030204" pitchFamily="18" charset="0"/>
                            </a:rPr>
                            <m:t>𝐓𝐫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CA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𝐎</m:t>
                      </m:r>
                      <m:r>
                        <a:rPr lang="en-CA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C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C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𝐌</m:t>
                          </m:r>
                          <m:sSub>
                            <m:sSubPr>
                              <m:ctrlPr>
                                <a:rPr lang="en-C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C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]×</m:t>
                      </m:r>
                      <m:r>
                        <a:rPr lang="en-CA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𝐎</m:t>
                      </m:r>
                    </m:oMath>
                  </m:oMathPara>
                </a14:m>
                <a:endParaRPr lang="en-CA" sz="2400" dirty="0"/>
              </a:p>
              <a:p>
                <a:r>
                  <a:rPr lang="en-CA" sz="3100" dirty="0"/>
                  <a:t>Focused-search logic-minimization [8] is used to efficiently implement the mapping matrices</a:t>
                </a:r>
              </a:p>
              <a:p>
                <a:r>
                  <a:rPr lang="en-CA" sz="3100" dirty="0"/>
                  <a:t>After searching across all the 512 mappings, we propose to use mappings that are obtained based on the tower field with </a:t>
                </a:r>
                <a14:m>
                  <m:oMath xmlns:m="http://schemas.openxmlformats.org/officeDocument/2006/math">
                    <m:r>
                      <a:rPr lang="en-CA" sz="3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CA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CA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0010</m:t>
                        </m:r>
                      </m:e>
                    </m:d>
                    <m:r>
                      <a:rPr lang="en-CA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en-CA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CA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CA" sz="3100" dirty="0"/>
                  <a:t> and </a:t>
                </a:r>
                <a14:m>
                  <m:oMath xmlns:m="http://schemas.openxmlformats.org/officeDocument/2006/math">
                    <m:r>
                      <a:rPr lang="en-CA" sz="3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CA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CA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01</m:t>
                        </m:r>
                      </m:e>
                    </m:d>
                    <m:r>
                      <a:rPr lang="en-CA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CA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sz="3100" dirty="0"/>
                  <a:t> </a:t>
                </a:r>
              </a:p>
              <a:p>
                <a:pPr marL="0" indent="0">
                  <a:buNone/>
                </a:pPr>
                <a:endParaRPr lang="en-CA" sz="3100" dirty="0"/>
              </a:p>
              <a:p>
                <a:endParaRPr lang="en-CA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0563" y="1366290"/>
                <a:ext cx="10515600" cy="4740014"/>
              </a:xfrm>
              <a:blipFill>
                <a:blip r:embed="rId29"/>
                <a:stretch>
                  <a:fillRect l="-812" r="-1449" b="-23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05933" y="5820752"/>
            <a:ext cx="10515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---------------------------------------------------------------------</a:t>
            </a:r>
          </a:p>
          <a:p>
            <a:r>
              <a:rPr lang="en-CA" dirty="0"/>
              <a:t>[8] A. </a:t>
            </a:r>
            <a:r>
              <a:rPr lang="en-CA" dirty="0" err="1"/>
              <a:t>Reyhani-Masoleh</a:t>
            </a:r>
            <a:r>
              <a:rPr lang="en-CA" dirty="0"/>
              <a:t>, M. </a:t>
            </a:r>
            <a:r>
              <a:rPr lang="en-CA" dirty="0" err="1"/>
              <a:t>Taha</a:t>
            </a:r>
            <a:r>
              <a:rPr lang="en-CA" dirty="0"/>
              <a:t>, and D. Ashmawy, “Smashing the implementation records of AES S-box,” IACR Transactions on Cryptographic Hardware and Embedded Systems, vol. 2018 (2), p. 39, 2018.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58363" y="396758"/>
            <a:ext cx="5116746" cy="1893849"/>
            <a:chOff x="2567720" y="943698"/>
            <a:chExt cx="6262471" cy="2384404"/>
          </a:xfrm>
        </p:grpSpPr>
        <p:grpSp>
          <p:nvGrpSpPr>
            <p:cNvPr id="11" name="Group 10"/>
            <p:cNvGrpSpPr/>
            <p:nvPr/>
          </p:nvGrpSpPr>
          <p:grpSpPr>
            <a:xfrm>
              <a:off x="6574360" y="2610056"/>
              <a:ext cx="259366" cy="265373"/>
              <a:chOff x="7716955" y="3923297"/>
              <a:chExt cx="287338" cy="287338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137" name="Oval 26 1"/>
              <p:cNvSpPr>
                <a:spLocks noChangeArrowheads="1"/>
              </p:cNvSpPr>
              <p:nvPr/>
            </p:nvSpPr>
            <p:spPr bwMode="auto">
              <a:xfrm>
                <a:off x="7716955" y="3923297"/>
                <a:ext cx="287338" cy="287338"/>
              </a:xfrm>
              <a:prstGeom prst="ellipse">
                <a:avLst/>
              </a:prstGeom>
              <a:grpFill/>
              <a:ln w="12700" cap="sq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  <p:sp>
            <p:nvSpPr>
              <p:cNvPr id="138" name="Freeform 42 1"/>
              <p:cNvSpPr>
                <a:spLocks/>
              </p:cNvSpPr>
              <p:nvPr/>
            </p:nvSpPr>
            <p:spPr bwMode="auto">
              <a:xfrm>
                <a:off x="7793155" y="3994735"/>
                <a:ext cx="142875" cy="144463"/>
              </a:xfrm>
              <a:custGeom>
                <a:avLst/>
                <a:gdLst>
                  <a:gd name="T0" fmla="*/ 0 w 90"/>
                  <a:gd name="T1" fmla="*/ 75 h 91"/>
                  <a:gd name="T2" fmla="*/ 16 w 90"/>
                  <a:gd name="T3" fmla="*/ 91 h 91"/>
                  <a:gd name="T4" fmla="*/ 45 w 90"/>
                  <a:gd name="T5" fmla="*/ 63 h 91"/>
                  <a:gd name="T6" fmla="*/ 74 w 90"/>
                  <a:gd name="T7" fmla="*/ 91 h 91"/>
                  <a:gd name="T8" fmla="*/ 90 w 90"/>
                  <a:gd name="T9" fmla="*/ 75 h 91"/>
                  <a:gd name="T10" fmla="*/ 63 w 90"/>
                  <a:gd name="T11" fmla="*/ 46 h 91"/>
                  <a:gd name="T12" fmla="*/ 90 w 90"/>
                  <a:gd name="T13" fmla="*/ 16 h 91"/>
                  <a:gd name="T14" fmla="*/ 74 w 90"/>
                  <a:gd name="T15" fmla="*/ 0 h 91"/>
                  <a:gd name="T16" fmla="*/ 45 w 90"/>
                  <a:gd name="T17" fmla="*/ 28 h 91"/>
                  <a:gd name="T18" fmla="*/ 16 w 90"/>
                  <a:gd name="T19" fmla="*/ 0 h 91"/>
                  <a:gd name="T20" fmla="*/ 0 w 90"/>
                  <a:gd name="T21" fmla="*/ 16 h 91"/>
                  <a:gd name="T22" fmla="*/ 27 w 90"/>
                  <a:gd name="T23" fmla="*/ 46 h 91"/>
                  <a:gd name="T24" fmla="*/ 0 w 90"/>
                  <a:gd name="T25" fmla="*/ 7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91">
                    <a:moveTo>
                      <a:pt x="0" y="75"/>
                    </a:moveTo>
                    <a:lnTo>
                      <a:pt x="16" y="91"/>
                    </a:lnTo>
                    <a:lnTo>
                      <a:pt x="45" y="63"/>
                    </a:lnTo>
                    <a:lnTo>
                      <a:pt x="74" y="91"/>
                    </a:lnTo>
                    <a:lnTo>
                      <a:pt x="90" y="75"/>
                    </a:lnTo>
                    <a:lnTo>
                      <a:pt x="63" y="46"/>
                    </a:lnTo>
                    <a:lnTo>
                      <a:pt x="90" y="16"/>
                    </a:lnTo>
                    <a:lnTo>
                      <a:pt x="74" y="0"/>
                    </a:lnTo>
                    <a:lnTo>
                      <a:pt x="45" y="28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27" y="46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574360" y="1254708"/>
              <a:ext cx="259366" cy="265373"/>
              <a:chOff x="7716955" y="3923297"/>
              <a:chExt cx="287338" cy="287338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135" name="Oval 26 2"/>
              <p:cNvSpPr>
                <a:spLocks noChangeArrowheads="1"/>
              </p:cNvSpPr>
              <p:nvPr/>
            </p:nvSpPr>
            <p:spPr bwMode="auto">
              <a:xfrm>
                <a:off x="7716955" y="3923297"/>
                <a:ext cx="287338" cy="287338"/>
              </a:xfrm>
              <a:prstGeom prst="ellipse">
                <a:avLst/>
              </a:prstGeom>
              <a:grpFill/>
              <a:ln w="12700" cap="sq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  <p:sp>
            <p:nvSpPr>
              <p:cNvPr id="136" name="Freeform 42 2 1"/>
              <p:cNvSpPr>
                <a:spLocks/>
              </p:cNvSpPr>
              <p:nvPr/>
            </p:nvSpPr>
            <p:spPr bwMode="auto">
              <a:xfrm>
                <a:off x="7793155" y="3994735"/>
                <a:ext cx="142875" cy="144463"/>
              </a:xfrm>
              <a:custGeom>
                <a:avLst/>
                <a:gdLst>
                  <a:gd name="T0" fmla="*/ 0 w 90"/>
                  <a:gd name="T1" fmla="*/ 75 h 91"/>
                  <a:gd name="T2" fmla="*/ 16 w 90"/>
                  <a:gd name="T3" fmla="*/ 91 h 91"/>
                  <a:gd name="T4" fmla="*/ 45 w 90"/>
                  <a:gd name="T5" fmla="*/ 63 h 91"/>
                  <a:gd name="T6" fmla="*/ 74 w 90"/>
                  <a:gd name="T7" fmla="*/ 91 h 91"/>
                  <a:gd name="T8" fmla="*/ 90 w 90"/>
                  <a:gd name="T9" fmla="*/ 75 h 91"/>
                  <a:gd name="T10" fmla="*/ 63 w 90"/>
                  <a:gd name="T11" fmla="*/ 46 h 91"/>
                  <a:gd name="T12" fmla="*/ 90 w 90"/>
                  <a:gd name="T13" fmla="*/ 16 h 91"/>
                  <a:gd name="T14" fmla="*/ 74 w 90"/>
                  <a:gd name="T15" fmla="*/ 0 h 91"/>
                  <a:gd name="T16" fmla="*/ 45 w 90"/>
                  <a:gd name="T17" fmla="*/ 28 h 91"/>
                  <a:gd name="T18" fmla="*/ 16 w 90"/>
                  <a:gd name="T19" fmla="*/ 0 h 91"/>
                  <a:gd name="T20" fmla="*/ 0 w 90"/>
                  <a:gd name="T21" fmla="*/ 16 h 91"/>
                  <a:gd name="T22" fmla="*/ 27 w 90"/>
                  <a:gd name="T23" fmla="*/ 46 h 91"/>
                  <a:gd name="T24" fmla="*/ 0 w 90"/>
                  <a:gd name="T25" fmla="*/ 7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91">
                    <a:moveTo>
                      <a:pt x="0" y="75"/>
                    </a:moveTo>
                    <a:lnTo>
                      <a:pt x="16" y="91"/>
                    </a:lnTo>
                    <a:lnTo>
                      <a:pt x="45" y="63"/>
                    </a:lnTo>
                    <a:lnTo>
                      <a:pt x="74" y="91"/>
                    </a:lnTo>
                    <a:lnTo>
                      <a:pt x="90" y="75"/>
                    </a:lnTo>
                    <a:lnTo>
                      <a:pt x="63" y="46"/>
                    </a:lnTo>
                    <a:lnTo>
                      <a:pt x="90" y="16"/>
                    </a:lnTo>
                    <a:lnTo>
                      <a:pt x="74" y="0"/>
                    </a:lnTo>
                    <a:lnTo>
                      <a:pt x="45" y="28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27" y="46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</p:grpSp>
        <p:cxnSp>
          <p:nvCxnSpPr>
            <p:cNvPr id="13" name="Elbow Connector 12"/>
            <p:cNvCxnSpPr/>
            <p:nvPr/>
          </p:nvCxnSpPr>
          <p:spPr>
            <a:xfrm rot="16200000" flipV="1">
              <a:off x="3803344" y="2403310"/>
              <a:ext cx="1065343" cy="154525"/>
            </a:xfrm>
            <a:prstGeom prst="bentConnector3">
              <a:avLst>
                <a:gd name="adj1" fmla="val 89266"/>
              </a:avLst>
            </a:prstGeom>
            <a:ln w="12700" cap="flat">
              <a:solidFill>
                <a:schemeClr val="tx1"/>
              </a:solidFill>
              <a:round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/>
            <p:nvPr/>
          </p:nvCxnSpPr>
          <p:spPr>
            <a:xfrm rot="16200000" flipV="1">
              <a:off x="4178629" y="2793325"/>
              <a:ext cx="316209" cy="154525"/>
            </a:xfrm>
            <a:prstGeom prst="bentConnector3">
              <a:avLst>
                <a:gd name="adj1" fmla="val 50000"/>
              </a:avLst>
            </a:prstGeom>
            <a:ln w="12700" cap="flat">
              <a:solidFill>
                <a:schemeClr val="tx1"/>
              </a:solidFill>
              <a:round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567720" y="2052793"/>
              <a:ext cx="37256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459" y="1525875"/>
              <a:ext cx="139806" cy="174664"/>
            </a:xfrm>
            <a:prstGeom prst="rect">
              <a:avLst/>
            </a:prstGeom>
            <a:noFill/>
            <a:effectLst/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467" y="2074192"/>
              <a:ext cx="148638" cy="170148"/>
            </a:xfrm>
            <a:prstGeom prst="rect">
              <a:avLst/>
            </a:prstGeom>
            <a:noFill/>
            <a:effectLst/>
          </p:spPr>
        </p:pic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4051108" y="1278350"/>
              <a:ext cx="335780" cy="750992"/>
              <a:chOff x="2301485" y="2844685"/>
              <a:chExt cx="742022" cy="114300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132" name="Flowchart: Manual Operation 131"/>
              <p:cNvSpPr/>
              <p:nvPr/>
            </p:nvSpPr>
            <p:spPr>
              <a:xfrm rot="16200000">
                <a:off x="2138502" y="3191864"/>
                <a:ext cx="1143000" cy="448642"/>
              </a:xfrm>
              <a:prstGeom prst="flowChartManualOperation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799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2301485" y="2873957"/>
                    <a:ext cx="742013" cy="4628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3" name="TextBox 1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5" y="2873957"/>
                    <a:ext cx="742013" cy="462880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b="-2564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TextBox 133"/>
                  <p:cNvSpPr txBox="1"/>
                  <p:nvPr/>
                </p:nvSpPr>
                <p:spPr>
                  <a:xfrm>
                    <a:off x="2301488" y="3458164"/>
                    <a:ext cx="742019" cy="4628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4" name="TextBox 1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8" y="3458164"/>
                    <a:ext cx="742019" cy="462880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b="-2564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3176816" y="1453708"/>
              <a:ext cx="955115" cy="810065"/>
              <a:chOff x="2419614" y="2915605"/>
              <a:chExt cx="389460" cy="737800"/>
            </a:xfrm>
            <a:effectLst/>
          </p:grpSpPr>
          <p:cxnSp>
            <p:nvCxnSpPr>
              <p:cNvPr id="130" name="Elbow Connector 129"/>
              <p:cNvCxnSpPr/>
              <p:nvPr/>
            </p:nvCxnSpPr>
            <p:spPr>
              <a:xfrm>
                <a:off x="2419614" y="3178167"/>
                <a:ext cx="383022" cy="475238"/>
              </a:xfrm>
              <a:prstGeom prst="bentConnector3">
                <a:avLst>
                  <a:gd name="adj1" fmla="val 53264"/>
                </a:avLst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Elbow Connector 130"/>
              <p:cNvCxnSpPr/>
              <p:nvPr/>
            </p:nvCxnSpPr>
            <p:spPr>
              <a:xfrm rot="10800000" flipV="1">
                <a:off x="2421004" y="2915605"/>
                <a:ext cx="388070" cy="262561"/>
              </a:xfrm>
              <a:prstGeom prst="bentConnector3">
                <a:avLst>
                  <a:gd name="adj1" fmla="val 48210"/>
                </a:avLst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 flipH="1">
              <a:off x="6837021" y="1383239"/>
              <a:ext cx="689321" cy="1359693"/>
              <a:chOff x="2819537" y="3074755"/>
              <a:chExt cx="804726" cy="718097"/>
            </a:xfrm>
            <a:effectLst/>
          </p:grpSpPr>
          <p:cxnSp>
            <p:nvCxnSpPr>
              <p:cNvPr id="128" name="Elbow Connector 127"/>
              <p:cNvCxnSpPr/>
              <p:nvPr/>
            </p:nvCxnSpPr>
            <p:spPr>
              <a:xfrm>
                <a:off x="2820023" y="3432852"/>
                <a:ext cx="804240" cy="360000"/>
              </a:xfrm>
              <a:prstGeom prst="bentConnector3">
                <a:avLst>
                  <a:gd name="adj1" fmla="val 50961"/>
                </a:avLst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Elbow Connector 128"/>
              <p:cNvCxnSpPr/>
              <p:nvPr/>
            </p:nvCxnSpPr>
            <p:spPr>
              <a:xfrm flipH="1">
                <a:off x="2819537" y="3074755"/>
                <a:ext cx="804240" cy="360000"/>
              </a:xfrm>
              <a:prstGeom prst="bentConnector3">
                <a:avLst>
                  <a:gd name="adj1" fmla="val 49236"/>
                </a:avLst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8090595" y="1547609"/>
              <a:ext cx="620063" cy="1590311"/>
              <a:chOff x="2367381" y="2969380"/>
              <a:chExt cx="577829" cy="1448442"/>
            </a:xfrm>
            <a:effectLst/>
          </p:grpSpPr>
          <p:cxnSp>
            <p:nvCxnSpPr>
              <p:cNvPr id="125" name="Straight Arrow Connector 124"/>
              <p:cNvCxnSpPr/>
              <p:nvPr/>
            </p:nvCxnSpPr>
            <p:spPr>
              <a:xfrm>
                <a:off x="2598052" y="3769090"/>
                <a:ext cx="0" cy="49709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2429000" y="2969380"/>
                    <a:ext cx="377024" cy="369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799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799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6" name="TextBox 1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9000" y="2969380"/>
                    <a:ext cx="377024" cy="369205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b="-7547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27" name="Picture 126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7381" y="4251422"/>
                <a:ext cx="577829" cy="166400"/>
              </a:xfrm>
              <a:prstGeom prst="rect">
                <a:avLst/>
              </a:prstGeom>
            </p:spPr>
          </p:pic>
        </p:grpSp>
        <p:cxnSp>
          <p:nvCxnSpPr>
            <p:cNvPr id="22" name="Straight Arrow Connector 21"/>
            <p:cNvCxnSpPr/>
            <p:nvPr/>
          </p:nvCxnSpPr>
          <p:spPr>
            <a:xfrm>
              <a:off x="7632665" y="1780661"/>
              <a:ext cx="5852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177" y="1497965"/>
              <a:ext cx="114788" cy="168642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7605407" y="2320077"/>
              <a:ext cx="61245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753" y="2133073"/>
              <a:ext cx="208978" cy="170148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26" name="Straight Arrow Connector 25"/>
            <p:cNvCxnSpPr/>
            <p:nvPr/>
          </p:nvCxnSpPr>
          <p:spPr>
            <a:xfrm>
              <a:off x="8472200" y="2052796"/>
              <a:ext cx="357991" cy="133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2380" y="1828771"/>
              <a:ext cx="92717" cy="114439"/>
            </a:xfrm>
            <a:prstGeom prst="rect">
              <a:avLst/>
            </a:prstGeom>
            <a:effectLst/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3405" y="1814839"/>
              <a:ext cx="129507" cy="164126"/>
            </a:xfrm>
            <a:prstGeom prst="rect">
              <a:avLst/>
            </a:prstGeom>
            <a:effectLst/>
          </p:spPr>
        </p:pic>
        <p:grpSp>
          <p:nvGrpSpPr>
            <p:cNvPr id="29" name="Group 28"/>
            <p:cNvGrpSpPr/>
            <p:nvPr/>
          </p:nvGrpSpPr>
          <p:grpSpPr>
            <a:xfrm>
              <a:off x="3325311" y="2135890"/>
              <a:ext cx="292890" cy="308989"/>
              <a:chOff x="2903220" y="3268981"/>
              <a:chExt cx="272942" cy="281425"/>
            </a:xfrm>
            <a:effectLst/>
          </p:grpSpPr>
          <p:cxnSp>
            <p:nvCxnSpPr>
              <p:cNvPr id="123" name="Straight Connector 122"/>
              <p:cNvCxnSpPr/>
              <p:nvPr/>
            </p:nvCxnSpPr>
            <p:spPr>
              <a:xfrm flipH="1">
                <a:off x="2979420" y="344134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2903220" y="3268981"/>
                    <a:ext cx="272942" cy="2619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4" name="TextBox 1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3220" y="3268981"/>
                    <a:ext cx="272942" cy="261929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/>
            <p:cNvGrpSpPr/>
            <p:nvPr/>
          </p:nvGrpSpPr>
          <p:grpSpPr>
            <a:xfrm>
              <a:off x="3250459" y="1508053"/>
              <a:ext cx="292890" cy="301519"/>
              <a:chOff x="2858975" y="3218634"/>
              <a:chExt cx="272942" cy="274622"/>
            </a:xfrm>
            <a:effectLst/>
          </p:grpSpPr>
          <p:cxnSp>
            <p:nvCxnSpPr>
              <p:cNvPr id="121" name="Straight Connector 120"/>
              <p:cNvCxnSpPr/>
              <p:nvPr/>
            </p:nvCxnSpPr>
            <p:spPr>
              <a:xfrm flipH="1">
                <a:off x="297730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2858975" y="3218634"/>
                    <a:ext cx="272942" cy="261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8975" y="3218634"/>
                    <a:ext cx="272942" cy="261931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/>
            <p:cNvGrpSpPr/>
            <p:nvPr/>
          </p:nvGrpSpPr>
          <p:grpSpPr>
            <a:xfrm>
              <a:off x="2592876" y="1811921"/>
              <a:ext cx="292890" cy="304421"/>
              <a:chOff x="3003308" y="3215991"/>
              <a:chExt cx="272942" cy="277265"/>
            </a:xfrm>
            <a:effectLst/>
          </p:grpSpPr>
          <p:cxnSp>
            <p:nvCxnSpPr>
              <p:cNvPr id="119" name="Straight Connector 118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3003308" y="3215991"/>
                    <a:ext cx="272942" cy="261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0" name="TextBox 1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1"/>
                    <a:ext cx="272942" cy="261931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7237010" y="1818374"/>
              <a:ext cx="292890" cy="304421"/>
              <a:chOff x="3003308" y="3215991"/>
              <a:chExt cx="272942" cy="277265"/>
            </a:xfrm>
            <a:effectLst/>
          </p:grpSpPr>
          <p:cxnSp>
            <p:nvCxnSpPr>
              <p:cNvPr id="117" name="Straight Connector 116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3003308" y="3215991"/>
                    <a:ext cx="272942" cy="261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8" name="TextBox 1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1"/>
                    <a:ext cx="272942" cy="261931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7926771" y="1532524"/>
              <a:ext cx="292890" cy="304421"/>
              <a:chOff x="3003308" y="3215991"/>
              <a:chExt cx="272942" cy="277265"/>
            </a:xfrm>
            <a:effectLst/>
          </p:grpSpPr>
          <p:cxnSp>
            <p:nvCxnSpPr>
              <p:cNvPr id="115" name="Straight Connector 114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3003308" y="3215991"/>
                    <a:ext cx="272942" cy="261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1"/>
                    <a:ext cx="272942" cy="261931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7926771" y="2069368"/>
              <a:ext cx="292890" cy="304420"/>
              <a:chOff x="3003308" y="3215992"/>
              <a:chExt cx="272942" cy="277264"/>
            </a:xfrm>
            <a:effectLst/>
          </p:grpSpPr>
          <p:cxnSp>
            <p:nvCxnSpPr>
              <p:cNvPr id="113" name="Straight Connector 112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3003308" y="3215992"/>
                    <a:ext cx="272942" cy="261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4" name="TextBox 1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2"/>
                    <a:ext cx="272942" cy="261931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8429296" y="1811928"/>
              <a:ext cx="292890" cy="304421"/>
              <a:chOff x="3003308" y="3215991"/>
              <a:chExt cx="272942" cy="277265"/>
            </a:xfrm>
            <a:effectLst/>
          </p:grpSpPr>
          <p:cxnSp>
            <p:nvCxnSpPr>
              <p:cNvPr id="111" name="Straight Connector 110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3003308" y="3215991"/>
                    <a:ext cx="272942" cy="261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1"/>
                    <a:ext cx="272942" cy="261931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 flipV="1">
              <a:off x="3180233" y="1856662"/>
              <a:ext cx="944905" cy="809716"/>
              <a:chOff x="2467469" y="2911160"/>
              <a:chExt cx="341606" cy="737482"/>
            </a:xfrm>
            <a:effectLst/>
          </p:grpSpPr>
          <p:cxnSp>
            <p:nvCxnSpPr>
              <p:cNvPr id="109" name="Elbow Connector 108"/>
              <p:cNvCxnSpPr/>
              <p:nvPr/>
            </p:nvCxnSpPr>
            <p:spPr>
              <a:xfrm>
                <a:off x="2468701" y="3181602"/>
                <a:ext cx="333934" cy="467040"/>
              </a:xfrm>
              <a:prstGeom prst="bentConnector3">
                <a:avLst>
                  <a:gd name="adj1" fmla="val 45574"/>
                </a:avLst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Elbow Connector 109"/>
              <p:cNvCxnSpPr/>
              <p:nvPr/>
            </p:nvCxnSpPr>
            <p:spPr>
              <a:xfrm rot="10800000" flipV="1">
                <a:off x="2467469" y="2911160"/>
                <a:ext cx="341606" cy="268854"/>
              </a:xfrm>
              <a:prstGeom prst="bentConnector3">
                <a:avLst>
                  <a:gd name="adj1" fmla="val 54868"/>
                </a:avLst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3563805" y="2420374"/>
              <a:ext cx="292890" cy="301649"/>
              <a:chOff x="2279650" y="3764291"/>
              <a:chExt cx="272942" cy="274741"/>
            </a:xfrm>
            <a:effectLst/>
          </p:grpSpPr>
          <p:cxnSp>
            <p:nvCxnSpPr>
              <p:cNvPr id="107" name="Straight Connector 106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2279650" y="3764291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8" name="TextBox 1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1"/>
                    <a:ext cx="272942" cy="261932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8" name="Picture 3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022" y="1264402"/>
              <a:ext cx="149653" cy="128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9" name="Picture 3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001" y="1682736"/>
              <a:ext cx="211170" cy="12963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0" name="Picture 3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015" y="2073152"/>
              <a:ext cx="152410" cy="128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1" name="Picture 4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275" y="2463593"/>
              <a:ext cx="213927" cy="129635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42" name="Straight Connector 41"/>
            <p:cNvCxnSpPr/>
            <p:nvPr/>
          </p:nvCxnSpPr>
          <p:spPr>
            <a:xfrm flipH="1">
              <a:off x="3707728" y="1396116"/>
              <a:ext cx="117030" cy="11974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3604690" y="1214224"/>
                  <a:ext cx="292889" cy="287585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102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1102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4690" y="1214224"/>
                  <a:ext cx="292889" cy="287585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/>
            <p:cNvCxnSpPr/>
            <p:nvPr/>
          </p:nvCxnSpPr>
          <p:spPr>
            <a:xfrm>
              <a:off x="4410895" y="1651455"/>
              <a:ext cx="9659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416008" y="2462791"/>
              <a:ext cx="95568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5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943" y="3080955"/>
              <a:ext cx="620061" cy="182696"/>
            </a:xfrm>
            <a:prstGeom prst="rect">
              <a:avLst/>
            </a:prstGeom>
            <a:effectLst/>
          </p:spPr>
        </p:pic>
        <p:pic>
          <p:nvPicPr>
            <p:cNvPr id="47" name="Picture 46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519" y="2549266"/>
              <a:ext cx="123273" cy="128402"/>
            </a:xfrm>
            <a:prstGeom prst="rect">
              <a:avLst/>
            </a:prstGeom>
            <a:noFill/>
            <a:effectLst/>
          </p:spPr>
        </p:pic>
        <p:pic>
          <p:nvPicPr>
            <p:cNvPr id="48" name="Picture 4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270" y="1186107"/>
              <a:ext cx="183240" cy="131811"/>
            </a:xfrm>
            <a:prstGeom prst="rect">
              <a:avLst/>
            </a:prstGeom>
            <a:noFill/>
            <a:effectLst/>
          </p:spPr>
        </p:pic>
        <p:grpSp>
          <p:nvGrpSpPr>
            <p:cNvPr id="49" name="Group 48"/>
            <p:cNvGrpSpPr/>
            <p:nvPr/>
          </p:nvGrpSpPr>
          <p:grpSpPr>
            <a:xfrm>
              <a:off x="6767746" y="2503568"/>
              <a:ext cx="292890" cy="301647"/>
              <a:chOff x="2279650" y="3764293"/>
              <a:chExt cx="272942" cy="274739"/>
            </a:xfrm>
            <a:effectLst/>
          </p:grpSpPr>
          <p:cxnSp>
            <p:nvCxnSpPr>
              <p:cNvPr id="105" name="Straight Connector 104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blipFill>
                    <a:blip r:embed="rId5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/>
            <p:cNvGrpSpPr/>
            <p:nvPr/>
          </p:nvGrpSpPr>
          <p:grpSpPr>
            <a:xfrm>
              <a:off x="6760929" y="1140554"/>
              <a:ext cx="292890" cy="301647"/>
              <a:chOff x="2279650" y="3764293"/>
              <a:chExt cx="272942" cy="274739"/>
            </a:xfrm>
            <a:effectLst/>
          </p:grpSpPr>
          <p:cxnSp>
            <p:nvCxnSpPr>
              <p:cNvPr id="103" name="Straight Connector 102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1" name="Rectangle 50"/>
            <p:cNvSpPr/>
            <p:nvPr/>
          </p:nvSpPr>
          <p:spPr>
            <a:xfrm>
              <a:off x="5808542" y="1781473"/>
              <a:ext cx="513055" cy="5635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030" y="1950550"/>
              <a:ext cx="373148" cy="202259"/>
            </a:xfrm>
            <a:prstGeom prst="rect">
              <a:avLst/>
            </a:prstGeom>
            <a:noFill/>
            <a:effectLst/>
          </p:spPr>
        </p:pic>
        <p:cxnSp>
          <p:nvCxnSpPr>
            <p:cNvPr id="53" name="Elbow Connector 52"/>
            <p:cNvCxnSpPr/>
            <p:nvPr/>
          </p:nvCxnSpPr>
          <p:spPr>
            <a:xfrm>
              <a:off x="4822600" y="1652210"/>
              <a:ext cx="1738403" cy="1090535"/>
            </a:xfrm>
            <a:prstGeom prst="bentConnector3">
              <a:avLst>
                <a:gd name="adj1" fmla="val -55"/>
              </a:avLst>
            </a:prstGeom>
            <a:ln w="15875">
              <a:solidFill>
                <a:schemeClr val="tx1"/>
              </a:solidFill>
              <a:headEnd type="oval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215" y="1478939"/>
              <a:ext cx="127710" cy="135219"/>
            </a:xfrm>
            <a:prstGeom prst="rect">
              <a:avLst/>
            </a:prstGeom>
            <a:noFill/>
            <a:effectLst/>
          </p:spPr>
        </p:pic>
        <p:pic>
          <p:nvPicPr>
            <p:cNvPr id="55" name="Picture 54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220" y="2273755"/>
              <a:ext cx="133266" cy="128397"/>
            </a:xfrm>
            <a:prstGeom prst="rect">
              <a:avLst/>
            </a:prstGeom>
            <a:noFill/>
            <a:effectLst/>
          </p:spPr>
        </p:pic>
        <p:grpSp>
          <p:nvGrpSpPr>
            <p:cNvPr id="56" name="Group 55"/>
            <p:cNvGrpSpPr/>
            <p:nvPr/>
          </p:nvGrpSpPr>
          <p:grpSpPr>
            <a:xfrm>
              <a:off x="4354678" y="2219576"/>
              <a:ext cx="292890" cy="301647"/>
              <a:chOff x="2279650" y="3764293"/>
              <a:chExt cx="272942" cy="274739"/>
            </a:xfrm>
            <a:effectLst/>
          </p:grpSpPr>
          <p:cxnSp>
            <p:nvCxnSpPr>
              <p:cNvPr id="101" name="Straight Connector 100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blipFill>
                    <a:blip r:embed="rId5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oup 56"/>
            <p:cNvGrpSpPr/>
            <p:nvPr/>
          </p:nvGrpSpPr>
          <p:grpSpPr>
            <a:xfrm>
              <a:off x="4327424" y="1417805"/>
              <a:ext cx="292890" cy="301647"/>
              <a:chOff x="2279650" y="3764293"/>
              <a:chExt cx="272942" cy="274739"/>
            </a:xfrm>
            <a:effectLst/>
          </p:grpSpPr>
          <p:cxnSp>
            <p:nvCxnSpPr>
              <p:cNvPr id="99" name="Straight Connector 98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blipFill>
                    <a:blip r:embed="rId5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8" name="Elbow Connector 57"/>
            <p:cNvCxnSpPr/>
            <p:nvPr/>
          </p:nvCxnSpPr>
          <p:spPr>
            <a:xfrm flipV="1">
              <a:off x="4748498" y="1387397"/>
              <a:ext cx="1815664" cy="1072684"/>
            </a:xfrm>
            <a:prstGeom prst="bentConnector3">
              <a:avLst>
                <a:gd name="adj1" fmla="val -149"/>
              </a:avLst>
            </a:prstGeom>
            <a:ln w="15875">
              <a:solidFill>
                <a:schemeClr val="tx1"/>
              </a:solidFill>
              <a:headEnd type="oval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292671" y="2063250"/>
              <a:ext cx="48451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>
              <a:stCxn id="51" idx="3"/>
              <a:endCxn id="135" idx="4"/>
            </p:cNvCxnSpPr>
            <p:nvPr/>
          </p:nvCxnSpPr>
          <p:spPr>
            <a:xfrm flipV="1">
              <a:off x="6321599" y="1520081"/>
              <a:ext cx="382444" cy="543185"/>
            </a:xfrm>
            <a:prstGeom prst="bentConnector2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51" idx="3"/>
              <a:endCxn id="137" idx="0"/>
            </p:cNvCxnSpPr>
            <p:nvPr/>
          </p:nvCxnSpPr>
          <p:spPr>
            <a:xfrm>
              <a:off x="6321599" y="2063265"/>
              <a:ext cx="382444" cy="546790"/>
            </a:xfrm>
            <a:prstGeom prst="bentConnector2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537331" y="1997606"/>
              <a:ext cx="117029" cy="1197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5434295" y="2001401"/>
                  <a:ext cx="292889" cy="287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102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1102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4295" y="2001401"/>
                  <a:ext cx="292889" cy="287585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/>
            <p:cNvCxnSpPr/>
            <p:nvPr/>
          </p:nvCxnSpPr>
          <p:spPr>
            <a:xfrm flipH="1">
              <a:off x="6393454" y="1997606"/>
              <a:ext cx="117029" cy="1197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6290416" y="2001401"/>
                  <a:ext cx="292889" cy="287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102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1102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0416" y="2001401"/>
                  <a:ext cx="292889" cy="287585"/>
                </a:xfrm>
                <a:prstGeom prst="rect">
                  <a:avLst/>
                </a:prstGeom>
                <a:blipFill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6" name="Group 65"/>
            <p:cNvGrpSpPr/>
            <p:nvPr/>
          </p:nvGrpSpPr>
          <p:grpSpPr>
            <a:xfrm>
              <a:off x="6276790" y="1146394"/>
              <a:ext cx="292890" cy="301647"/>
              <a:chOff x="2279650" y="3764293"/>
              <a:chExt cx="272942" cy="274739"/>
            </a:xfrm>
            <a:effectLst/>
          </p:grpSpPr>
          <p:cxnSp>
            <p:nvCxnSpPr>
              <p:cNvPr id="97" name="Straight Connector 96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Group 66"/>
            <p:cNvGrpSpPr/>
            <p:nvPr/>
          </p:nvGrpSpPr>
          <p:grpSpPr>
            <a:xfrm>
              <a:off x="6276790" y="2498950"/>
              <a:ext cx="292890" cy="301647"/>
              <a:chOff x="2279650" y="3764293"/>
              <a:chExt cx="272942" cy="274739"/>
            </a:xfrm>
            <a:effectLst/>
          </p:grpSpPr>
          <p:cxnSp>
            <p:nvCxnSpPr>
              <p:cNvPr id="95" name="Straight Connector 94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6" name="TextBox 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8" name="Picture 67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496" y="3029826"/>
              <a:ext cx="400293" cy="145556"/>
            </a:xfrm>
            <a:prstGeom prst="rect">
              <a:avLst/>
            </a:prstGeom>
            <a:effectLst/>
          </p:spPr>
        </p:pic>
        <p:pic>
          <p:nvPicPr>
            <p:cNvPr id="69" name="Picture 68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812" y="2939565"/>
              <a:ext cx="635761" cy="318216"/>
            </a:xfrm>
            <a:prstGeom prst="rect">
              <a:avLst/>
            </a:prstGeom>
            <a:effectLst/>
          </p:spPr>
        </p:pic>
        <p:pic>
          <p:nvPicPr>
            <p:cNvPr id="70" name="Picture 69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249" y="2935720"/>
              <a:ext cx="763302" cy="349333"/>
            </a:xfrm>
            <a:prstGeom prst="rect">
              <a:avLst/>
            </a:prstGeom>
            <a:effectLst/>
          </p:spPr>
        </p:pic>
        <p:pic>
          <p:nvPicPr>
            <p:cNvPr id="71" name="Picture 70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754" y="2914791"/>
              <a:ext cx="620061" cy="351343"/>
            </a:xfrm>
            <a:prstGeom prst="rect">
              <a:avLst/>
            </a:prstGeom>
            <a:effectLst/>
          </p:spPr>
        </p:pic>
        <p:pic>
          <p:nvPicPr>
            <p:cNvPr id="72" name="Picture 71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4415" y="2831130"/>
              <a:ext cx="620061" cy="348329"/>
            </a:xfrm>
            <a:prstGeom prst="rect">
              <a:avLst/>
            </a:prstGeom>
            <a:effectLst/>
          </p:spPr>
        </p:pic>
        <p:pic>
          <p:nvPicPr>
            <p:cNvPr id="73" name="Picture 72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338" y="1871102"/>
              <a:ext cx="127710" cy="136354"/>
            </a:xfrm>
            <a:prstGeom prst="rect">
              <a:avLst/>
            </a:prstGeom>
            <a:noFill/>
            <a:effectLst/>
          </p:spPr>
        </p:pic>
        <p:sp>
          <p:nvSpPr>
            <p:cNvPr id="74" name="Rectangle 73"/>
            <p:cNvSpPr/>
            <p:nvPr/>
          </p:nvSpPr>
          <p:spPr>
            <a:xfrm>
              <a:off x="4697834" y="943698"/>
              <a:ext cx="2729954" cy="23844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pic>
          <p:nvPicPr>
            <p:cNvPr id="75" name="Picture 74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906" y="997664"/>
              <a:ext cx="1963198" cy="179687"/>
            </a:xfrm>
            <a:prstGeom prst="rect">
              <a:avLst/>
            </a:prstGeom>
            <a:effectLst/>
          </p:spPr>
        </p:pic>
        <p:sp>
          <p:nvSpPr>
            <p:cNvPr id="76" name="Oval 75"/>
            <p:cNvSpPr/>
            <p:nvPr/>
          </p:nvSpPr>
          <p:spPr>
            <a:xfrm>
              <a:off x="4350444" y="1623671"/>
              <a:ext cx="57728" cy="590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77" name="Oval 76"/>
            <p:cNvSpPr/>
            <p:nvPr/>
          </p:nvSpPr>
          <p:spPr>
            <a:xfrm>
              <a:off x="4350444" y="2434157"/>
              <a:ext cx="57728" cy="590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78" name="Oval 77"/>
            <p:cNvSpPr/>
            <p:nvPr/>
          </p:nvSpPr>
          <p:spPr>
            <a:xfrm>
              <a:off x="8419895" y="2024558"/>
              <a:ext cx="57728" cy="590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549766" y="1321310"/>
              <a:ext cx="270418" cy="1462461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969494" y="1520025"/>
              <a:ext cx="468579" cy="10864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pic>
          <p:nvPicPr>
            <p:cNvPr id="81" name="Picture 80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296" y="1950550"/>
              <a:ext cx="340938" cy="204531"/>
            </a:xfrm>
            <a:prstGeom prst="rect">
              <a:avLst/>
            </a:prstGeom>
            <a:noFill/>
            <a:effectLst/>
          </p:spPr>
        </p:pic>
        <p:sp>
          <p:nvSpPr>
            <p:cNvPr id="82" name="Rectangle 81"/>
            <p:cNvSpPr/>
            <p:nvPr/>
          </p:nvSpPr>
          <p:spPr>
            <a:xfrm>
              <a:off x="2928508" y="1315073"/>
              <a:ext cx="270418" cy="1462461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grpSp>
          <p:nvGrpSpPr>
            <p:cNvPr id="83" name="Group 82"/>
            <p:cNvGrpSpPr>
              <a:grpSpLocks noChangeAspect="1"/>
            </p:cNvGrpSpPr>
            <p:nvPr/>
          </p:nvGrpSpPr>
          <p:grpSpPr>
            <a:xfrm>
              <a:off x="4051101" y="2091686"/>
              <a:ext cx="335777" cy="750992"/>
              <a:chOff x="2301488" y="2844685"/>
              <a:chExt cx="742022" cy="114300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92" name="Flowchart: Manual Operation 91"/>
              <p:cNvSpPr/>
              <p:nvPr/>
            </p:nvSpPr>
            <p:spPr>
              <a:xfrm rot="16200000">
                <a:off x="2138502" y="3191864"/>
                <a:ext cx="1143000" cy="448642"/>
              </a:xfrm>
              <a:prstGeom prst="flowChartManualOperation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799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2301491" y="2895177"/>
                    <a:ext cx="742019" cy="4628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91" y="2895177"/>
                    <a:ext cx="742019" cy="462880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b="-2564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2301488" y="3436944"/>
                    <a:ext cx="742014" cy="4628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8" y="3436944"/>
                    <a:ext cx="742014" cy="462880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4" name="Group 83"/>
            <p:cNvGrpSpPr>
              <a:grpSpLocks noChangeAspect="1"/>
            </p:cNvGrpSpPr>
            <p:nvPr/>
          </p:nvGrpSpPr>
          <p:grpSpPr>
            <a:xfrm>
              <a:off x="8142131" y="1474943"/>
              <a:ext cx="335777" cy="1137218"/>
              <a:chOff x="2335264" y="2844685"/>
              <a:chExt cx="742016" cy="114300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89" name="Flowchart: Manual Operation 88"/>
              <p:cNvSpPr/>
              <p:nvPr/>
            </p:nvSpPr>
            <p:spPr>
              <a:xfrm rot="16200000">
                <a:off x="2138502" y="3191864"/>
                <a:ext cx="1143000" cy="448642"/>
              </a:xfrm>
              <a:prstGeom prst="flowChartManualOperation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799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2335267" y="2989479"/>
                    <a:ext cx="742010" cy="3056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5267" y="2989479"/>
                    <a:ext cx="742010" cy="305676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b="-2564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2335264" y="3527239"/>
                    <a:ext cx="742016" cy="3056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5264" y="3527239"/>
                    <a:ext cx="742016" cy="305676"/>
                  </a:xfrm>
                  <a:prstGeom prst="rect">
                    <a:avLst/>
                  </a:prstGeom>
                  <a:blipFill>
                    <a:blip r:embed="rId66"/>
                    <a:stretch>
                      <a:fillRect b="-2500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5" name="Freeform 42 2 2"/>
            <p:cNvSpPr>
              <a:spLocks/>
            </p:cNvSpPr>
            <p:nvPr/>
          </p:nvSpPr>
          <p:spPr bwMode="auto">
            <a:xfrm>
              <a:off x="6638739" y="1328948"/>
              <a:ext cx="128966" cy="133420"/>
            </a:xfrm>
            <a:custGeom>
              <a:avLst/>
              <a:gdLst>
                <a:gd name="T0" fmla="*/ 0 w 90"/>
                <a:gd name="T1" fmla="*/ 75 h 91"/>
                <a:gd name="T2" fmla="*/ 16 w 90"/>
                <a:gd name="T3" fmla="*/ 91 h 91"/>
                <a:gd name="T4" fmla="*/ 45 w 90"/>
                <a:gd name="T5" fmla="*/ 63 h 91"/>
                <a:gd name="T6" fmla="*/ 74 w 90"/>
                <a:gd name="T7" fmla="*/ 91 h 91"/>
                <a:gd name="T8" fmla="*/ 90 w 90"/>
                <a:gd name="T9" fmla="*/ 75 h 91"/>
                <a:gd name="T10" fmla="*/ 63 w 90"/>
                <a:gd name="T11" fmla="*/ 46 h 91"/>
                <a:gd name="T12" fmla="*/ 90 w 90"/>
                <a:gd name="T13" fmla="*/ 16 h 91"/>
                <a:gd name="T14" fmla="*/ 74 w 90"/>
                <a:gd name="T15" fmla="*/ 0 h 91"/>
                <a:gd name="T16" fmla="*/ 45 w 90"/>
                <a:gd name="T17" fmla="*/ 28 h 91"/>
                <a:gd name="T18" fmla="*/ 16 w 90"/>
                <a:gd name="T19" fmla="*/ 0 h 91"/>
                <a:gd name="T20" fmla="*/ 0 w 90"/>
                <a:gd name="T21" fmla="*/ 16 h 91"/>
                <a:gd name="T22" fmla="*/ 27 w 90"/>
                <a:gd name="T23" fmla="*/ 46 h 91"/>
                <a:gd name="T24" fmla="*/ 0 w 90"/>
                <a:gd name="T25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91">
                  <a:moveTo>
                    <a:pt x="0" y="75"/>
                  </a:moveTo>
                  <a:lnTo>
                    <a:pt x="16" y="91"/>
                  </a:lnTo>
                  <a:lnTo>
                    <a:pt x="45" y="63"/>
                  </a:lnTo>
                  <a:lnTo>
                    <a:pt x="74" y="91"/>
                  </a:lnTo>
                  <a:lnTo>
                    <a:pt x="90" y="75"/>
                  </a:lnTo>
                  <a:lnTo>
                    <a:pt x="63" y="46"/>
                  </a:lnTo>
                  <a:lnTo>
                    <a:pt x="90" y="16"/>
                  </a:lnTo>
                  <a:lnTo>
                    <a:pt x="74" y="0"/>
                  </a:lnTo>
                  <a:lnTo>
                    <a:pt x="45" y="28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27" y="4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3" rIns="91440" bIns="45723" numCol="1" anchor="t" anchorCtr="0" compatLnSpc="1">
              <a:prstTxWarp prst="textNoShape">
                <a:avLst/>
              </a:prstTxWarp>
            </a:bodyPr>
            <a:lstStyle/>
            <a:p>
              <a:endParaRPr lang="en-CA" sz="1799"/>
            </a:p>
          </p:txBody>
        </p:sp>
        <p:sp>
          <p:nvSpPr>
            <p:cNvPr id="86" name="Freeform 42 2 3"/>
            <p:cNvSpPr>
              <a:spLocks/>
            </p:cNvSpPr>
            <p:nvPr/>
          </p:nvSpPr>
          <p:spPr bwMode="auto">
            <a:xfrm>
              <a:off x="6638738" y="2678018"/>
              <a:ext cx="128966" cy="133420"/>
            </a:xfrm>
            <a:custGeom>
              <a:avLst/>
              <a:gdLst>
                <a:gd name="T0" fmla="*/ 0 w 90"/>
                <a:gd name="T1" fmla="*/ 75 h 91"/>
                <a:gd name="T2" fmla="*/ 16 w 90"/>
                <a:gd name="T3" fmla="*/ 91 h 91"/>
                <a:gd name="T4" fmla="*/ 45 w 90"/>
                <a:gd name="T5" fmla="*/ 63 h 91"/>
                <a:gd name="T6" fmla="*/ 74 w 90"/>
                <a:gd name="T7" fmla="*/ 91 h 91"/>
                <a:gd name="T8" fmla="*/ 90 w 90"/>
                <a:gd name="T9" fmla="*/ 75 h 91"/>
                <a:gd name="T10" fmla="*/ 63 w 90"/>
                <a:gd name="T11" fmla="*/ 46 h 91"/>
                <a:gd name="T12" fmla="*/ 90 w 90"/>
                <a:gd name="T13" fmla="*/ 16 h 91"/>
                <a:gd name="T14" fmla="*/ 74 w 90"/>
                <a:gd name="T15" fmla="*/ 0 h 91"/>
                <a:gd name="T16" fmla="*/ 45 w 90"/>
                <a:gd name="T17" fmla="*/ 28 h 91"/>
                <a:gd name="T18" fmla="*/ 16 w 90"/>
                <a:gd name="T19" fmla="*/ 0 h 91"/>
                <a:gd name="T20" fmla="*/ 0 w 90"/>
                <a:gd name="T21" fmla="*/ 16 h 91"/>
                <a:gd name="T22" fmla="*/ 27 w 90"/>
                <a:gd name="T23" fmla="*/ 46 h 91"/>
                <a:gd name="T24" fmla="*/ 0 w 90"/>
                <a:gd name="T25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91">
                  <a:moveTo>
                    <a:pt x="0" y="75"/>
                  </a:moveTo>
                  <a:lnTo>
                    <a:pt x="16" y="91"/>
                  </a:lnTo>
                  <a:lnTo>
                    <a:pt x="45" y="63"/>
                  </a:lnTo>
                  <a:lnTo>
                    <a:pt x="74" y="91"/>
                  </a:lnTo>
                  <a:lnTo>
                    <a:pt x="90" y="75"/>
                  </a:lnTo>
                  <a:lnTo>
                    <a:pt x="63" y="46"/>
                  </a:lnTo>
                  <a:lnTo>
                    <a:pt x="90" y="16"/>
                  </a:lnTo>
                  <a:lnTo>
                    <a:pt x="74" y="0"/>
                  </a:lnTo>
                  <a:lnTo>
                    <a:pt x="45" y="28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27" y="4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3" rIns="91440" bIns="45723" numCol="1" anchor="t" anchorCtr="0" compatLnSpc="1">
              <a:prstTxWarp prst="textNoShape">
                <a:avLst/>
              </a:prstTxWarp>
            </a:bodyPr>
            <a:lstStyle/>
            <a:p>
              <a:endParaRPr lang="en-CA" sz="1799"/>
            </a:p>
          </p:txBody>
        </p:sp>
        <p:pic>
          <p:nvPicPr>
            <p:cNvPr id="87" name="Picture 86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5858" y="1803322"/>
              <a:ext cx="175543" cy="154971"/>
            </a:xfrm>
            <a:prstGeom prst="rect">
              <a:avLst/>
            </a:prstGeom>
            <a:noFill/>
            <a:effectLst/>
          </p:spPr>
        </p:pic>
        <p:pic>
          <p:nvPicPr>
            <p:cNvPr id="88" name="Picture 87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8" y="1828618"/>
              <a:ext cx="136843" cy="129681"/>
            </a:xfrm>
            <a:prstGeom prst="rect">
              <a:avLst/>
            </a:prstGeom>
            <a:noFill/>
            <a:effectLst/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82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70137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For the input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>
                            <a:latin typeface="Cambria Math" panose="02040503050406030204" pitchFamily="18" charset="0"/>
                          </a:rPr>
                          <m:t>𝐓𝐫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CA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rea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:12 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XOR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2, 6 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XNOR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2, 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 1 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NOT</m:t>
                    </m:r>
                  </m:oMath>
                </a14:m>
                <a:endParaRPr lang="en-CA" b="0" i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Delay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:5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r>
                  <a:rPr lang="en-CA" dirty="0"/>
                  <a:t>For the output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>
                            <a:latin typeface="Cambria Math" panose="02040503050406030204" pitchFamily="18" charset="0"/>
                          </a:rPr>
                          <m:t>𝐓𝐫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rea</m:t>
                    </m:r>
                    <m:r>
                      <a:rPr lang="en-CA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mtClean="0"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en-CA" smtClean="0">
                        <a:latin typeface="Cambria Math" panose="02040503050406030204" pitchFamily="18" charset="0"/>
                      </a:rPr>
                      <m:t>XOR</m:t>
                    </m:r>
                    <m:r>
                      <a:rPr lang="en-CA" smtClean="0">
                        <a:latin typeface="Cambria Math" panose="02040503050406030204" pitchFamily="18" charset="0"/>
                      </a:rPr>
                      <m:t>2, 13 </m:t>
                    </m:r>
                    <m:r>
                      <m:rPr>
                        <m:sty m:val="p"/>
                      </m:rPr>
                      <a:rPr lang="en-CA" smtClean="0">
                        <a:latin typeface="Cambria Math" panose="02040503050406030204" pitchFamily="18" charset="0"/>
                      </a:rPr>
                      <m:t>XNOR</m:t>
                    </m:r>
                    <m:r>
                      <a:rPr lang="en-CA" smtClean="0">
                        <a:latin typeface="Cambria Math" panose="02040503050406030204" pitchFamily="18" charset="0"/>
                      </a:rPr>
                      <m:t>2, </m:t>
                    </m:r>
                    <m:r>
                      <m:rPr>
                        <m:sty m:val="p"/>
                      </m:rPr>
                      <a:rPr lang="en-CA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CA" smtClean="0">
                        <a:latin typeface="Cambria Math" panose="02040503050406030204" pitchFamily="18" charset="0"/>
                      </a:rPr>
                      <m:t> 1 </m:t>
                    </m:r>
                    <m:r>
                      <m:rPr>
                        <m:sty m:val="p"/>
                      </m:rPr>
                      <a:rPr lang="en-CA" smtClean="0">
                        <a:latin typeface="Cambria Math" panose="02040503050406030204" pitchFamily="18" charset="0"/>
                      </a:rPr>
                      <m:t>NOT</m:t>
                    </m:r>
                  </m:oMath>
                </a14:m>
                <a:endParaRPr lang="en-CA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0">
                        <a:latin typeface="Cambria Math" panose="02040503050406030204" pitchFamily="18" charset="0"/>
                      </a:rPr>
                      <m:t>Delay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70137"/>
                <a:ext cx="10515600" cy="4351338"/>
              </a:xfrm>
              <a:blipFill>
                <a:blip r:embed="rId29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7</a:t>
            </a:fld>
            <a:endParaRPr lang="en-C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593A76-56D7-417D-A515-FEDEFB504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294" y="427349"/>
            <a:ext cx="10058400" cy="1088965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0070C0"/>
                </a:solidFill>
              </a:rPr>
              <a:t>Proposed Mappings (Complexities)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21B0AB-352A-4B6F-9159-11FEA357B168}"/>
              </a:ext>
            </a:extLst>
          </p:cNvPr>
          <p:cNvGrpSpPr/>
          <p:nvPr/>
        </p:nvGrpSpPr>
        <p:grpSpPr>
          <a:xfrm>
            <a:off x="6476355" y="2651957"/>
            <a:ext cx="5116746" cy="1893849"/>
            <a:chOff x="2567720" y="943698"/>
            <a:chExt cx="6262471" cy="238440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A677870-3AD5-4BDF-88FB-8CB443AE6BE8}"/>
                </a:ext>
              </a:extLst>
            </p:cNvPr>
            <p:cNvGrpSpPr/>
            <p:nvPr/>
          </p:nvGrpSpPr>
          <p:grpSpPr>
            <a:xfrm>
              <a:off x="6574360" y="2610056"/>
              <a:ext cx="259366" cy="265373"/>
              <a:chOff x="7716955" y="3923297"/>
              <a:chExt cx="287338" cy="287338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132" name="Oval 26 1">
                <a:extLst>
                  <a:ext uri="{FF2B5EF4-FFF2-40B4-BE49-F238E27FC236}">
                    <a16:creationId xmlns:a16="http://schemas.microsoft.com/office/drawing/2014/main" id="{8C261395-4A92-482B-A034-89CB42D86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6955" y="3923297"/>
                <a:ext cx="287338" cy="287338"/>
              </a:xfrm>
              <a:prstGeom prst="ellipse">
                <a:avLst/>
              </a:prstGeom>
              <a:grpFill/>
              <a:ln w="12700" cap="sq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  <p:sp>
            <p:nvSpPr>
              <p:cNvPr id="133" name="Freeform 42 1">
                <a:extLst>
                  <a:ext uri="{FF2B5EF4-FFF2-40B4-BE49-F238E27FC236}">
                    <a16:creationId xmlns:a16="http://schemas.microsoft.com/office/drawing/2014/main" id="{FEAFA832-02E9-4A4B-8190-DE5690F43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3155" y="3994735"/>
                <a:ext cx="142875" cy="144463"/>
              </a:xfrm>
              <a:custGeom>
                <a:avLst/>
                <a:gdLst>
                  <a:gd name="T0" fmla="*/ 0 w 90"/>
                  <a:gd name="T1" fmla="*/ 75 h 91"/>
                  <a:gd name="T2" fmla="*/ 16 w 90"/>
                  <a:gd name="T3" fmla="*/ 91 h 91"/>
                  <a:gd name="T4" fmla="*/ 45 w 90"/>
                  <a:gd name="T5" fmla="*/ 63 h 91"/>
                  <a:gd name="T6" fmla="*/ 74 w 90"/>
                  <a:gd name="T7" fmla="*/ 91 h 91"/>
                  <a:gd name="T8" fmla="*/ 90 w 90"/>
                  <a:gd name="T9" fmla="*/ 75 h 91"/>
                  <a:gd name="T10" fmla="*/ 63 w 90"/>
                  <a:gd name="T11" fmla="*/ 46 h 91"/>
                  <a:gd name="T12" fmla="*/ 90 w 90"/>
                  <a:gd name="T13" fmla="*/ 16 h 91"/>
                  <a:gd name="T14" fmla="*/ 74 w 90"/>
                  <a:gd name="T15" fmla="*/ 0 h 91"/>
                  <a:gd name="T16" fmla="*/ 45 w 90"/>
                  <a:gd name="T17" fmla="*/ 28 h 91"/>
                  <a:gd name="T18" fmla="*/ 16 w 90"/>
                  <a:gd name="T19" fmla="*/ 0 h 91"/>
                  <a:gd name="T20" fmla="*/ 0 w 90"/>
                  <a:gd name="T21" fmla="*/ 16 h 91"/>
                  <a:gd name="T22" fmla="*/ 27 w 90"/>
                  <a:gd name="T23" fmla="*/ 46 h 91"/>
                  <a:gd name="T24" fmla="*/ 0 w 90"/>
                  <a:gd name="T25" fmla="*/ 7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91">
                    <a:moveTo>
                      <a:pt x="0" y="75"/>
                    </a:moveTo>
                    <a:lnTo>
                      <a:pt x="16" y="91"/>
                    </a:lnTo>
                    <a:lnTo>
                      <a:pt x="45" y="63"/>
                    </a:lnTo>
                    <a:lnTo>
                      <a:pt x="74" y="91"/>
                    </a:lnTo>
                    <a:lnTo>
                      <a:pt x="90" y="75"/>
                    </a:lnTo>
                    <a:lnTo>
                      <a:pt x="63" y="46"/>
                    </a:lnTo>
                    <a:lnTo>
                      <a:pt x="90" y="16"/>
                    </a:lnTo>
                    <a:lnTo>
                      <a:pt x="74" y="0"/>
                    </a:lnTo>
                    <a:lnTo>
                      <a:pt x="45" y="28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27" y="46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201726-7C8E-4FB0-A816-B8F6F05541CA}"/>
                </a:ext>
              </a:extLst>
            </p:cNvPr>
            <p:cNvGrpSpPr/>
            <p:nvPr/>
          </p:nvGrpSpPr>
          <p:grpSpPr>
            <a:xfrm>
              <a:off x="6574360" y="1254708"/>
              <a:ext cx="259366" cy="265373"/>
              <a:chOff x="7716955" y="3923297"/>
              <a:chExt cx="287338" cy="287338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130" name="Oval 26 2">
                <a:extLst>
                  <a:ext uri="{FF2B5EF4-FFF2-40B4-BE49-F238E27FC236}">
                    <a16:creationId xmlns:a16="http://schemas.microsoft.com/office/drawing/2014/main" id="{D0C15387-6DBE-401F-8C97-9C4555ABA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6955" y="3923297"/>
                <a:ext cx="287338" cy="287338"/>
              </a:xfrm>
              <a:prstGeom prst="ellipse">
                <a:avLst/>
              </a:prstGeom>
              <a:grpFill/>
              <a:ln w="12700" cap="sq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  <p:sp>
            <p:nvSpPr>
              <p:cNvPr id="131" name="Freeform 42 2 1">
                <a:extLst>
                  <a:ext uri="{FF2B5EF4-FFF2-40B4-BE49-F238E27FC236}">
                    <a16:creationId xmlns:a16="http://schemas.microsoft.com/office/drawing/2014/main" id="{16A47193-DE5B-425D-88C2-E2C9FD756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3155" y="3994735"/>
                <a:ext cx="142875" cy="144463"/>
              </a:xfrm>
              <a:custGeom>
                <a:avLst/>
                <a:gdLst>
                  <a:gd name="T0" fmla="*/ 0 w 90"/>
                  <a:gd name="T1" fmla="*/ 75 h 91"/>
                  <a:gd name="T2" fmla="*/ 16 w 90"/>
                  <a:gd name="T3" fmla="*/ 91 h 91"/>
                  <a:gd name="T4" fmla="*/ 45 w 90"/>
                  <a:gd name="T5" fmla="*/ 63 h 91"/>
                  <a:gd name="T6" fmla="*/ 74 w 90"/>
                  <a:gd name="T7" fmla="*/ 91 h 91"/>
                  <a:gd name="T8" fmla="*/ 90 w 90"/>
                  <a:gd name="T9" fmla="*/ 75 h 91"/>
                  <a:gd name="T10" fmla="*/ 63 w 90"/>
                  <a:gd name="T11" fmla="*/ 46 h 91"/>
                  <a:gd name="T12" fmla="*/ 90 w 90"/>
                  <a:gd name="T13" fmla="*/ 16 h 91"/>
                  <a:gd name="T14" fmla="*/ 74 w 90"/>
                  <a:gd name="T15" fmla="*/ 0 h 91"/>
                  <a:gd name="T16" fmla="*/ 45 w 90"/>
                  <a:gd name="T17" fmla="*/ 28 h 91"/>
                  <a:gd name="T18" fmla="*/ 16 w 90"/>
                  <a:gd name="T19" fmla="*/ 0 h 91"/>
                  <a:gd name="T20" fmla="*/ 0 w 90"/>
                  <a:gd name="T21" fmla="*/ 16 h 91"/>
                  <a:gd name="T22" fmla="*/ 27 w 90"/>
                  <a:gd name="T23" fmla="*/ 46 h 91"/>
                  <a:gd name="T24" fmla="*/ 0 w 90"/>
                  <a:gd name="T25" fmla="*/ 7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91">
                    <a:moveTo>
                      <a:pt x="0" y="75"/>
                    </a:moveTo>
                    <a:lnTo>
                      <a:pt x="16" y="91"/>
                    </a:lnTo>
                    <a:lnTo>
                      <a:pt x="45" y="63"/>
                    </a:lnTo>
                    <a:lnTo>
                      <a:pt x="74" y="91"/>
                    </a:lnTo>
                    <a:lnTo>
                      <a:pt x="90" y="75"/>
                    </a:lnTo>
                    <a:lnTo>
                      <a:pt x="63" y="46"/>
                    </a:lnTo>
                    <a:lnTo>
                      <a:pt x="90" y="16"/>
                    </a:lnTo>
                    <a:lnTo>
                      <a:pt x="74" y="0"/>
                    </a:lnTo>
                    <a:lnTo>
                      <a:pt x="45" y="28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27" y="46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</p:grpSp>
        <p:cxnSp>
          <p:nvCxnSpPr>
            <p:cNvPr id="8" name="Elbow Connector 12">
              <a:extLst>
                <a:ext uri="{FF2B5EF4-FFF2-40B4-BE49-F238E27FC236}">
                  <a16:creationId xmlns:a16="http://schemas.microsoft.com/office/drawing/2014/main" id="{4EF729CA-FB90-45EB-A9E5-F38B6D75F48F}"/>
                </a:ext>
              </a:extLst>
            </p:cNvPr>
            <p:cNvCxnSpPr/>
            <p:nvPr/>
          </p:nvCxnSpPr>
          <p:spPr>
            <a:xfrm rot="16200000" flipV="1">
              <a:off x="3803344" y="2403310"/>
              <a:ext cx="1065343" cy="154525"/>
            </a:xfrm>
            <a:prstGeom prst="bentConnector3">
              <a:avLst>
                <a:gd name="adj1" fmla="val 89266"/>
              </a:avLst>
            </a:prstGeom>
            <a:ln w="12700" cap="flat">
              <a:solidFill>
                <a:schemeClr val="tx1"/>
              </a:solidFill>
              <a:round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13">
              <a:extLst>
                <a:ext uri="{FF2B5EF4-FFF2-40B4-BE49-F238E27FC236}">
                  <a16:creationId xmlns:a16="http://schemas.microsoft.com/office/drawing/2014/main" id="{A4B105DF-9A16-4737-A769-226AD819E4F7}"/>
                </a:ext>
              </a:extLst>
            </p:cNvPr>
            <p:cNvCxnSpPr/>
            <p:nvPr/>
          </p:nvCxnSpPr>
          <p:spPr>
            <a:xfrm rot="16200000" flipV="1">
              <a:off x="4178629" y="2793325"/>
              <a:ext cx="316209" cy="154525"/>
            </a:xfrm>
            <a:prstGeom prst="bentConnector3">
              <a:avLst>
                <a:gd name="adj1" fmla="val 50000"/>
              </a:avLst>
            </a:prstGeom>
            <a:ln w="12700" cap="flat">
              <a:solidFill>
                <a:schemeClr val="tx1"/>
              </a:solidFill>
              <a:round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DC79748-1C37-466B-B275-93BA954DE926}"/>
                </a:ext>
              </a:extLst>
            </p:cNvPr>
            <p:cNvCxnSpPr/>
            <p:nvPr/>
          </p:nvCxnSpPr>
          <p:spPr>
            <a:xfrm>
              <a:off x="2567720" y="2052793"/>
              <a:ext cx="37256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4CF933-C18C-4E1B-A5E6-92F8DEC822B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459" y="1525875"/>
              <a:ext cx="139806" cy="174664"/>
            </a:xfrm>
            <a:prstGeom prst="rect">
              <a:avLst/>
            </a:prstGeom>
            <a:noFill/>
            <a:effectLst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BB803D-8A49-45C8-875E-6465749BF98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467" y="2074192"/>
              <a:ext cx="148638" cy="170148"/>
            </a:xfrm>
            <a:prstGeom prst="rect">
              <a:avLst/>
            </a:prstGeom>
            <a:noFill/>
            <a:effectLst/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E9D9A18-9762-4F3B-AD0E-3A63271904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51108" y="1278350"/>
              <a:ext cx="335780" cy="750992"/>
              <a:chOff x="2301485" y="2844685"/>
              <a:chExt cx="742022" cy="114300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127" name="Flowchart: Manual Operation 126">
                <a:extLst>
                  <a:ext uri="{FF2B5EF4-FFF2-40B4-BE49-F238E27FC236}">
                    <a16:creationId xmlns:a16="http://schemas.microsoft.com/office/drawing/2014/main" id="{FCA2E020-0FEE-4914-BCB0-25E209DEC75D}"/>
                  </a:ext>
                </a:extLst>
              </p:cNvPr>
              <p:cNvSpPr/>
              <p:nvPr/>
            </p:nvSpPr>
            <p:spPr>
              <a:xfrm rot="16200000">
                <a:off x="2138502" y="3191864"/>
                <a:ext cx="1143000" cy="448642"/>
              </a:xfrm>
              <a:prstGeom prst="flowChartManualOperation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799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9072A301-C6B7-4326-B3AB-0C31D35B4F8E}"/>
                      </a:ext>
                    </a:extLst>
                  </p:cNvPr>
                  <p:cNvSpPr txBox="1"/>
                  <p:nvPr/>
                </p:nvSpPr>
                <p:spPr>
                  <a:xfrm>
                    <a:off x="2301485" y="2873957"/>
                    <a:ext cx="742013" cy="4628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3" name="TextBox 1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5" y="2873957"/>
                    <a:ext cx="742013" cy="462880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b="-2564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25C6925A-E28C-4848-B30E-DB8766572642}"/>
                      </a:ext>
                    </a:extLst>
                  </p:cNvPr>
                  <p:cNvSpPr txBox="1"/>
                  <p:nvPr/>
                </p:nvSpPr>
                <p:spPr>
                  <a:xfrm>
                    <a:off x="2301488" y="3458164"/>
                    <a:ext cx="742019" cy="4628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4" name="TextBox 1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8" y="3458164"/>
                    <a:ext cx="742019" cy="462880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b="-2564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36D62DF-C247-46EB-99B8-7DA36947DF56}"/>
                </a:ext>
              </a:extLst>
            </p:cNvPr>
            <p:cNvGrpSpPr/>
            <p:nvPr/>
          </p:nvGrpSpPr>
          <p:grpSpPr>
            <a:xfrm>
              <a:off x="3176816" y="1453708"/>
              <a:ext cx="955115" cy="810065"/>
              <a:chOff x="2419614" y="2915605"/>
              <a:chExt cx="389460" cy="737800"/>
            </a:xfrm>
            <a:effectLst/>
          </p:grpSpPr>
          <p:cxnSp>
            <p:nvCxnSpPr>
              <p:cNvPr id="125" name="Elbow Connector 129">
                <a:extLst>
                  <a:ext uri="{FF2B5EF4-FFF2-40B4-BE49-F238E27FC236}">
                    <a16:creationId xmlns:a16="http://schemas.microsoft.com/office/drawing/2014/main" id="{39E819E9-269F-41B9-A38B-6888303980E1}"/>
                  </a:ext>
                </a:extLst>
              </p:cNvPr>
              <p:cNvCxnSpPr/>
              <p:nvPr/>
            </p:nvCxnSpPr>
            <p:spPr>
              <a:xfrm>
                <a:off x="2419614" y="3178167"/>
                <a:ext cx="383022" cy="475238"/>
              </a:xfrm>
              <a:prstGeom prst="bentConnector3">
                <a:avLst>
                  <a:gd name="adj1" fmla="val 53264"/>
                </a:avLst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Elbow Connector 130">
                <a:extLst>
                  <a:ext uri="{FF2B5EF4-FFF2-40B4-BE49-F238E27FC236}">
                    <a16:creationId xmlns:a16="http://schemas.microsoft.com/office/drawing/2014/main" id="{59115135-BE3D-477D-A1E3-D2E4EB2C45FD}"/>
                  </a:ext>
                </a:extLst>
              </p:cNvPr>
              <p:cNvCxnSpPr/>
              <p:nvPr/>
            </p:nvCxnSpPr>
            <p:spPr>
              <a:xfrm rot="10800000" flipV="1">
                <a:off x="2421004" y="2915605"/>
                <a:ext cx="388070" cy="262561"/>
              </a:xfrm>
              <a:prstGeom prst="bentConnector3">
                <a:avLst>
                  <a:gd name="adj1" fmla="val 48210"/>
                </a:avLst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10CFF03-FFE2-49B3-9DA4-8753E3A594F3}"/>
                </a:ext>
              </a:extLst>
            </p:cNvPr>
            <p:cNvGrpSpPr/>
            <p:nvPr/>
          </p:nvGrpSpPr>
          <p:grpSpPr>
            <a:xfrm flipH="1">
              <a:off x="6837021" y="1383239"/>
              <a:ext cx="689321" cy="1359693"/>
              <a:chOff x="2819537" y="3074755"/>
              <a:chExt cx="804726" cy="718097"/>
            </a:xfrm>
            <a:effectLst/>
          </p:grpSpPr>
          <p:cxnSp>
            <p:nvCxnSpPr>
              <p:cNvPr id="123" name="Elbow Connector 127">
                <a:extLst>
                  <a:ext uri="{FF2B5EF4-FFF2-40B4-BE49-F238E27FC236}">
                    <a16:creationId xmlns:a16="http://schemas.microsoft.com/office/drawing/2014/main" id="{019BEF20-B70E-4624-8AD3-F1ADF617467E}"/>
                  </a:ext>
                </a:extLst>
              </p:cNvPr>
              <p:cNvCxnSpPr/>
              <p:nvPr/>
            </p:nvCxnSpPr>
            <p:spPr>
              <a:xfrm>
                <a:off x="2820023" y="3432852"/>
                <a:ext cx="804240" cy="360000"/>
              </a:xfrm>
              <a:prstGeom prst="bentConnector3">
                <a:avLst>
                  <a:gd name="adj1" fmla="val 50961"/>
                </a:avLst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Elbow Connector 128">
                <a:extLst>
                  <a:ext uri="{FF2B5EF4-FFF2-40B4-BE49-F238E27FC236}">
                    <a16:creationId xmlns:a16="http://schemas.microsoft.com/office/drawing/2014/main" id="{07C04F88-0585-47E2-8746-7A6B6FA8ED0C}"/>
                  </a:ext>
                </a:extLst>
              </p:cNvPr>
              <p:cNvCxnSpPr/>
              <p:nvPr/>
            </p:nvCxnSpPr>
            <p:spPr>
              <a:xfrm flipH="1">
                <a:off x="2819537" y="3074755"/>
                <a:ext cx="804240" cy="360000"/>
              </a:xfrm>
              <a:prstGeom prst="bentConnector3">
                <a:avLst>
                  <a:gd name="adj1" fmla="val 49236"/>
                </a:avLst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13C83E-AC8B-49A7-A6CD-0679E1A775A5}"/>
                </a:ext>
              </a:extLst>
            </p:cNvPr>
            <p:cNvGrpSpPr/>
            <p:nvPr/>
          </p:nvGrpSpPr>
          <p:grpSpPr>
            <a:xfrm>
              <a:off x="8090595" y="1547609"/>
              <a:ext cx="620063" cy="1590311"/>
              <a:chOff x="2367381" y="2969380"/>
              <a:chExt cx="577829" cy="1448442"/>
            </a:xfrm>
            <a:effectLst/>
          </p:grpSpPr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985C94F1-CB4C-420A-9286-B656D6DB27A7}"/>
                  </a:ext>
                </a:extLst>
              </p:cNvPr>
              <p:cNvCxnSpPr/>
              <p:nvPr/>
            </p:nvCxnSpPr>
            <p:spPr>
              <a:xfrm>
                <a:off x="2598052" y="3769090"/>
                <a:ext cx="0" cy="49709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6C7A775B-621E-4319-8B98-CF3597D347CD}"/>
                      </a:ext>
                    </a:extLst>
                  </p:cNvPr>
                  <p:cNvSpPr txBox="1"/>
                  <p:nvPr/>
                </p:nvSpPr>
                <p:spPr>
                  <a:xfrm>
                    <a:off x="2429000" y="2969380"/>
                    <a:ext cx="377024" cy="369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799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799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6" name="TextBox 1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9000" y="2969380"/>
                    <a:ext cx="377024" cy="369205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b="-7547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697F3A6E-5907-4219-9F40-80EBF4B911E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7381" y="4251422"/>
                <a:ext cx="577829" cy="166400"/>
              </a:xfrm>
              <a:prstGeom prst="rect">
                <a:avLst/>
              </a:prstGeom>
            </p:spPr>
          </p:pic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1067E35-AC94-499C-B888-DC7E651A6CE2}"/>
                </a:ext>
              </a:extLst>
            </p:cNvPr>
            <p:cNvCxnSpPr/>
            <p:nvPr/>
          </p:nvCxnSpPr>
          <p:spPr>
            <a:xfrm>
              <a:off x="7632665" y="1780661"/>
              <a:ext cx="5852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C020723-7D22-4E25-B607-F27F6310574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177" y="1497965"/>
              <a:ext cx="114788" cy="168642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A9CCFF5-8835-4B6B-A580-4FA9E5582309}"/>
                </a:ext>
              </a:extLst>
            </p:cNvPr>
            <p:cNvCxnSpPr/>
            <p:nvPr/>
          </p:nvCxnSpPr>
          <p:spPr>
            <a:xfrm>
              <a:off x="7605407" y="2320077"/>
              <a:ext cx="61245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F3D3B37-2E92-426D-8545-AAA98298FC98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753" y="2133073"/>
              <a:ext cx="208978" cy="170148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13E0CEA-7342-47D3-B3C4-2158C71A292C}"/>
                </a:ext>
              </a:extLst>
            </p:cNvPr>
            <p:cNvCxnSpPr/>
            <p:nvPr/>
          </p:nvCxnSpPr>
          <p:spPr>
            <a:xfrm>
              <a:off x="8472200" y="2052796"/>
              <a:ext cx="357991" cy="133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BB75CC9-4CB1-4F96-A436-7870720DDDB0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2380" y="1828771"/>
              <a:ext cx="92717" cy="114439"/>
            </a:xfrm>
            <a:prstGeom prst="rect">
              <a:avLst/>
            </a:prstGeom>
            <a:effectLst/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2675475-B76E-4626-8AE0-0C7A0745B9E1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3405" y="1814839"/>
              <a:ext cx="129507" cy="164126"/>
            </a:xfrm>
            <a:prstGeom prst="rect">
              <a:avLst/>
            </a:prstGeom>
            <a:effectLst/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A6660D3-4895-4446-8635-78B93D706EC6}"/>
                </a:ext>
              </a:extLst>
            </p:cNvPr>
            <p:cNvGrpSpPr/>
            <p:nvPr/>
          </p:nvGrpSpPr>
          <p:grpSpPr>
            <a:xfrm>
              <a:off x="3325311" y="2135890"/>
              <a:ext cx="292890" cy="308989"/>
              <a:chOff x="2903220" y="3268981"/>
              <a:chExt cx="272942" cy="281425"/>
            </a:xfrm>
            <a:effectLst/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0CCB83F1-5A17-4ADE-B145-D9EA8E193520}"/>
                  </a:ext>
                </a:extLst>
              </p:cNvPr>
              <p:cNvCxnSpPr/>
              <p:nvPr/>
            </p:nvCxnSpPr>
            <p:spPr>
              <a:xfrm flipH="1">
                <a:off x="2979420" y="344134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24CB67A0-77CA-4955-B13B-3A3A80902978}"/>
                      </a:ext>
                    </a:extLst>
                  </p:cNvPr>
                  <p:cNvSpPr txBox="1"/>
                  <p:nvPr/>
                </p:nvSpPr>
                <p:spPr>
                  <a:xfrm>
                    <a:off x="2903220" y="3268981"/>
                    <a:ext cx="272942" cy="2619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4" name="TextBox 1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3220" y="3268981"/>
                    <a:ext cx="272942" cy="261929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31ACBA6-2688-4F4E-95B4-C6C50D0D5653}"/>
                </a:ext>
              </a:extLst>
            </p:cNvPr>
            <p:cNvGrpSpPr/>
            <p:nvPr/>
          </p:nvGrpSpPr>
          <p:grpSpPr>
            <a:xfrm>
              <a:off x="3250459" y="1508053"/>
              <a:ext cx="292890" cy="301519"/>
              <a:chOff x="2858975" y="3218634"/>
              <a:chExt cx="272942" cy="274622"/>
            </a:xfrm>
            <a:effectLst/>
          </p:grpSpPr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D143506F-DCC5-421E-8547-5620A0620411}"/>
                  </a:ext>
                </a:extLst>
              </p:cNvPr>
              <p:cNvCxnSpPr/>
              <p:nvPr/>
            </p:nvCxnSpPr>
            <p:spPr>
              <a:xfrm flipH="1">
                <a:off x="297730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25FA4908-196D-419C-8F6C-837F407C4901}"/>
                      </a:ext>
                    </a:extLst>
                  </p:cNvPr>
                  <p:cNvSpPr txBox="1"/>
                  <p:nvPr/>
                </p:nvSpPr>
                <p:spPr>
                  <a:xfrm>
                    <a:off x="2858975" y="3218634"/>
                    <a:ext cx="272942" cy="261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8975" y="3218634"/>
                    <a:ext cx="272942" cy="261931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AC2ABC6-0AA7-48EC-8101-6979024A3851}"/>
                </a:ext>
              </a:extLst>
            </p:cNvPr>
            <p:cNvGrpSpPr/>
            <p:nvPr/>
          </p:nvGrpSpPr>
          <p:grpSpPr>
            <a:xfrm>
              <a:off x="2592876" y="1811921"/>
              <a:ext cx="292890" cy="304421"/>
              <a:chOff x="3003308" y="3215991"/>
              <a:chExt cx="272942" cy="277265"/>
            </a:xfrm>
            <a:effectLst/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C8878FB6-7DBB-4C5A-991B-BEB1EB57760A}"/>
                  </a:ext>
                </a:extLst>
              </p:cNvPr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69FE6029-4F0C-44C8-B910-D7B94B79BB65}"/>
                      </a:ext>
                    </a:extLst>
                  </p:cNvPr>
                  <p:cNvSpPr txBox="1"/>
                  <p:nvPr/>
                </p:nvSpPr>
                <p:spPr>
                  <a:xfrm>
                    <a:off x="3003308" y="3215991"/>
                    <a:ext cx="272942" cy="261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0" name="TextBox 1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1"/>
                    <a:ext cx="272942" cy="261931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69B63C-B6B1-4B5C-925F-4BAEAD4B9250}"/>
                </a:ext>
              </a:extLst>
            </p:cNvPr>
            <p:cNvGrpSpPr/>
            <p:nvPr/>
          </p:nvGrpSpPr>
          <p:grpSpPr>
            <a:xfrm>
              <a:off x="7237010" y="1818374"/>
              <a:ext cx="292890" cy="304421"/>
              <a:chOff x="3003308" y="3215991"/>
              <a:chExt cx="272942" cy="277265"/>
            </a:xfrm>
            <a:effectLst/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1264FDF-FE8E-456F-A72C-125B8F73F869}"/>
                  </a:ext>
                </a:extLst>
              </p:cNvPr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6C3F0F84-E271-47D3-81DD-B3D3DCFF17B7}"/>
                      </a:ext>
                    </a:extLst>
                  </p:cNvPr>
                  <p:cNvSpPr txBox="1"/>
                  <p:nvPr/>
                </p:nvSpPr>
                <p:spPr>
                  <a:xfrm>
                    <a:off x="3003308" y="3215991"/>
                    <a:ext cx="272942" cy="261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8" name="TextBox 1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1"/>
                    <a:ext cx="272942" cy="261931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836CF89-A209-40CC-8536-D5BC5624061F}"/>
                </a:ext>
              </a:extLst>
            </p:cNvPr>
            <p:cNvGrpSpPr/>
            <p:nvPr/>
          </p:nvGrpSpPr>
          <p:grpSpPr>
            <a:xfrm>
              <a:off x="7926771" y="1532524"/>
              <a:ext cx="292890" cy="304421"/>
              <a:chOff x="3003308" y="3215991"/>
              <a:chExt cx="272942" cy="277265"/>
            </a:xfrm>
            <a:effectLst/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7DAF7CF0-4484-4881-8625-2043210F6E0B}"/>
                  </a:ext>
                </a:extLst>
              </p:cNvPr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5B413D3A-1070-40A0-A060-2DBA40AB9053}"/>
                      </a:ext>
                    </a:extLst>
                  </p:cNvPr>
                  <p:cNvSpPr txBox="1"/>
                  <p:nvPr/>
                </p:nvSpPr>
                <p:spPr>
                  <a:xfrm>
                    <a:off x="3003308" y="3215991"/>
                    <a:ext cx="272942" cy="261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1"/>
                    <a:ext cx="272942" cy="261931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1E8AC4D-230D-403F-90EC-BC79884C8552}"/>
                </a:ext>
              </a:extLst>
            </p:cNvPr>
            <p:cNvGrpSpPr/>
            <p:nvPr/>
          </p:nvGrpSpPr>
          <p:grpSpPr>
            <a:xfrm>
              <a:off x="7926771" y="2069368"/>
              <a:ext cx="292890" cy="304420"/>
              <a:chOff x="3003308" y="3215992"/>
              <a:chExt cx="272942" cy="277264"/>
            </a:xfrm>
            <a:effectLst/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729BB33B-513D-417B-9144-394FD6E9E958}"/>
                  </a:ext>
                </a:extLst>
              </p:cNvPr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4ED1CAA0-FFD4-4EF1-B2AD-D174E09146DA}"/>
                      </a:ext>
                    </a:extLst>
                  </p:cNvPr>
                  <p:cNvSpPr txBox="1"/>
                  <p:nvPr/>
                </p:nvSpPr>
                <p:spPr>
                  <a:xfrm>
                    <a:off x="3003308" y="3215992"/>
                    <a:ext cx="272942" cy="261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4" name="TextBox 1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2"/>
                    <a:ext cx="272942" cy="261931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3377D6C-10D9-4635-96DB-12CA98DCC277}"/>
                </a:ext>
              </a:extLst>
            </p:cNvPr>
            <p:cNvGrpSpPr/>
            <p:nvPr/>
          </p:nvGrpSpPr>
          <p:grpSpPr>
            <a:xfrm>
              <a:off x="8429296" y="1811928"/>
              <a:ext cx="292890" cy="304421"/>
              <a:chOff x="3003308" y="3215991"/>
              <a:chExt cx="272942" cy="277265"/>
            </a:xfrm>
            <a:effectLst/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C74BB3A0-D40B-4BAA-AFFC-126E19E0F343}"/>
                  </a:ext>
                </a:extLst>
              </p:cNvPr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F6B7DBD6-FB22-42A4-9705-A489E1E0E0D0}"/>
                      </a:ext>
                    </a:extLst>
                  </p:cNvPr>
                  <p:cNvSpPr txBox="1"/>
                  <p:nvPr/>
                </p:nvSpPr>
                <p:spPr>
                  <a:xfrm>
                    <a:off x="3003308" y="3215991"/>
                    <a:ext cx="272942" cy="261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1"/>
                    <a:ext cx="272942" cy="261931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1AC851D-B771-4DE4-84D4-7047C89A4199}"/>
                </a:ext>
              </a:extLst>
            </p:cNvPr>
            <p:cNvGrpSpPr/>
            <p:nvPr/>
          </p:nvGrpSpPr>
          <p:grpSpPr>
            <a:xfrm flipV="1">
              <a:off x="3180233" y="1856662"/>
              <a:ext cx="944905" cy="809716"/>
              <a:chOff x="2467469" y="2911160"/>
              <a:chExt cx="341606" cy="737482"/>
            </a:xfrm>
            <a:effectLst/>
          </p:grpSpPr>
          <p:cxnSp>
            <p:nvCxnSpPr>
              <p:cNvPr id="104" name="Elbow Connector 108">
                <a:extLst>
                  <a:ext uri="{FF2B5EF4-FFF2-40B4-BE49-F238E27FC236}">
                    <a16:creationId xmlns:a16="http://schemas.microsoft.com/office/drawing/2014/main" id="{24A75FCD-F4BB-4D81-9DCE-D4466F80FC92}"/>
                  </a:ext>
                </a:extLst>
              </p:cNvPr>
              <p:cNvCxnSpPr/>
              <p:nvPr/>
            </p:nvCxnSpPr>
            <p:spPr>
              <a:xfrm>
                <a:off x="2468701" y="3181602"/>
                <a:ext cx="333934" cy="467040"/>
              </a:xfrm>
              <a:prstGeom prst="bentConnector3">
                <a:avLst>
                  <a:gd name="adj1" fmla="val 45574"/>
                </a:avLst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Elbow Connector 109">
                <a:extLst>
                  <a:ext uri="{FF2B5EF4-FFF2-40B4-BE49-F238E27FC236}">
                    <a16:creationId xmlns:a16="http://schemas.microsoft.com/office/drawing/2014/main" id="{09295354-8C58-4837-976E-74D353961CB1}"/>
                  </a:ext>
                </a:extLst>
              </p:cNvPr>
              <p:cNvCxnSpPr/>
              <p:nvPr/>
            </p:nvCxnSpPr>
            <p:spPr>
              <a:xfrm rot="10800000" flipV="1">
                <a:off x="2467469" y="2911160"/>
                <a:ext cx="341606" cy="268854"/>
              </a:xfrm>
              <a:prstGeom prst="bentConnector3">
                <a:avLst>
                  <a:gd name="adj1" fmla="val 54868"/>
                </a:avLst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2FF00EE-5EAA-4E95-AF9F-64434DE20254}"/>
                </a:ext>
              </a:extLst>
            </p:cNvPr>
            <p:cNvGrpSpPr/>
            <p:nvPr/>
          </p:nvGrpSpPr>
          <p:grpSpPr>
            <a:xfrm>
              <a:off x="3563805" y="2420374"/>
              <a:ext cx="292890" cy="301649"/>
              <a:chOff x="2279650" y="3764291"/>
              <a:chExt cx="272942" cy="274741"/>
            </a:xfrm>
            <a:effectLst/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9BE9F19-3FB8-4E46-88A5-63D8C8A503C9}"/>
                  </a:ext>
                </a:extLst>
              </p:cNvPr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F6BAB862-BF81-4224-9B60-098490223D7A}"/>
                      </a:ext>
                    </a:extLst>
                  </p:cNvPr>
                  <p:cNvSpPr txBox="1"/>
                  <p:nvPr/>
                </p:nvSpPr>
                <p:spPr>
                  <a:xfrm>
                    <a:off x="2279650" y="3764291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8" name="TextBox 1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1"/>
                    <a:ext cx="272942" cy="261932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4498D3C-BD58-4FE9-B433-15F441D9EFA4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022" y="1264402"/>
              <a:ext cx="149653" cy="128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EC7D0B3-2155-4312-8F12-E2375899FCAF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001" y="1682736"/>
              <a:ext cx="211170" cy="12963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7BF9B08-0363-400F-B54F-B7D563A5EB9B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015" y="2073152"/>
              <a:ext cx="152410" cy="128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3F7D760-FC5D-46B6-A723-1D62F0D26726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275" y="2463593"/>
              <a:ext cx="213927" cy="129635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2AAFE07-6FD6-4F25-8147-F2551ABAC9F1}"/>
                </a:ext>
              </a:extLst>
            </p:cNvPr>
            <p:cNvCxnSpPr/>
            <p:nvPr/>
          </p:nvCxnSpPr>
          <p:spPr>
            <a:xfrm flipH="1">
              <a:off x="3707728" y="1396116"/>
              <a:ext cx="117030" cy="11974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74395B2E-A7FC-4EDB-A7EA-8A8948A39875}"/>
                    </a:ext>
                  </a:extLst>
                </p:cNvPr>
                <p:cNvSpPr txBox="1"/>
                <p:nvPr/>
              </p:nvSpPr>
              <p:spPr>
                <a:xfrm>
                  <a:off x="3604690" y="1214224"/>
                  <a:ext cx="292889" cy="287585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102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1102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4690" y="1214224"/>
                  <a:ext cx="292889" cy="287585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992C46B-6060-4221-AB7D-0220A2F186D7}"/>
                </a:ext>
              </a:extLst>
            </p:cNvPr>
            <p:cNvCxnSpPr/>
            <p:nvPr/>
          </p:nvCxnSpPr>
          <p:spPr>
            <a:xfrm>
              <a:off x="4410895" y="1651455"/>
              <a:ext cx="9659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E804BF0-4C31-472F-8AD0-2DE419C43ACE}"/>
                </a:ext>
              </a:extLst>
            </p:cNvPr>
            <p:cNvCxnSpPr/>
            <p:nvPr/>
          </p:nvCxnSpPr>
          <p:spPr>
            <a:xfrm>
              <a:off x="4416008" y="2462791"/>
              <a:ext cx="95568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C542DC2-4273-4227-9C0E-8B14700E2A18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943" y="3080955"/>
              <a:ext cx="620061" cy="182696"/>
            </a:xfrm>
            <a:prstGeom prst="rect">
              <a:avLst/>
            </a:prstGeom>
            <a:effectLst/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5296630-81AB-4E03-90E8-447B8321713C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519" y="2549266"/>
              <a:ext cx="123273" cy="128402"/>
            </a:xfrm>
            <a:prstGeom prst="rect">
              <a:avLst/>
            </a:prstGeom>
            <a:noFill/>
            <a:effectLst/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7F1A987-F646-43A5-ABCE-E090938E76D8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270" y="1186107"/>
              <a:ext cx="183240" cy="131811"/>
            </a:xfrm>
            <a:prstGeom prst="rect">
              <a:avLst/>
            </a:prstGeom>
            <a:noFill/>
            <a:effectLst/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E67FE6D-9C9D-4D54-B410-8837B7C53519}"/>
                </a:ext>
              </a:extLst>
            </p:cNvPr>
            <p:cNvGrpSpPr/>
            <p:nvPr/>
          </p:nvGrpSpPr>
          <p:grpSpPr>
            <a:xfrm>
              <a:off x="6767746" y="2503568"/>
              <a:ext cx="292890" cy="301647"/>
              <a:chOff x="2279650" y="3764293"/>
              <a:chExt cx="272942" cy="274739"/>
            </a:xfrm>
            <a:effectLst/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0834AC-5D92-4435-917C-AEAC79750AB0}"/>
                  </a:ext>
                </a:extLst>
              </p:cNvPr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7949BC84-A81D-40A4-ADE9-174F223E09EF}"/>
                      </a:ext>
                    </a:extLst>
                  </p:cNvPr>
                  <p:cNvSpPr txBox="1"/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blipFill>
                    <a:blip r:embed="rId5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41A7A78-55FA-49AB-B1F3-018A21745676}"/>
                </a:ext>
              </a:extLst>
            </p:cNvPr>
            <p:cNvGrpSpPr/>
            <p:nvPr/>
          </p:nvGrpSpPr>
          <p:grpSpPr>
            <a:xfrm>
              <a:off x="6760929" y="1140554"/>
              <a:ext cx="292890" cy="301647"/>
              <a:chOff x="2279650" y="3764293"/>
              <a:chExt cx="272942" cy="274739"/>
            </a:xfrm>
            <a:effectLst/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9383D725-BC8D-4CD1-9219-D4F2EA526F44}"/>
                  </a:ext>
                </a:extLst>
              </p:cNvPr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E3987061-4E31-46DB-B9B2-5EC2FE92E05E}"/>
                      </a:ext>
                    </a:extLst>
                  </p:cNvPr>
                  <p:cNvSpPr txBox="1"/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3FB3AEC-48C9-4BE6-9819-91D63BF071CA}"/>
                </a:ext>
              </a:extLst>
            </p:cNvPr>
            <p:cNvSpPr/>
            <p:nvPr/>
          </p:nvSpPr>
          <p:spPr>
            <a:xfrm>
              <a:off x="5808542" y="1781473"/>
              <a:ext cx="513055" cy="5635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AD0680C-81A9-4345-87B5-640FEC7C03F8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030" y="1950550"/>
              <a:ext cx="373148" cy="202259"/>
            </a:xfrm>
            <a:prstGeom prst="rect">
              <a:avLst/>
            </a:prstGeom>
            <a:noFill/>
            <a:effectLst/>
          </p:spPr>
        </p:pic>
        <p:cxnSp>
          <p:nvCxnSpPr>
            <p:cNvPr id="48" name="Elbow Connector 52">
              <a:extLst>
                <a:ext uri="{FF2B5EF4-FFF2-40B4-BE49-F238E27FC236}">
                  <a16:creationId xmlns:a16="http://schemas.microsoft.com/office/drawing/2014/main" id="{E467D9B1-C11E-4D4F-8038-1C5131F3B69A}"/>
                </a:ext>
              </a:extLst>
            </p:cNvPr>
            <p:cNvCxnSpPr/>
            <p:nvPr/>
          </p:nvCxnSpPr>
          <p:spPr>
            <a:xfrm>
              <a:off x="4822600" y="1652210"/>
              <a:ext cx="1738403" cy="1090535"/>
            </a:xfrm>
            <a:prstGeom prst="bentConnector3">
              <a:avLst>
                <a:gd name="adj1" fmla="val -55"/>
              </a:avLst>
            </a:prstGeom>
            <a:ln w="15875">
              <a:solidFill>
                <a:schemeClr val="tx1"/>
              </a:solidFill>
              <a:headEnd type="oval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636ACC2-A76A-4EBA-A182-A358EBB0DF47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215" y="1478939"/>
              <a:ext cx="127710" cy="135219"/>
            </a:xfrm>
            <a:prstGeom prst="rect">
              <a:avLst/>
            </a:prstGeom>
            <a:noFill/>
            <a:effectLst/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1E9FDD2-D81E-4772-ADB0-9DD03FE46A08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220" y="2273755"/>
              <a:ext cx="133266" cy="128397"/>
            </a:xfrm>
            <a:prstGeom prst="rect">
              <a:avLst/>
            </a:prstGeom>
            <a:noFill/>
            <a:effectLst/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55628C2-C0A1-4E54-BFAB-13B031E84592}"/>
                </a:ext>
              </a:extLst>
            </p:cNvPr>
            <p:cNvGrpSpPr/>
            <p:nvPr/>
          </p:nvGrpSpPr>
          <p:grpSpPr>
            <a:xfrm>
              <a:off x="4354678" y="2219576"/>
              <a:ext cx="292890" cy="301647"/>
              <a:chOff x="2279650" y="3764293"/>
              <a:chExt cx="272942" cy="274739"/>
            </a:xfrm>
            <a:effectLst/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4DF7060A-8713-4EF9-BCAA-79991977C5F3}"/>
                  </a:ext>
                </a:extLst>
              </p:cNvPr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6F32D67B-49E5-4E53-AC65-6A50B3A6603F}"/>
                      </a:ext>
                    </a:extLst>
                  </p:cNvPr>
                  <p:cNvSpPr txBox="1"/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blipFill>
                    <a:blip r:embed="rId5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A7B3EEF-2AE6-4F0C-BEFA-2A0F8690E1A0}"/>
                </a:ext>
              </a:extLst>
            </p:cNvPr>
            <p:cNvGrpSpPr/>
            <p:nvPr/>
          </p:nvGrpSpPr>
          <p:grpSpPr>
            <a:xfrm>
              <a:off x="4327424" y="1417805"/>
              <a:ext cx="292890" cy="301647"/>
              <a:chOff x="2279650" y="3764293"/>
              <a:chExt cx="272942" cy="274739"/>
            </a:xfrm>
            <a:effectLst/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5A081DC5-7B2F-4CE2-8032-71CAC18011B8}"/>
                  </a:ext>
                </a:extLst>
              </p:cNvPr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4844B2ED-98EB-4F3B-BB78-E3444714B7A1}"/>
                      </a:ext>
                    </a:extLst>
                  </p:cNvPr>
                  <p:cNvSpPr txBox="1"/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blipFill>
                    <a:blip r:embed="rId5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3" name="Elbow Connector 57">
              <a:extLst>
                <a:ext uri="{FF2B5EF4-FFF2-40B4-BE49-F238E27FC236}">
                  <a16:creationId xmlns:a16="http://schemas.microsoft.com/office/drawing/2014/main" id="{C94D5453-0596-4ED3-8C8B-022D7537461E}"/>
                </a:ext>
              </a:extLst>
            </p:cNvPr>
            <p:cNvCxnSpPr/>
            <p:nvPr/>
          </p:nvCxnSpPr>
          <p:spPr>
            <a:xfrm flipV="1">
              <a:off x="4748498" y="1387397"/>
              <a:ext cx="1815664" cy="1072684"/>
            </a:xfrm>
            <a:prstGeom prst="bentConnector3">
              <a:avLst>
                <a:gd name="adj1" fmla="val -149"/>
              </a:avLst>
            </a:prstGeom>
            <a:ln w="15875">
              <a:solidFill>
                <a:schemeClr val="tx1"/>
              </a:solidFill>
              <a:headEnd type="oval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D324D72-19AF-4428-B5B8-2E9E7E15F881}"/>
                </a:ext>
              </a:extLst>
            </p:cNvPr>
            <p:cNvCxnSpPr/>
            <p:nvPr/>
          </p:nvCxnSpPr>
          <p:spPr>
            <a:xfrm>
              <a:off x="5292671" y="2063250"/>
              <a:ext cx="48451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9">
              <a:extLst>
                <a:ext uri="{FF2B5EF4-FFF2-40B4-BE49-F238E27FC236}">
                  <a16:creationId xmlns:a16="http://schemas.microsoft.com/office/drawing/2014/main" id="{0A15A217-48ED-4DB5-A543-9894BAC9C5F5}"/>
                </a:ext>
              </a:extLst>
            </p:cNvPr>
            <p:cNvCxnSpPr>
              <a:stCxn id="46" idx="3"/>
              <a:endCxn id="130" idx="4"/>
            </p:cNvCxnSpPr>
            <p:nvPr/>
          </p:nvCxnSpPr>
          <p:spPr>
            <a:xfrm flipV="1">
              <a:off x="6321599" y="1520081"/>
              <a:ext cx="382444" cy="543185"/>
            </a:xfrm>
            <a:prstGeom prst="bentConnector2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60">
              <a:extLst>
                <a:ext uri="{FF2B5EF4-FFF2-40B4-BE49-F238E27FC236}">
                  <a16:creationId xmlns:a16="http://schemas.microsoft.com/office/drawing/2014/main" id="{613CDF43-29C1-4269-BDA3-AB53FB22573B}"/>
                </a:ext>
              </a:extLst>
            </p:cNvPr>
            <p:cNvCxnSpPr>
              <a:stCxn id="46" idx="3"/>
              <a:endCxn id="132" idx="0"/>
            </p:cNvCxnSpPr>
            <p:nvPr/>
          </p:nvCxnSpPr>
          <p:spPr>
            <a:xfrm>
              <a:off x="6321599" y="2063265"/>
              <a:ext cx="382444" cy="546790"/>
            </a:xfrm>
            <a:prstGeom prst="bentConnector2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8F31191-51DF-4D90-8173-73F1CDDC6F80}"/>
                </a:ext>
              </a:extLst>
            </p:cNvPr>
            <p:cNvCxnSpPr/>
            <p:nvPr/>
          </p:nvCxnSpPr>
          <p:spPr>
            <a:xfrm flipH="1">
              <a:off x="5537331" y="1997606"/>
              <a:ext cx="117029" cy="1197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55C316C-EF79-4CAC-BAA5-6312E8344320}"/>
                    </a:ext>
                  </a:extLst>
                </p:cNvPr>
                <p:cNvSpPr txBox="1"/>
                <p:nvPr/>
              </p:nvSpPr>
              <p:spPr>
                <a:xfrm>
                  <a:off x="5434295" y="2001401"/>
                  <a:ext cx="292889" cy="287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102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1102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4295" y="2001401"/>
                  <a:ext cx="292889" cy="287585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CF6AAD5-1B8E-44B1-8E06-14EF26F1B36D}"/>
                </a:ext>
              </a:extLst>
            </p:cNvPr>
            <p:cNvCxnSpPr/>
            <p:nvPr/>
          </p:nvCxnSpPr>
          <p:spPr>
            <a:xfrm flipH="1">
              <a:off x="6393454" y="1997606"/>
              <a:ext cx="117029" cy="1197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0A1FDA7-D3D2-476F-A003-219DF2E9CA0E}"/>
                    </a:ext>
                  </a:extLst>
                </p:cNvPr>
                <p:cNvSpPr txBox="1"/>
                <p:nvPr/>
              </p:nvSpPr>
              <p:spPr>
                <a:xfrm>
                  <a:off x="6290416" y="2001401"/>
                  <a:ext cx="292889" cy="287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102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1102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0416" y="2001401"/>
                  <a:ext cx="292889" cy="287585"/>
                </a:xfrm>
                <a:prstGeom prst="rect">
                  <a:avLst/>
                </a:prstGeom>
                <a:blipFill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2E1775D-2013-46F3-A781-7B9EE434D9C0}"/>
                </a:ext>
              </a:extLst>
            </p:cNvPr>
            <p:cNvGrpSpPr/>
            <p:nvPr/>
          </p:nvGrpSpPr>
          <p:grpSpPr>
            <a:xfrm>
              <a:off x="6276790" y="1146394"/>
              <a:ext cx="292890" cy="301647"/>
              <a:chOff x="2279650" y="3764293"/>
              <a:chExt cx="272942" cy="274739"/>
            </a:xfrm>
            <a:effectLst/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98F8764C-BD29-4A24-A9DD-2336DF6D423B}"/>
                  </a:ext>
                </a:extLst>
              </p:cNvPr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5D76B1F9-C1BD-4176-8CBA-0EBC80B95AF9}"/>
                      </a:ext>
                    </a:extLst>
                  </p:cNvPr>
                  <p:cNvSpPr txBox="1"/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7D15A79-AE84-4F6B-AE96-E046342D6001}"/>
                </a:ext>
              </a:extLst>
            </p:cNvPr>
            <p:cNvGrpSpPr/>
            <p:nvPr/>
          </p:nvGrpSpPr>
          <p:grpSpPr>
            <a:xfrm>
              <a:off x="6276790" y="2498950"/>
              <a:ext cx="292890" cy="301647"/>
              <a:chOff x="2279650" y="3764293"/>
              <a:chExt cx="272942" cy="274739"/>
            </a:xfrm>
            <a:effectLst/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90390E3-A329-4888-82BD-810B8C127ADA}"/>
                  </a:ext>
                </a:extLst>
              </p:cNvPr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784C0B9E-9567-45C0-8612-F4FB4C39142C}"/>
                      </a:ext>
                    </a:extLst>
                  </p:cNvPr>
                  <p:cNvSpPr txBox="1"/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6" name="TextBox 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3"/>
                    <a:ext cx="272942" cy="261932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ABC10E9-0105-42D6-A3B5-28FAD0C2F875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496" y="3029826"/>
              <a:ext cx="400293" cy="145556"/>
            </a:xfrm>
            <a:prstGeom prst="rect">
              <a:avLst/>
            </a:prstGeom>
            <a:effectLst/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82045CB-E236-4B45-A884-2D3354CDE301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812" y="2939565"/>
              <a:ext cx="635761" cy="318216"/>
            </a:xfrm>
            <a:prstGeom prst="rect">
              <a:avLst/>
            </a:prstGeom>
            <a:effectLst/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E14D4E0-F248-48B6-9C3B-B0963722C4D1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249" y="2935720"/>
              <a:ext cx="763302" cy="349333"/>
            </a:xfrm>
            <a:prstGeom prst="rect">
              <a:avLst/>
            </a:prstGeom>
            <a:effectLst/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A9888F9-6D7D-4D4E-89F8-28196B1E78D8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754" y="2914791"/>
              <a:ext cx="620061" cy="351343"/>
            </a:xfrm>
            <a:prstGeom prst="rect">
              <a:avLst/>
            </a:prstGeom>
            <a:effectLst/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194B9AC-D31A-473E-A15A-79A8D79ABC63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4415" y="2831130"/>
              <a:ext cx="620061" cy="348329"/>
            </a:xfrm>
            <a:prstGeom prst="rect">
              <a:avLst/>
            </a:prstGeom>
            <a:effectLst/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E6A88B1-FFA3-4F2E-8468-17B4F17BBB00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338" y="1871102"/>
              <a:ext cx="127710" cy="136354"/>
            </a:xfrm>
            <a:prstGeom prst="rect">
              <a:avLst/>
            </a:prstGeom>
            <a:noFill/>
            <a:effectLst/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6089B53-59DC-43CE-8B86-45AE9F1C8F9A}"/>
                </a:ext>
              </a:extLst>
            </p:cNvPr>
            <p:cNvSpPr/>
            <p:nvPr/>
          </p:nvSpPr>
          <p:spPr>
            <a:xfrm>
              <a:off x="4697834" y="943698"/>
              <a:ext cx="2729954" cy="23844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5B64AD84-FCBC-4D17-AAF7-68A7FAB98F70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906" y="997664"/>
              <a:ext cx="1963198" cy="179687"/>
            </a:xfrm>
            <a:prstGeom prst="rect">
              <a:avLst/>
            </a:prstGeom>
            <a:effectLst/>
          </p:spPr>
        </p:pic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E3CE5C8-4620-4162-8108-9F8791A1A24A}"/>
                </a:ext>
              </a:extLst>
            </p:cNvPr>
            <p:cNvSpPr/>
            <p:nvPr/>
          </p:nvSpPr>
          <p:spPr>
            <a:xfrm>
              <a:off x="4350444" y="1623671"/>
              <a:ext cx="57728" cy="590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33B5E63-998B-401B-8864-D4E6A9EEB8B8}"/>
                </a:ext>
              </a:extLst>
            </p:cNvPr>
            <p:cNvSpPr/>
            <p:nvPr/>
          </p:nvSpPr>
          <p:spPr>
            <a:xfrm>
              <a:off x="4350444" y="2434157"/>
              <a:ext cx="57728" cy="590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C3652C5-D821-427E-856D-80CDA5CF580C}"/>
                </a:ext>
              </a:extLst>
            </p:cNvPr>
            <p:cNvSpPr/>
            <p:nvPr/>
          </p:nvSpPr>
          <p:spPr>
            <a:xfrm>
              <a:off x="8419895" y="2024558"/>
              <a:ext cx="57728" cy="590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B1B8348-879D-4C96-B8E5-0294DE8E3988}"/>
                </a:ext>
              </a:extLst>
            </p:cNvPr>
            <p:cNvSpPr/>
            <p:nvPr/>
          </p:nvSpPr>
          <p:spPr>
            <a:xfrm>
              <a:off x="7549766" y="1321310"/>
              <a:ext cx="270418" cy="1462461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DAA7527-1A9F-42DA-AFBA-D4C01463C779}"/>
                </a:ext>
              </a:extLst>
            </p:cNvPr>
            <p:cNvSpPr/>
            <p:nvPr/>
          </p:nvSpPr>
          <p:spPr>
            <a:xfrm>
              <a:off x="4969494" y="1520025"/>
              <a:ext cx="468579" cy="10864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84DDB498-4AEE-48E7-A3AA-97B684DFA9A6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296" y="1950550"/>
              <a:ext cx="340938" cy="204531"/>
            </a:xfrm>
            <a:prstGeom prst="rect">
              <a:avLst/>
            </a:prstGeom>
            <a:noFill/>
            <a:effectLst/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F6686B1-D5C7-4B77-92B4-2D72D578D273}"/>
                </a:ext>
              </a:extLst>
            </p:cNvPr>
            <p:cNvSpPr/>
            <p:nvPr/>
          </p:nvSpPr>
          <p:spPr>
            <a:xfrm>
              <a:off x="2928508" y="1315073"/>
              <a:ext cx="270418" cy="1462461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789850D-0009-40E3-B157-329F2AFD0F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51101" y="2091686"/>
              <a:ext cx="335777" cy="750992"/>
              <a:chOff x="2301488" y="2844685"/>
              <a:chExt cx="742022" cy="114300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87" name="Flowchart: Manual Operation 86">
                <a:extLst>
                  <a:ext uri="{FF2B5EF4-FFF2-40B4-BE49-F238E27FC236}">
                    <a16:creationId xmlns:a16="http://schemas.microsoft.com/office/drawing/2014/main" id="{435705BD-43BA-4BB0-8005-1A54B10B524C}"/>
                  </a:ext>
                </a:extLst>
              </p:cNvPr>
              <p:cNvSpPr/>
              <p:nvPr/>
            </p:nvSpPr>
            <p:spPr>
              <a:xfrm rot="16200000">
                <a:off x="2138502" y="3191864"/>
                <a:ext cx="1143000" cy="448642"/>
              </a:xfrm>
              <a:prstGeom prst="flowChartManualOperation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799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788E830B-244B-49FD-B524-DF821FD094CB}"/>
                      </a:ext>
                    </a:extLst>
                  </p:cNvPr>
                  <p:cNvSpPr txBox="1"/>
                  <p:nvPr/>
                </p:nvSpPr>
                <p:spPr>
                  <a:xfrm>
                    <a:off x="2301491" y="2895177"/>
                    <a:ext cx="742019" cy="4628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91" y="2895177"/>
                    <a:ext cx="742019" cy="462880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b="-2564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396235ED-F513-4E35-ABC3-83A359E731A8}"/>
                      </a:ext>
                    </a:extLst>
                  </p:cNvPr>
                  <p:cNvSpPr txBox="1"/>
                  <p:nvPr/>
                </p:nvSpPr>
                <p:spPr>
                  <a:xfrm>
                    <a:off x="2301488" y="3436944"/>
                    <a:ext cx="742014" cy="4628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8" y="3436944"/>
                    <a:ext cx="742014" cy="462880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D3EE1F8-132F-4E76-99B2-52DB51EA927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42131" y="1474943"/>
              <a:ext cx="335777" cy="1137218"/>
              <a:chOff x="2335264" y="2844685"/>
              <a:chExt cx="742016" cy="114300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84" name="Flowchart: Manual Operation 83">
                <a:extLst>
                  <a:ext uri="{FF2B5EF4-FFF2-40B4-BE49-F238E27FC236}">
                    <a16:creationId xmlns:a16="http://schemas.microsoft.com/office/drawing/2014/main" id="{6B27B1FA-F9AB-461F-8502-A1283439D5B4}"/>
                  </a:ext>
                </a:extLst>
              </p:cNvPr>
              <p:cNvSpPr/>
              <p:nvPr/>
            </p:nvSpPr>
            <p:spPr>
              <a:xfrm rot="16200000">
                <a:off x="2138502" y="3191864"/>
                <a:ext cx="1143000" cy="448642"/>
              </a:xfrm>
              <a:prstGeom prst="flowChartManualOperation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799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D9B7580D-6D5F-4EDF-A09D-E712DF528FE5}"/>
                      </a:ext>
                    </a:extLst>
                  </p:cNvPr>
                  <p:cNvSpPr txBox="1"/>
                  <p:nvPr/>
                </p:nvSpPr>
                <p:spPr>
                  <a:xfrm>
                    <a:off x="2335267" y="2989479"/>
                    <a:ext cx="742010" cy="3056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5267" y="2989479"/>
                    <a:ext cx="742010" cy="305676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b="-2564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ACE354A4-C077-4A97-9C93-CEB1325F5A72}"/>
                      </a:ext>
                    </a:extLst>
                  </p:cNvPr>
                  <p:cNvSpPr txBox="1"/>
                  <p:nvPr/>
                </p:nvSpPr>
                <p:spPr>
                  <a:xfrm>
                    <a:off x="2335264" y="3527239"/>
                    <a:ext cx="742016" cy="3056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5264" y="3527239"/>
                    <a:ext cx="742016" cy="305676"/>
                  </a:xfrm>
                  <a:prstGeom prst="rect">
                    <a:avLst/>
                  </a:prstGeom>
                  <a:blipFill>
                    <a:blip r:embed="rId66"/>
                    <a:stretch>
                      <a:fillRect b="-2500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0" name="Freeform 42 2 2">
              <a:extLst>
                <a:ext uri="{FF2B5EF4-FFF2-40B4-BE49-F238E27FC236}">
                  <a16:creationId xmlns:a16="http://schemas.microsoft.com/office/drawing/2014/main" id="{2692F4C7-30F5-489D-B9A0-26CB9DCBC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739" y="1328948"/>
              <a:ext cx="128966" cy="133420"/>
            </a:xfrm>
            <a:custGeom>
              <a:avLst/>
              <a:gdLst>
                <a:gd name="T0" fmla="*/ 0 w 90"/>
                <a:gd name="T1" fmla="*/ 75 h 91"/>
                <a:gd name="T2" fmla="*/ 16 w 90"/>
                <a:gd name="T3" fmla="*/ 91 h 91"/>
                <a:gd name="T4" fmla="*/ 45 w 90"/>
                <a:gd name="T5" fmla="*/ 63 h 91"/>
                <a:gd name="T6" fmla="*/ 74 w 90"/>
                <a:gd name="T7" fmla="*/ 91 h 91"/>
                <a:gd name="T8" fmla="*/ 90 w 90"/>
                <a:gd name="T9" fmla="*/ 75 h 91"/>
                <a:gd name="T10" fmla="*/ 63 w 90"/>
                <a:gd name="T11" fmla="*/ 46 h 91"/>
                <a:gd name="T12" fmla="*/ 90 w 90"/>
                <a:gd name="T13" fmla="*/ 16 h 91"/>
                <a:gd name="T14" fmla="*/ 74 w 90"/>
                <a:gd name="T15" fmla="*/ 0 h 91"/>
                <a:gd name="T16" fmla="*/ 45 w 90"/>
                <a:gd name="T17" fmla="*/ 28 h 91"/>
                <a:gd name="T18" fmla="*/ 16 w 90"/>
                <a:gd name="T19" fmla="*/ 0 h 91"/>
                <a:gd name="T20" fmla="*/ 0 w 90"/>
                <a:gd name="T21" fmla="*/ 16 h 91"/>
                <a:gd name="T22" fmla="*/ 27 w 90"/>
                <a:gd name="T23" fmla="*/ 46 h 91"/>
                <a:gd name="T24" fmla="*/ 0 w 90"/>
                <a:gd name="T25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91">
                  <a:moveTo>
                    <a:pt x="0" y="75"/>
                  </a:moveTo>
                  <a:lnTo>
                    <a:pt x="16" y="91"/>
                  </a:lnTo>
                  <a:lnTo>
                    <a:pt x="45" y="63"/>
                  </a:lnTo>
                  <a:lnTo>
                    <a:pt x="74" y="91"/>
                  </a:lnTo>
                  <a:lnTo>
                    <a:pt x="90" y="75"/>
                  </a:lnTo>
                  <a:lnTo>
                    <a:pt x="63" y="46"/>
                  </a:lnTo>
                  <a:lnTo>
                    <a:pt x="90" y="16"/>
                  </a:lnTo>
                  <a:lnTo>
                    <a:pt x="74" y="0"/>
                  </a:lnTo>
                  <a:lnTo>
                    <a:pt x="45" y="28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27" y="4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3" rIns="91440" bIns="45723" numCol="1" anchor="t" anchorCtr="0" compatLnSpc="1">
              <a:prstTxWarp prst="textNoShape">
                <a:avLst/>
              </a:prstTxWarp>
            </a:bodyPr>
            <a:lstStyle/>
            <a:p>
              <a:endParaRPr lang="en-CA" sz="1799"/>
            </a:p>
          </p:txBody>
        </p:sp>
        <p:sp>
          <p:nvSpPr>
            <p:cNvPr id="81" name="Freeform 42 2 3">
              <a:extLst>
                <a:ext uri="{FF2B5EF4-FFF2-40B4-BE49-F238E27FC236}">
                  <a16:creationId xmlns:a16="http://schemas.microsoft.com/office/drawing/2014/main" id="{E6E733C0-169E-426F-B6E4-6D0170FA7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738" y="2678018"/>
              <a:ext cx="128966" cy="133420"/>
            </a:xfrm>
            <a:custGeom>
              <a:avLst/>
              <a:gdLst>
                <a:gd name="T0" fmla="*/ 0 w 90"/>
                <a:gd name="T1" fmla="*/ 75 h 91"/>
                <a:gd name="T2" fmla="*/ 16 w 90"/>
                <a:gd name="T3" fmla="*/ 91 h 91"/>
                <a:gd name="T4" fmla="*/ 45 w 90"/>
                <a:gd name="T5" fmla="*/ 63 h 91"/>
                <a:gd name="T6" fmla="*/ 74 w 90"/>
                <a:gd name="T7" fmla="*/ 91 h 91"/>
                <a:gd name="T8" fmla="*/ 90 w 90"/>
                <a:gd name="T9" fmla="*/ 75 h 91"/>
                <a:gd name="T10" fmla="*/ 63 w 90"/>
                <a:gd name="T11" fmla="*/ 46 h 91"/>
                <a:gd name="T12" fmla="*/ 90 w 90"/>
                <a:gd name="T13" fmla="*/ 16 h 91"/>
                <a:gd name="T14" fmla="*/ 74 w 90"/>
                <a:gd name="T15" fmla="*/ 0 h 91"/>
                <a:gd name="T16" fmla="*/ 45 w 90"/>
                <a:gd name="T17" fmla="*/ 28 h 91"/>
                <a:gd name="T18" fmla="*/ 16 w 90"/>
                <a:gd name="T19" fmla="*/ 0 h 91"/>
                <a:gd name="T20" fmla="*/ 0 w 90"/>
                <a:gd name="T21" fmla="*/ 16 h 91"/>
                <a:gd name="T22" fmla="*/ 27 w 90"/>
                <a:gd name="T23" fmla="*/ 46 h 91"/>
                <a:gd name="T24" fmla="*/ 0 w 90"/>
                <a:gd name="T25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91">
                  <a:moveTo>
                    <a:pt x="0" y="75"/>
                  </a:moveTo>
                  <a:lnTo>
                    <a:pt x="16" y="91"/>
                  </a:lnTo>
                  <a:lnTo>
                    <a:pt x="45" y="63"/>
                  </a:lnTo>
                  <a:lnTo>
                    <a:pt x="74" y="91"/>
                  </a:lnTo>
                  <a:lnTo>
                    <a:pt x="90" y="75"/>
                  </a:lnTo>
                  <a:lnTo>
                    <a:pt x="63" y="46"/>
                  </a:lnTo>
                  <a:lnTo>
                    <a:pt x="90" y="16"/>
                  </a:lnTo>
                  <a:lnTo>
                    <a:pt x="74" y="0"/>
                  </a:lnTo>
                  <a:lnTo>
                    <a:pt x="45" y="28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27" y="4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3" rIns="91440" bIns="45723" numCol="1" anchor="t" anchorCtr="0" compatLnSpc="1">
              <a:prstTxWarp prst="textNoShape">
                <a:avLst/>
              </a:prstTxWarp>
            </a:bodyPr>
            <a:lstStyle/>
            <a:p>
              <a:endParaRPr lang="en-CA" sz="1799"/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CB679FFB-B72F-4CE3-B8E5-DF14D912DCF9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5858" y="1803322"/>
              <a:ext cx="175543" cy="154971"/>
            </a:xfrm>
            <a:prstGeom prst="rect">
              <a:avLst/>
            </a:prstGeom>
            <a:noFill/>
            <a:effectLst/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F665B93-2053-4B74-B6A8-5497F3FFC115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8" y="1828618"/>
              <a:ext cx="136843" cy="129681"/>
            </a:xfrm>
            <a:prstGeom prst="rect">
              <a:avLst/>
            </a:prstGeom>
            <a:noFill/>
            <a:effectLst/>
          </p:spPr>
        </p:pic>
      </p:grpSp>
    </p:spTree>
    <p:extLst>
      <p:ext uri="{BB962C8B-B14F-4D97-AF65-F5344CB8AC3E}">
        <p14:creationId xmlns:p14="http://schemas.microsoft.com/office/powerpoint/2010/main" val="385365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522" y="-144503"/>
            <a:ext cx="10066352" cy="1216311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0070C0"/>
                </a:solidFill>
              </a:rPr>
              <a:t>Proposed Exponentiation Block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0440" y="790955"/>
                <a:ext cx="11060517" cy="5273915"/>
              </a:xfrm>
            </p:spPr>
            <p:txBody>
              <a:bodyPr>
                <a:normAutofit fontScale="92500"/>
              </a:bodyPr>
              <a:lstStyle/>
              <a:p>
                <a:endParaRPr lang="en-CA" sz="2400" dirty="0"/>
              </a:p>
              <a:p>
                <a:endParaRPr lang="en-CA" sz="2400" dirty="0"/>
              </a:p>
              <a:p>
                <a:pPr marL="457200" lvl="1" indent="0">
                  <a:buNone/>
                </a:pPr>
                <a:endParaRPr lang="en-CA" sz="2000" dirty="0"/>
              </a:p>
              <a:p>
                <a:r>
                  <a:rPr lang="en-CA" dirty="0"/>
                  <a:t>The exponentiation block generates</a:t>
                </a:r>
                <a:endParaRPr lang="en-CA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CA" dirty="0"/>
              </a:p>
              <a:p>
                <a:r>
                  <a:rPr lang="en-CA" sz="2600" dirty="0"/>
                  <a:t>The subfield elements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CA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CA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6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600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CA" sz="2600" dirty="0"/>
                  <a:t> and B=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CA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CA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CA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6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600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CA" sz="2600" dirty="0"/>
                  <a:t>are defined over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((</m:t>
                    </m:r>
                    <m:sSup>
                      <m:sSup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600" b="0" dirty="0">
                  <a:ea typeface="Cambria Math" panose="02040503050406030204" pitchFamily="18" charset="0"/>
                </a:endParaRPr>
              </a:p>
              <a:p>
                <a:r>
                  <a:rPr lang="en-CA" dirty="0"/>
                  <a:t>    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)′</m:t>
                      </m:r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)′</m:t>
                      </m:r>
                      <m:r>
                        <a:rPr lang="en-CA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)′</m:t>
                      </m:r>
                      <m:r>
                        <a:rPr lang="en-CA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CA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)′</m:t>
                      </m:r>
                    </m:oMath>
                  </m:oMathPara>
                </a14:m>
                <a:endParaRPr lang="en-CA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)′</m:t>
                      </m:r>
                      <m:r>
                        <a:rPr lang="en-CA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)′</m:t>
                      </m:r>
                      <m:r>
                        <a:rPr lang="en-CA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)′</m:t>
                      </m:r>
                      <m:r>
                        <a:rPr lang="en-CA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)′</m:t>
                      </m:r>
                    </m:oMath>
                  </m:oMathPara>
                </a14:m>
                <a:endParaRPr lang="en-CA" b="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CA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CA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)′</m:t>
                      </m:r>
                      <m:r>
                        <a:rPr lang="en-CA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)′</m:t>
                      </m:r>
                      <m:r>
                        <a:rPr lang="en-CA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)′</m:t>
                      </m:r>
                    </m:oMath>
                  </m:oMathPara>
                </a14:m>
                <a:endParaRPr lang="en-CA" b="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)′</m:t>
                      </m:r>
                      <m:r>
                        <a:rPr lang="en-CA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)′</m:t>
                      </m:r>
                      <m:r>
                        <a:rPr lang="en-CA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CA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CA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CA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sSub>
                        <m:sSubPr>
                          <m:ctrlP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)′</m:t>
                      </m:r>
                    </m:oMath>
                  </m:oMathPara>
                </a14:m>
                <a:endParaRPr lang="en-CA" b="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CA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CA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CA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CA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CA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endParaRPr lang="en-CA" dirty="0"/>
              </a:p>
              <a:p>
                <a:pPr marL="0" indent="0" algn="ctr">
                  <a:buNone/>
                </a:pPr>
                <a:endParaRPr lang="en-CA" sz="2400" dirty="0"/>
              </a:p>
              <a:p>
                <a:pPr marL="0" indent="0" algn="ctr">
                  <a:buNone/>
                </a:pPr>
                <a:endParaRPr lang="en-CA" sz="2400" dirty="0"/>
              </a:p>
              <a:p>
                <a:pPr marL="0" indent="0">
                  <a:buNone/>
                </a:pPr>
                <a:endParaRPr lang="en-CA" sz="2400" dirty="0"/>
              </a:p>
              <a:p>
                <a:pPr marL="0" indent="0">
                  <a:buNone/>
                </a:pPr>
                <a:endParaRPr lang="en-CA" sz="2400" dirty="0"/>
              </a:p>
              <a:p>
                <a:endParaRPr lang="en-CA" sz="2400" dirty="0"/>
              </a:p>
              <a:p>
                <a:pPr marL="0" indent="0" algn="ctr">
                  <a:buNone/>
                </a:pPr>
                <a:endParaRPr lang="en-CA" sz="2400" dirty="0"/>
              </a:p>
              <a:p>
                <a:pPr marL="0" indent="0">
                  <a:buNone/>
                </a:pPr>
                <a:endParaRPr lang="en-CA" sz="2400" dirty="0"/>
              </a:p>
              <a:p>
                <a:pPr marL="0" indent="0">
                  <a:buNone/>
                </a:pPr>
                <a:endParaRPr lang="en-CA" sz="2400" dirty="0"/>
              </a:p>
              <a:p>
                <a:pPr marL="0" indent="0">
                  <a:buNone/>
                </a:pPr>
                <a:endParaRPr lang="en-CA" sz="2400" dirty="0"/>
              </a:p>
              <a:p>
                <a:pPr marL="0" indent="0">
                  <a:buNone/>
                </a:pPr>
                <a:endParaRPr lang="en-CA" sz="2400" dirty="0"/>
              </a:p>
              <a:p>
                <a:pPr marL="0" indent="0">
                  <a:buNone/>
                </a:pPr>
                <a:endParaRPr lang="en-CA" sz="2400" dirty="0"/>
              </a:p>
              <a:p>
                <a:pPr marL="0" indent="0">
                  <a:buNone/>
                </a:pPr>
                <a:endParaRPr lang="en-CA" sz="2400" dirty="0"/>
              </a:p>
              <a:p>
                <a:pPr marL="0" indent="0">
                  <a:buNone/>
                </a:pPr>
                <a:endParaRPr lang="en-CA" sz="2400" dirty="0"/>
              </a:p>
              <a:p>
                <a:pPr marL="0" indent="0">
                  <a:buNone/>
                </a:pPr>
                <a:endParaRPr lang="en-CA" sz="2400" dirty="0"/>
              </a:p>
              <a:p>
                <a:pPr marL="0" indent="0">
                  <a:buNone/>
                </a:pPr>
                <a:endParaRPr lang="en-CA" sz="2400" dirty="0"/>
              </a:p>
              <a:p>
                <a:pPr marL="0" indent="0">
                  <a:buNone/>
                </a:pPr>
                <a:endParaRPr lang="en-CA" sz="2400" dirty="0"/>
              </a:p>
              <a:p>
                <a:pPr marL="0" indent="0">
                  <a:buNone/>
                </a:pPr>
                <a:endParaRPr lang="en-CA" sz="2400" dirty="0"/>
              </a:p>
              <a:p>
                <a:pPr marL="0" indent="0">
                  <a:buNone/>
                </a:pPr>
                <a:endParaRPr lang="en-CA" sz="2400" dirty="0"/>
              </a:p>
              <a:p>
                <a:pPr marL="0" indent="0">
                  <a:buNone/>
                </a:pPr>
                <a:endParaRPr lang="en-CA" sz="2400" dirty="0"/>
              </a:p>
              <a:p>
                <a:pPr marL="0" indent="0">
                  <a:buNone/>
                </a:pPr>
                <a:endParaRPr lang="en-CA" sz="2400" dirty="0"/>
              </a:p>
              <a:p>
                <a:endParaRPr lang="en-CA" sz="2400" dirty="0"/>
              </a:p>
              <a:p>
                <a:pPr marL="0" indent="0">
                  <a:buNone/>
                </a:pPr>
                <a:endParaRPr lang="en-CA" sz="2400" dirty="0"/>
              </a:p>
              <a:p>
                <a:endParaRPr lang="en-CA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0440" y="790955"/>
                <a:ext cx="11060517" cy="5273915"/>
              </a:xfrm>
              <a:blipFill>
                <a:blip r:embed="rId31"/>
                <a:stretch>
                  <a:fillRect l="-992" b="-21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604163" y="788930"/>
            <a:ext cx="5265336" cy="1928510"/>
            <a:chOff x="2567720" y="943698"/>
            <a:chExt cx="6262471" cy="2384404"/>
          </a:xfrm>
        </p:grpSpPr>
        <p:grpSp>
          <p:nvGrpSpPr>
            <p:cNvPr id="16" name="Group 15"/>
            <p:cNvGrpSpPr/>
            <p:nvPr/>
          </p:nvGrpSpPr>
          <p:grpSpPr>
            <a:xfrm>
              <a:off x="6574360" y="2610056"/>
              <a:ext cx="259366" cy="265373"/>
              <a:chOff x="7716955" y="3923297"/>
              <a:chExt cx="287338" cy="287338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144" name="Oval 26 1"/>
              <p:cNvSpPr>
                <a:spLocks noChangeArrowheads="1"/>
              </p:cNvSpPr>
              <p:nvPr/>
            </p:nvSpPr>
            <p:spPr bwMode="auto">
              <a:xfrm>
                <a:off x="7716955" y="3923297"/>
                <a:ext cx="287338" cy="287338"/>
              </a:xfrm>
              <a:prstGeom prst="ellipse">
                <a:avLst/>
              </a:prstGeom>
              <a:grpFill/>
              <a:ln w="12700" cap="sq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  <p:sp>
            <p:nvSpPr>
              <p:cNvPr id="145" name="Freeform 42 1"/>
              <p:cNvSpPr>
                <a:spLocks/>
              </p:cNvSpPr>
              <p:nvPr/>
            </p:nvSpPr>
            <p:spPr bwMode="auto">
              <a:xfrm>
                <a:off x="7793155" y="3994735"/>
                <a:ext cx="142875" cy="144463"/>
              </a:xfrm>
              <a:custGeom>
                <a:avLst/>
                <a:gdLst>
                  <a:gd name="T0" fmla="*/ 0 w 90"/>
                  <a:gd name="T1" fmla="*/ 75 h 91"/>
                  <a:gd name="T2" fmla="*/ 16 w 90"/>
                  <a:gd name="T3" fmla="*/ 91 h 91"/>
                  <a:gd name="T4" fmla="*/ 45 w 90"/>
                  <a:gd name="T5" fmla="*/ 63 h 91"/>
                  <a:gd name="T6" fmla="*/ 74 w 90"/>
                  <a:gd name="T7" fmla="*/ 91 h 91"/>
                  <a:gd name="T8" fmla="*/ 90 w 90"/>
                  <a:gd name="T9" fmla="*/ 75 h 91"/>
                  <a:gd name="T10" fmla="*/ 63 w 90"/>
                  <a:gd name="T11" fmla="*/ 46 h 91"/>
                  <a:gd name="T12" fmla="*/ 90 w 90"/>
                  <a:gd name="T13" fmla="*/ 16 h 91"/>
                  <a:gd name="T14" fmla="*/ 74 w 90"/>
                  <a:gd name="T15" fmla="*/ 0 h 91"/>
                  <a:gd name="T16" fmla="*/ 45 w 90"/>
                  <a:gd name="T17" fmla="*/ 28 h 91"/>
                  <a:gd name="T18" fmla="*/ 16 w 90"/>
                  <a:gd name="T19" fmla="*/ 0 h 91"/>
                  <a:gd name="T20" fmla="*/ 0 w 90"/>
                  <a:gd name="T21" fmla="*/ 16 h 91"/>
                  <a:gd name="T22" fmla="*/ 27 w 90"/>
                  <a:gd name="T23" fmla="*/ 46 h 91"/>
                  <a:gd name="T24" fmla="*/ 0 w 90"/>
                  <a:gd name="T25" fmla="*/ 7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91">
                    <a:moveTo>
                      <a:pt x="0" y="75"/>
                    </a:moveTo>
                    <a:lnTo>
                      <a:pt x="16" y="91"/>
                    </a:lnTo>
                    <a:lnTo>
                      <a:pt x="45" y="63"/>
                    </a:lnTo>
                    <a:lnTo>
                      <a:pt x="74" y="91"/>
                    </a:lnTo>
                    <a:lnTo>
                      <a:pt x="90" y="75"/>
                    </a:lnTo>
                    <a:lnTo>
                      <a:pt x="63" y="46"/>
                    </a:lnTo>
                    <a:lnTo>
                      <a:pt x="90" y="16"/>
                    </a:lnTo>
                    <a:lnTo>
                      <a:pt x="74" y="0"/>
                    </a:lnTo>
                    <a:lnTo>
                      <a:pt x="45" y="28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27" y="46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574360" y="1254708"/>
              <a:ext cx="259366" cy="265373"/>
              <a:chOff x="7716955" y="3923297"/>
              <a:chExt cx="287338" cy="287338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142" name="Oval 26 2"/>
              <p:cNvSpPr>
                <a:spLocks noChangeArrowheads="1"/>
              </p:cNvSpPr>
              <p:nvPr/>
            </p:nvSpPr>
            <p:spPr bwMode="auto">
              <a:xfrm>
                <a:off x="7716955" y="3923297"/>
                <a:ext cx="287338" cy="287338"/>
              </a:xfrm>
              <a:prstGeom prst="ellipse">
                <a:avLst/>
              </a:prstGeom>
              <a:grpFill/>
              <a:ln w="12700" cap="sq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  <p:sp>
            <p:nvSpPr>
              <p:cNvPr id="143" name="Freeform 42 2 1"/>
              <p:cNvSpPr>
                <a:spLocks/>
              </p:cNvSpPr>
              <p:nvPr/>
            </p:nvSpPr>
            <p:spPr bwMode="auto">
              <a:xfrm>
                <a:off x="7793155" y="3994735"/>
                <a:ext cx="142875" cy="144463"/>
              </a:xfrm>
              <a:custGeom>
                <a:avLst/>
                <a:gdLst>
                  <a:gd name="T0" fmla="*/ 0 w 90"/>
                  <a:gd name="T1" fmla="*/ 75 h 91"/>
                  <a:gd name="T2" fmla="*/ 16 w 90"/>
                  <a:gd name="T3" fmla="*/ 91 h 91"/>
                  <a:gd name="T4" fmla="*/ 45 w 90"/>
                  <a:gd name="T5" fmla="*/ 63 h 91"/>
                  <a:gd name="T6" fmla="*/ 74 w 90"/>
                  <a:gd name="T7" fmla="*/ 91 h 91"/>
                  <a:gd name="T8" fmla="*/ 90 w 90"/>
                  <a:gd name="T9" fmla="*/ 75 h 91"/>
                  <a:gd name="T10" fmla="*/ 63 w 90"/>
                  <a:gd name="T11" fmla="*/ 46 h 91"/>
                  <a:gd name="T12" fmla="*/ 90 w 90"/>
                  <a:gd name="T13" fmla="*/ 16 h 91"/>
                  <a:gd name="T14" fmla="*/ 74 w 90"/>
                  <a:gd name="T15" fmla="*/ 0 h 91"/>
                  <a:gd name="T16" fmla="*/ 45 w 90"/>
                  <a:gd name="T17" fmla="*/ 28 h 91"/>
                  <a:gd name="T18" fmla="*/ 16 w 90"/>
                  <a:gd name="T19" fmla="*/ 0 h 91"/>
                  <a:gd name="T20" fmla="*/ 0 w 90"/>
                  <a:gd name="T21" fmla="*/ 16 h 91"/>
                  <a:gd name="T22" fmla="*/ 27 w 90"/>
                  <a:gd name="T23" fmla="*/ 46 h 91"/>
                  <a:gd name="T24" fmla="*/ 0 w 90"/>
                  <a:gd name="T25" fmla="*/ 7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91">
                    <a:moveTo>
                      <a:pt x="0" y="75"/>
                    </a:moveTo>
                    <a:lnTo>
                      <a:pt x="16" y="91"/>
                    </a:lnTo>
                    <a:lnTo>
                      <a:pt x="45" y="63"/>
                    </a:lnTo>
                    <a:lnTo>
                      <a:pt x="74" y="91"/>
                    </a:lnTo>
                    <a:lnTo>
                      <a:pt x="90" y="75"/>
                    </a:lnTo>
                    <a:lnTo>
                      <a:pt x="63" y="46"/>
                    </a:lnTo>
                    <a:lnTo>
                      <a:pt x="90" y="16"/>
                    </a:lnTo>
                    <a:lnTo>
                      <a:pt x="74" y="0"/>
                    </a:lnTo>
                    <a:lnTo>
                      <a:pt x="45" y="28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27" y="46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</p:grpSp>
        <p:cxnSp>
          <p:nvCxnSpPr>
            <p:cNvPr id="20" name="Elbow Connector 19"/>
            <p:cNvCxnSpPr/>
            <p:nvPr/>
          </p:nvCxnSpPr>
          <p:spPr>
            <a:xfrm rot="16200000" flipV="1">
              <a:off x="3803344" y="2403310"/>
              <a:ext cx="1065343" cy="154525"/>
            </a:xfrm>
            <a:prstGeom prst="bentConnector3">
              <a:avLst>
                <a:gd name="adj1" fmla="val 89266"/>
              </a:avLst>
            </a:prstGeom>
            <a:ln w="12700" cap="flat">
              <a:solidFill>
                <a:schemeClr val="tx1"/>
              </a:solidFill>
              <a:round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rot="16200000" flipV="1">
              <a:off x="4178629" y="2793325"/>
              <a:ext cx="316209" cy="154525"/>
            </a:xfrm>
            <a:prstGeom prst="bentConnector3">
              <a:avLst>
                <a:gd name="adj1" fmla="val 50000"/>
              </a:avLst>
            </a:prstGeom>
            <a:ln w="12700" cap="flat">
              <a:solidFill>
                <a:schemeClr val="tx1"/>
              </a:solidFill>
              <a:round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567720" y="2052793"/>
              <a:ext cx="37256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459" y="1525875"/>
              <a:ext cx="139806" cy="174664"/>
            </a:xfrm>
            <a:prstGeom prst="rect">
              <a:avLst/>
            </a:prstGeom>
            <a:noFill/>
            <a:effectLst/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467" y="2074192"/>
              <a:ext cx="148638" cy="170148"/>
            </a:xfrm>
            <a:prstGeom prst="rect">
              <a:avLst/>
            </a:prstGeom>
            <a:noFill/>
            <a:effectLst/>
          </p:spPr>
        </p:pic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4051106" y="1278350"/>
              <a:ext cx="335778" cy="750992"/>
              <a:chOff x="2301485" y="2844685"/>
              <a:chExt cx="742019" cy="114300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139" name="Flowchart: Manual Operation 138"/>
              <p:cNvSpPr/>
              <p:nvPr/>
            </p:nvSpPr>
            <p:spPr>
              <a:xfrm rot="16200000">
                <a:off x="2138502" y="3191864"/>
                <a:ext cx="1143000" cy="448642"/>
              </a:xfrm>
              <a:prstGeom prst="flowChartManualOperation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799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2301485" y="2873957"/>
                    <a:ext cx="742013" cy="4628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0" name="TextBox 1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5" y="2873957"/>
                    <a:ext cx="742013" cy="462881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 b="-2564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2301485" y="3458166"/>
                    <a:ext cx="742019" cy="4628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1" name="TextBox 1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5" y="3458166"/>
                    <a:ext cx="742019" cy="462881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b="-5128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/>
            <p:cNvGrpSpPr/>
            <p:nvPr/>
          </p:nvGrpSpPr>
          <p:grpSpPr>
            <a:xfrm>
              <a:off x="3176816" y="1453708"/>
              <a:ext cx="955115" cy="810065"/>
              <a:chOff x="2419614" y="2915605"/>
              <a:chExt cx="389460" cy="737800"/>
            </a:xfrm>
            <a:effectLst/>
          </p:grpSpPr>
          <p:cxnSp>
            <p:nvCxnSpPr>
              <p:cNvPr id="137" name="Elbow Connector 136"/>
              <p:cNvCxnSpPr/>
              <p:nvPr/>
            </p:nvCxnSpPr>
            <p:spPr>
              <a:xfrm>
                <a:off x="2419614" y="3178167"/>
                <a:ext cx="383022" cy="475238"/>
              </a:xfrm>
              <a:prstGeom prst="bentConnector3">
                <a:avLst>
                  <a:gd name="adj1" fmla="val 53264"/>
                </a:avLst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Elbow Connector 137"/>
              <p:cNvCxnSpPr/>
              <p:nvPr/>
            </p:nvCxnSpPr>
            <p:spPr>
              <a:xfrm rot="10800000" flipV="1">
                <a:off x="2421004" y="2915605"/>
                <a:ext cx="388070" cy="262561"/>
              </a:xfrm>
              <a:prstGeom prst="bentConnector3">
                <a:avLst>
                  <a:gd name="adj1" fmla="val 48210"/>
                </a:avLst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flipH="1">
              <a:off x="6837021" y="1383239"/>
              <a:ext cx="689321" cy="1359693"/>
              <a:chOff x="2819537" y="3074755"/>
              <a:chExt cx="804726" cy="718097"/>
            </a:xfrm>
            <a:effectLst/>
          </p:grpSpPr>
          <p:cxnSp>
            <p:nvCxnSpPr>
              <p:cNvPr id="135" name="Elbow Connector 134"/>
              <p:cNvCxnSpPr/>
              <p:nvPr/>
            </p:nvCxnSpPr>
            <p:spPr>
              <a:xfrm>
                <a:off x="2820023" y="3432852"/>
                <a:ext cx="804240" cy="360000"/>
              </a:xfrm>
              <a:prstGeom prst="bentConnector3">
                <a:avLst>
                  <a:gd name="adj1" fmla="val 50961"/>
                </a:avLst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Elbow Connector 135"/>
              <p:cNvCxnSpPr/>
              <p:nvPr/>
            </p:nvCxnSpPr>
            <p:spPr>
              <a:xfrm flipH="1">
                <a:off x="2819537" y="3074755"/>
                <a:ext cx="804240" cy="360000"/>
              </a:xfrm>
              <a:prstGeom prst="bentConnector3">
                <a:avLst>
                  <a:gd name="adj1" fmla="val 49236"/>
                </a:avLst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8090595" y="1547609"/>
              <a:ext cx="620063" cy="1590311"/>
              <a:chOff x="2367381" y="2969380"/>
              <a:chExt cx="577829" cy="1448442"/>
            </a:xfrm>
            <a:effectLst/>
          </p:grpSpPr>
          <p:cxnSp>
            <p:nvCxnSpPr>
              <p:cNvPr id="132" name="Straight Arrow Connector 131"/>
              <p:cNvCxnSpPr/>
              <p:nvPr/>
            </p:nvCxnSpPr>
            <p:spPr>
              <a:xfrm>
                <a:off x="2598052" y="3769090"/>
                <a:ext cx="0" cy="49709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2429001" y="2969380"/>
                    <a:ext cx="377025" cy="369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799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799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3" name="TextBox 1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9001" y="2969380"/>
                    <a:ext cx="377025" cy="369205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 b="-9615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34" name="Picture 133"/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7381" y="4251422"/>
                <a:ext cx="577829" cy="166400"/>
              </a:xfrm>
              <a:prstGeom prst="rect">
                <a:avLst/>
              </a:prstGeom>
            </p:spPr>
          </p:pic>
        </p:grpSp>
        <p:cxnSp>
          <p:nvCxnSpPr>
            <p:cNvPr id="29" name="Straight Arrow Connector 28"/>
            <p:cNvCxnSpPr/>
            <p:nvPr/>
          </p:nvCxnSpPr>
          <p:spPr>
            <a:xfrm>
              <a:off x="7632665" y="1780661"/>
              <a:ext cx="5852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177" y="1497965"/>
              <a:ext cx="114788" cy="168642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31" name="Straight Arrow Connector 30"/>
            <p:cNvCxnSpPr/>
            <p:nvPr/>
          </p:nvCxnSpPr>
          <p:spPr>
            <a:xfrm>
              <a:off x="7605407" y="2320077"/>
              <a:ext cx="61245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753" y="2133073"/>
              <a:ext cx="208978" cy="170148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33" name="Straight Arrow Connector 32"/>
            <p:cNvCxnSpPr/>
            <p:nvPr/>
          </p:nvCxnSpPr>
          <p:spPr>
            <a:xfrm>
              <a:off x="8472200" y="2052796"/>
              <a:ext cx="357991" cy="133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2380" y="1828771"/>
              <a:ext cx="92717" cy="114439"/>
            </a:xfrm>
            <a:prstGeom prst="rect">
              <a:avLst/>
            </a:prstGeom>
            <a:effectLst/>
          </p:spPr>
        </p:pic>
        <p:pic>
          <p:nvPicPr>
            <p:cNvPr id="35" name="Picture 3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3405" y="1814839"/>
              <a:ext cx="129507" cy="164126"/>
            </a:xfrm>
            <a:prstGeom prst="rect">
              <a:avLst/>
            </a:prstGeom>
            <a:effectLst/>
          </p:spPr>
        </p:pic>
        <p:grpSp>
          <p:nvGrpSpPr>
            <p:cNvPr id="36" name="Group 35"/>
            <p:cNvGrpSpPr/>
            <p:nvPr/>
          </p:nvGrpSpPr>
          <p:grpSpPr>
            <a:xfrm>
              <a:off x="3325311" y="2135895"/>
              <a:ext cx="292890" cy="308993"/>
              <a:chOff x="2903220" y="3268978"/>
              <a:chExt cx="272942" cy="281428"/>
            </a:xfrm>
            <a:effectLst/>
          </p:grpSpPr>
          <p:cxnSp>
            <p:nvCxnSpPr>
              <p:cNvPr id="130" name="Straight Connector 129"/>
              <p:cNvCxnSpPr/>
              <p:nvPr/>
            </p:nvCxnSpPr>
            <p:spPr>
              <a:xfrm flipH="1">
                <a:off x="2979420" y="344134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2903220" y="3268978"/>
                    <a:ext cx="272942" cy="2619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1" name="TextBox 1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3220" y="3268978"/>
                    <a:ext cx="272942" cy="261929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7" name="Group 36"/>
            <p:cNvGrpSpPr/>
            <p:nvPr/>
          </p:nvGrpSpPr>
          <p:grpSpPr>
            <a:xfrm>
              <a:off x="3250459" y="1508055"/>
              <a:ext cx="292890" cy="301518"/>
              <a:chOff x="2858975" y="3218635"/>
              <a:chExt cx="272942" cy="274621"/>
            </a:xfrm>
            <a:effectLst/>
          </p:grpSpPr>
          <p:cxnSp>
            <p:nvCxnSpPr>
              <p:cNvPr id="128" name="Straight Connector 127"/>
              <p:cNvCxnSpPr/>
              <p:nvPr/>
            </p:nvCxnSpPr>
            <p:spPr>
              <a:xfrm flipH="1">
                <a:off x="297730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2858975" y="3218635"/>
                    <a:ext cx="272942" cy="261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9" name="TextBox 1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8975" y="3218635"/>
                    <a:ext cx="272942" cy="261931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Group 37"/>
            <p:cNvGrpSpPr/>
            <p:nvPr/>
          </p:nvGrpSpPr>
          <p:grpSpPr>
            <a:xfrm>
              <a:off x="2592876" y="1811921"/>
              <a:ext cx="292890" cy="304415"/>
              <a:chOff x="3003308" y="3215996"/>
              <a:chExt cx="272942" cy="277260"/>
            </a:xfrm>
            <a:effectLst/>
          </p:grpSpPr>
          <p:cxnSp>
            <p:nvCxnSpPr>
              <p:cNvPr id="126" name="Straight Connector 125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7" name="TextBox 1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/>
            <p:cNvGrpSpPr/>
            <p:nvPr/>
          </p:nvGrpSpPr>
          <p:grpSpPr>
            <a:xfrm>
              <a:off x="7237010" y="1818374"/>
              <a:ext cx="292890" cy="304415"/>
              <a:chOff x="3003308" y="3215996"/>
              <a:chExt cx="272942" cy="277260"/>
            </a:xfrm>
            <a:effectLst/>
          </p:grpSpPr>
          <p:cxnSp>
            <p:nvCxnSpPr>
              <p:cNvPr id="124" name="Straight Connector 123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5" name="TextBox 1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0" name="Group 39"/>
            <p:cNvGrpSpPr/>
            <p:nvPr/>
          </p:nvGrpSpPr>
          <p:grpSpPr>
            <a:xfrm>
              <a:off x="7926771" y="1532524"/>
              <a:ext cx="292890" cy="304415"/>
              <a:chOff x="3003308" y="3215996"/>
              <a:chExt cx="272942" cy="277260"/>
            </a:xfrm>
            <a:effectLst/>
          </p:grpSpPr>
          <p:cxnSp>
            <p:nvCxnSpPr>
              <p:cNvPr id="122" name="Straight Connector 121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3" name="TextBox 1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blipFill>
                    <a:blip r:embed="rId52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oup 40"/>
            <p:cNvGrpSpPr/>
            <p:nvPr/>
          </p:nvGrpSpPr>
          <p:grpSpPr>
            <a:xfrm>
              <a:off x="7926771" y="2069368"/>
              <a:ext cx="292890" cy="304414"/>
              <a:chOff x="3003308" y="3215997"/>
              <a:chExt cx="272942" cy="277259"/>
            </a:xfrm>
            <a:effectLst/>
          </p:grpSpPr>
          <p:cxnSp>
            <p:nvCxnSpPr>
              <p:cNvPr id="120" name="Straight Connector 119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3003308" y="3215997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1" name="TextBox 1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7"/>
                    <a:ext cx="272942" cy="261932"/>
                  </a:xfrm>
                  <a:prstGeom prst="rect">
                    <a:avLst/>
                  </a:prstGeom>
                  <a:blipFill>
                    <a:blip r:embed="rId52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2" name="Group 41"/>
            <p:cNvGrpSpPr/>
            <p:nvPr/>
          </p:nvGrpSpPr>
          <p:grpSpPr>
            <a:xfrm>
              <a:off x="8429296" y="1811928"/>
              <a:ext cx="292890" cy="304415"/>
              <a:chOff x="3003308" y="3215996"/>
              <a:chExt cx="272942" cy="277260"/>
            </a:xfrm>
            <a:effectLst/>
          </p:grpSpPr>
          <p:cxnSp>
            <p:nvCxnSpPr>
              <p:cNvPr id="118" name="Straight Connector 117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9" name="TextBox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blipFill>
                    <a:blip r:embed="rId52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/>
            <p:cNvGrpSpPr/>
            <p:nvPr/>
          </p:nvGrpSpPr>
          <p:grpSpPr>
            <a:xfrm flipV="1">
              <a:off x="3180233" y="1856662"/>
              <a:ext cx="944905" cy="809716"/>
              <a:chOff x="2467469" y="2911160"/>
              <a:chExt cx="341606" cy="737482"/>
            </a:xfrm>
            <a:effectLst/>
          </p:grpSpPr>
          <p:cxnSp>
            <p:nvCxnSpPr>
              <p:cNvPr id="116" name="Elbow Connector 115"/>
              <p:cNvCxnSpPr/>
              <p:nvPr/>
            </p:nvCxnSpPr>
            <p:spPr>
              <a:xfrm>
                <a:off x="2468701" y="3181602"/>
                <a:ext cx="333934" cy="467040"/>
              </a:xfrm>
              <a:prstGeom prst="bentConnector3">
                <a:avLst>
                  <a:gd name="adj1" fmla="val 45574"/>
                </a:avLst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Elbow Connector 116"/>
              <p:cNvCxnSpPr/>
              <p:nvPr/>
            </p:nvCxnSpPr>
            <p:spPr>
              <a:xfrm rot="10800000" flipV="1">
                <a:off x="2467469" y="2911160"/>
                <a:ext cx="341606" cy="268854"/>
              </a:xfrm>
              <a:prstGeom prst="bentConnector3">
                <a:avLst>
                  <a:gd name="adj1" fmla="val 54868"/>
                </a:avLst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3563805" y="2420373"/>
              <a:ext cx="292890" cy="301643"/>
              <a:chOff x="2279650" y="3764296"/>
              <a:chExt cx="272942" cy="274736"/>
            </a:xfrm>
            <a:effectLst/>
          </p:grpSpPr>
          <p:cxnSp>
            <p:nvCxnSpPr>
              <p:cNvPr id="114" name="Straight Connector 113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5" name="TextBox 1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53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45" name="Picture 4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022" y="1264402"/>
              <a:ext cx="149653" cy="128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6" name="Picture 4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001" y="1682736"/>
              <a:ext cx="211170" cy="12963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7" name="Picture 4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015" y="2073152"/>
              <a:ext cx="152410" cy="128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8" name="Picture 4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275" y="2463593"/>
              <a:ext cx="213927" cy="129635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49" name="Straight Connector 48"/>
            <p:cNvCxnSpPr/>
            <p:nvPr/>
          </p:nvCxnSpPr>
          <p:spPr>
            <a:xfrm flipH="1">
              <a:off x="3707728" y="1396116"/>
              <a:ext cx="117030" cy="11974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3604689" y="1214224"/>
                  <a:ext cx="292890" cy="287585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102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1102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4689" y="1214224"/>
                  <a:ext cx="292890" cy="287585"/>
                </a:xfrm>
                <a:prstGeom prst="rect">
                  <a:avLst/>
                </a:prstGeom>
                <a:blipFill>
                  <a:blip r:embed="rId58"/>
                  <a:stretch>
                    <a:fillRect b="-270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/>
            <p:nvPr/>
          </p:nvCxnSpPr>
          <p:spPr>
            <a:xfrm>
              <a:off x="4410895" y="1651455"/>
              <a:ext cx="9659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416008" y="2462791"/>
              <a:ext cx="95568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943" y="3080955"/>
              <a:ext cx="620061" cy="182696"/>
            </a:xfrm>
            <a:prstGeom prst="rect">
              <a:avLst/>
            </a:prstGeom>
            <a:effectLst/>
          </p:spPr>
        </p:pic>
        <p:pic>
          <p:nvPicPr>
            <p:cNvPr id="54" name="Picture 5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519" y="2549266"/>
              <a:ext cx="123273" cy="128402"/>
            </a:xfrm>
            <a:prstGeom prst="rect">
              <a:avLst/>
            </a:prstGeom>
            <a:noFill/>
            <a:effectLst/>
          </p:spPr>
        </p:pic>
        <p:pic>
          <p:nvPicPr>
            <p:cNvPr id="55" name="Picture 5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270" y="1186107"/>
              <a:ext cx="183240" cy="131811"/>
            </a:xfrm>
            <a:prstGeom prst="rect">
              <a:avLst/>
            </a:prstGeom>
            <a:noFill/>
            <a:effectLst/>
          </p:spPr>
        </p:pic>
        <p:grpSp>
          <p:nvGrpSpPr>
            <p:cNvPr id="56" name="Group 55"/>
            <p:cNvGrpSpPr/>
            <p:nvPr/>
          </p:nvGrpSpPr>
          <p:grpSpPr>
            <a:xfrm>
              <a:off x="6767746" y="2503562"/>
              <a:ext cx="292890" cy="301643"/>
              <a:chOff x="2279650" y="3764296"/>
              <a:chExt cx="272942" cy="274736"/>
            </a:xfrm>
            <a:effectLst/>
          </p:grpSpPr>
          <p:cxnSp>
            <p:nvCxnSpPr>
              <p:cNvPr id="112" name="Straight Connector 111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3" name="TextBox 1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58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oup 56"/>
            <p:cNvGrpSpPr/>
            <p:nvPr/>
          </p:nvGrpSpPr>
          <p:grpSpPr>
            <a:xfrm>
              <a:off x="6760929" y="1140548"/>
              <a:ext cx="292890" cy="301643"/>
              <a:chOff x="2279650" y="3764296"/>
              <a:chExt cx="272942" cy="274736"/>
            </a:xfrm>
            <a:effectLst/>
          </p:grpSpPr>
          <p:cxnSp>
            <p:nvCxnSpPr>
              <p:cNvPr id="110" name="Straight Connector 109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1" name="TextBox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6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8" name="Rectangle 57"/>
            <p:cNvSpPr/>
            <p:nvPr/>
          </p:nvSpPr>
          <p:spPr>
            <a:xfrm>
              <a:off x="5808542" y="1781473"/>
              <a:ext cx="513055" cy="5635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030" y="1950550"/>
              <a:ext cx="373148" cy="202259"/>
            </a:xfrm>
            <a:prstGeom prst="rect">
              <a:avLst/>
            </a:prstGeom>
            <a:noFill/>
            <a:effectLst/>
          </p:spPr>
        </p:pic>
        <p:cxnSp>
          <p:nvCxnSpPr>
            <p:cNvPr id="60" name="Elbow Connector 59"/>
            <p:cNvCxnSpPr/>
            <p:nvPr/>
          </p:nvCxnSpPr>
          <p:spPr>
            <a:xfrm>
              <a:off x="4822600" y="1652210"/>
              <a:ext cx="1738403" cy="1090535"/>
            </a:xfrm>
            <a:prstGeom prst="bentConnector3">
              <a:avLst>
                <a:gd name="adj1" fmla="val -55"/>
              </a:avLst>
            </a:prstGeom>
            <a:ln w="15875">
              <a:solidFill>
                <a:schemeClr val="tx1"/>
              </a:solidFill>
              <a:headEnd type="oval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215" y="1478939"/>
              <a:ext cx="127710" cy="135219"/>
            </a:xfrm>
            <a:prstGeom prst="rect">
              <a:avLst/>
            </a:prstGeom>
            <a:noFill/>
            <a:effectLst/>
          </p:spPr>
        </p:pic>
        <p:pic>
          <p:nvPicPr>
            <p:cNvPr id="62" name="Picture 6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220" y="2273755"/>
              <a:ext cx="133266" cy="128397"/>
            </a:xfrm>
            <a:prstGeom prst="rect">
              <a:avLst/>
            </a:prstGeom>
            <a:noFill/>
            <a:effectLst/>
          </p:spPr>
        </p:pic>
        <p:grpSp>
          <p:nvGrpSpPr>
            <p:cNvPr id="63" name="Group 62"/>
            <p:cNvGrpSpPr/>
            <p:nvPr/>
          </p:nvGrpSpPr>
          <p:grpSpPr>
            <a:xfrm>
              <a:off x="4354678" y="2219570"/>
              <a:ext cx="292890" cy="301643"/>
              <a:chOff x="2279650" y="3764296"/>
              <a:chExt cx="272942" cy="274736"/>
            </a:xfrm>
            <a:effectLst/>
          </p:grpSpPr>
          <p:cxnSp>
            <p:nvCxnSpPr>
              <p:cNvPr id="108" name="Straight Connector 107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9" name="TextBox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62"/>
                    <a:stretch>
                      <a:fillRect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/>
            <p:cNvGrpSpPr/>
            <p:nvPr/>
          </p:nvGrpSpPr>
          <p:grpSpPr>
            <a:xfrm>
              <a:off x="4327424" y="1417799"/>
              <a:ext cx="292890" cy="301643"/>
              <a:chOff x="2279650" y="3764296"/>
              <a:chExt cx="272942" cy="274736"/>
            </a:xfrm>
            <a:effectLst/>
          </p:grpSpPr>
          <p:cxnSp>
            <p:nvCxnSpPr>
              <p:cNvPr id="106" name="Straight Connector 105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7" name="TextBox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53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5" name="Elbow Connector 64"/>
            <p:cNvCxnSpPr/>
            <p:nvPr/>
          </p:nvCxnSpPr>
          <p:spPr>
            <a:xfrm flipV="1">
              <a:off x="4748498" y="1387397"/>
              <a:ext cx="1815664" cy="1072684"/>
            </a:xfrm>
            <a:prstGeom prst="bentConnector3">
              <a:avLst>
                <a:gd name="adj1" fmla="val -149"/>
              </a:avLst>
            </a:prstGeom>
            <a:ln w="15875">
              <a:solidFill>
                <a:schemeClr val="tx1"/>
              </a:solidFill>
              <a:headEnd type="oval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292671" y="2063250"/>
              <a:ext cx="48451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>
              <a:stCxn id="58" idx="3"/>
              <a:endCxn id="142" idx="4"/>
            </p:cNvCxnSpPr>
            <p:nvPr/>
          </p:nvCxnSpPr>
          <p:spPr>
            <a:xfrm flipV="1">
              <a:off x="6321599" y="1520081"/>
              <a:ext cx="382444" cy="543185"/>
            </a:xfrm>
            <a:prstGeom prst="bentConnector2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>
              <a:stCxn id="58" idx="3"/>
              <a:endCxn id="144" idx="0"/>
            </p:cNvCxnSpPr>
            <p:nvPr/>
          </p:nvCxnSpPr>
          <p:spPr>
            <a:xfrm>
              <a:off x="6321599" y="2063265"/>
              <a:ext cx="382444" cy="546790"/>
            </a:xfrm>
            <a:prstGeom prst="bentConnector2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5537331" y="1997606"/>
              <a:ext cx="117029" cy="1197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5434295" y="2001401"/>
                  <a:ext cx="292890" cy="287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102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1102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4295" y="2001401"/>
                  <a:ext cx="292890" cy="287585"/>
                </a:xfrm>
                <a:prstGeom prst="rect">
                  <a:avLst/>
                </a:prstGeom>
                <a:blipFill>
                  <a:blip r:embed="rId53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Connector 70"/>
            <p:cNvCxnSpPr/>
            <p:nvPr/>
          </p:nvCxnSpPr>
          <p:spPr>
            <a:xfrm flipH="1">
              <a:off x="6393454" y="1997606"/>
              <a:ext cx="117029" cy="1197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290416" y="2001401"/>
                  <a:ext cx="292890" cy="287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102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1102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0416" y="2001401"/>
                  <a:ext cx="292890" cy="287585"/>
                </a:xfrm>
                <a:prstGeom prst="rect">
                  <a:avLst/>
                </a:prstGeom>
                <a:blipFill>
                  <a:blip r:embed="rId58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3" name="Group 72"/>
            <p:cNvGrpSpPr/>
            <p:nvPr/>
          </p:nvGrpSpPr>
          <p:grpSpPr>
            <a:xfrm>
              <a:off x="6276790" y="1146388"/>
              <a:ext cx="292890" cy="301643"/>
              <a:chOff x="2279650" y="3764296"/>
              <a:chExt cx="272942" cy="274736"/>
            </a:xfrm>
            <a:effectLst/>
          </p:grpSpPr>
          <p:cxnSp>
            <p:nvCxnSpPr>
              <p:cNvPr id="104" name="Straight Connector 103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5" name="TextBox 1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6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4" name="Group 73"/>
            <p:cNvGrpSpPr/>
            <p:nvPr/>
          </p:nvGrpSpPr>
          <p:grpSpPr>
            <a:xfrm>
              <a:off x="6276790" y="2498944"/>
              <a:ext cx="292890" cy="301643"/>
              <a:chOff x="2279650" y="3764296"/>
              <a:chExt cx="272942" cy="274736"/>
            </a:xfrm>
            <a:effectLst/>
          </p:grpSpPr>
          <p:cxnSp>
            <p:nvCxnSpPr>
              <p:cNvPr id="102" name="Straight Connector 101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58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75" name="Picture 74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496" y="3029826"/>
              <a:ext cx="400293" cy="145556"/>
            </a:xfrm>
            <a:prstGeom prst="rect">
              <a:avLst/>
            </a:prstGeom>
            <a:effectLst/>
          </p:spPr>
        </p:pic>
        <p:pic>
          <p:nvPicPr>
            <p:cNvPr id="76" name="Picture 75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812" y="2939565"/>
              <a:ext cx="635761" cy="318216"/>
            </a:xfrm>
            <a:prstGeom prst="rect">
              <a:avLst/>
            </a:prstGeom>
            <a:effectLst/>
          </p:spPr>
        </p:pic>
        <p:pic>
          <p:nvPicPr>
            <p:cNvPr id="77" name="Picture 76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249" y="2935720"/>
              <a:ext cx="763302" cy="349333"/>
            </a:xfrm>
            <a:prstGeom prst="rect">
              <a:avLst/>
            </a:prstGeom>
            <a:effectLst/>
          </p:spPr>
        </p:pic>
        <p:pic>
          <p:nvPicPr>
            <p:cNvPr id="78" name="Picture 77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754" y="2914791"/>
              <a:ext cx="620061" cy="351343"/>
            </a:xfrm>
            <a:prstGeom prst="rect">
              <a:avLst/>
            </a:prstGeom>
            <a:effectLst/>
          </p:spPr>
        </p:pic>
        <p:pic>
          <p:nvPicPr>
            <p:cNvPr id="79" name="Picture 78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4415" y="2831130"/>
              <a:ext cx="620061" cy="348329"/>
            </a:xfrm>
            <a:prstGeom prst="rect">
              <a:avLst/>
            </a:prstGeom>
            <a:effectLst/>
          </p:spPr>
        </p:pic>
        <p:pic>
          <p:nvPicPr>
            <p:cNvPr id="80" name="Picture 79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338" y="1871102"/>
              <a:ext cx="127710" cy="136354"/>
            </a:xfrm>
            <a:prstGeom prst="rect">
              <a:avLst/>
            </a:prstGeom>
            <a:noFill/>
            <a:effectLst/>
          </p:spPr>
        </p:pic>
        <p:sp>
          <p:nvSpPr>
            <p:cNvPr id="81" name="Rectangle 80"/>
            <p:cNvSpPr/>
            <p:nvPr/>
          </p:nvSpPr>
          <p:spPr>
            <a:xfrm>
              <a:off x="4697834" y="943698"/>
              <a:ext cx="2729954" cy="23844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906" y="997664"/>
              <a:ext cx="1963198" cy="179687"/>
            </a:xfrm>
            <a:prstGeom prst="rect">
              <a:avLst/>
            </a:prstGeom>
            <a:effectLst/>
          </p:spPr>
        </p:pic>
        <p:sp>
          <p:nvSpPr>
            <p:cNvPr id="83" name="Oval 82"/>
            <p:cNvSpPr/>
            <p:nvPr/>
          </p:nvSpPr>
          <p:spPr>
            <a:xfrm>
              <a:off x="4350444" y="1623671"/>
              <a:ext cx="57728" cy="590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84" name="Oval 83"/>
            <p:cNvSpPr/>
            <p:nvPr/>
          </p:nvSpPr>
          <p:spPr>
            <a:xfrm>
              <a:off x="4350444" y="2434157"/>
              <a:ext cx="57728" cy="590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85" name="Oval 84"/>
            <p:cNvSpPr/>
            <p:nvPr/>
          </p:nvSpPr>
          <p:spPr>
            <a:xfrm>
              <a:off x="8419895" y="2024558"/>
              <a:ext cx="57728" cy="590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549766" y="1321310"/>
              <a:ext cx="270418" cy="14624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969494" y="1520025"/>
              <a:ext cx="468579" cy="1086483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pic>
          <p:nvPicPr>
            <p:cNvPr id="88" name="Picture 87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296" y="1950550"/>
              <a:ext cx="340938" cy="204531"/>
            </a:xfrm>
            <a:prstGeom prst="rect">
              <a:avLst/>
            </a:prstGeom>
            <a:noFill/>
            <a:effectLst/>
          </p:spPr>
        </p:pic>
        <p:sp>
          <p:nvSpPr>
            <p:cNvPr id="89" name="Rectangle 88"/>
            <p:cNvSpPr/>
            <p:nvPr/>
          </p:nvSpPr>
          <p:spPr>
            <a:xfrm>
              <a:off x="2928508" y="1315073"/>
              <a:ext cx="270418" cy="14624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grpSp>
          <p:nvGrpSpPr>
            <p:cNvPr id="90" name="Group 89"/>
            <p:cNvGrpSpPr>
              <a:grpSpLocks noChangeAspect="1"/>
            </p:cNvGrpSpPr>
            <p:nvPr/>
          </p:nvGrpSpPr>
          <p:grpSpPr>
            <a:xfrm>
              <a:off x="4051102" y="2091686"/>
              <a:ext cx="335775" cy="750992"/>
              <a:chOff x="2301488" y="2844685"/>
              <a:chExt cx="742017" cy="114300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99" name="Flowchart: Manual Operation 98"/>
              <p:cNvSpPr/>
              <p:nvPr/>
            </p:nvSpPr>
            <p:spPr>
              <a:xfrm rot="16200000">
                <a:off x="2138502" y="3191864"/>
                <a:ext cx="1143000" cy="448642"/>
              </a:xfrm>
              <a:prstGeom prst="flowChartManualOperation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799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2301488" y="2895178"/>
                    <a:ext cx="742017" cy="4628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8" y="2895178"/>
                    <a:ext cx="742017" cy="462881"/>
                  </a:xfrm>
                  <a:prstGeom prst="rect">
                    <a:avLst/>
                  </a:prstGeom>
                  <a:blipFill>
                    <a:blip r:embed="rId74"/>
                    <a:stretch>
                      <a:fillRect b="-5128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2301488" y="3436945"/>
                    <a:ext cx="742014" cy="4628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8" y="3436945"/>
                    <a:ext cx="742014" cy="462881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b="-5128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1" name="Group 90"/>
            <p:cNvGrpSpPr>
              <a:grpSpLocks noChangeAspect="1"/>
            </p:cNvGrpSpPr>
            <p:nvPr/>
          </p:nvGrpSpPr>
          <p:grpSpPr>
            <a:xfrm>
              <a:off x="8142131" y="1474943"/>
              <a:ext cx="335777" cy="1137218"/>
              <a:chOff x="2335264" y="2844685"/>
              <a:chExt cx="742016" cy="114300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96" name="Flowchart: Manual Operation 95"/>
              <p:cNvSpPr/>
              <p:nvPr/>
            </p:nvSpPr>
            <p:spPr>
              <a:xfrm rot="16200000">
                <a:off x="2138502" y="3191864"/>
                <a:ext cx="1143000" cy="448642"/>
              </a:xfrm>
              <a:prstGeom prst="flowChartManualOperation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799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2335267" y="2989479"/>
                    <a:ext cx="742010" cy="3056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5267" y="2989479"/>
                    <a:ext cx="742010" cy="305676"/>
                  </a:xfrm>
                  <a:prstGeom prst="rect">
                    <a:avLst/>
                  </a:prstGeom>
                  <a:blipFill>
                    <a:blip r:embed="rId75"/>
                    <a:stretch>
                      <a:fillRect b="-5128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2335264" y="3527239"/>
                    <a:ext cx="742016" cy="3056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5264" y="3527239"/>
                    <a:ext cx="742016" cy="305676"/>
                  </a:xfrm>
                  <a:prstGeom prst="rect">
                    <a:avLst/>
                  </a:prstGeom>
                  <a:blipFill>
                    <a:blip r:embed="rId76"/>
                    <a:stretch>
                      <a:fillRect b="-5128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2" name="Freeform 42 2 2"/>
            <p:cNvSpPr>
              <a:spLocks/>
            </p:cNvSpPr>
            <p:nvPr/>
          </p:nvSpPr>
          <p:spPr bwMode="auto">
            <a:xfrm>
              <a:off x="6638739" y="1328948"/>
              <a:ext cx="128966" cy="133420"/>
            </a:xfrm>
            <a:custGeom>
              <a:avLst/>
              <a:gdLst>
                <a:gd name="T0" fmla="*/ 0 w 90"/>
                <a:gd name="T1" fmla="*/ 75 h 91"/>
                <a:gd name="T2" fmla="*/ 16 w 90"/>
                <a:gd name="T3" fmla="*/ 91 h 91"/>
                <a:gd name="T4" fmla="*/ 45 w 90"/>
                <a:gd name="T5" fmla="*/ 63 h 91"/>
                <a:gd name="T6" fmla="*/ 74 w 90"/>
                <a:gd name="T7" fmla="*/ 91 h 91"/>
                <a:gd name="T8" fmla="*/ 90 w 90"/>
                <a:gd name="T9" fmla="*/ 75 h 91"/>
                <a:gd name="T10" fmla="*/ 63 w 90"/>
                <a:gd name="T11" fmla="*/ 46 h 91"/>
                <a:gd name="T12" fmla="*/ 90 w 90"/>
                <a:gd name="T13" fmla="*/ 16 h 91"/>
                <a:gd name="T14" fmla="*/ 74 w 90"/>
                <a:gd name="T15" fmla="*/ 0 h 91"/>
                <a:gd name="T16" fmla="*/ 45 w 90"/>
                <a:gd name="T17" fmla="*/ 28 h 91"/>
                <a:gd name="T18" fmla="*/ 16 w 90"/>
                <a:gd name="T19" fmla="*/ 0 h 91"/>
                <a:gd name="T20" fmla="*/ 0 w 90"/>
                <a:gd name="T21" fmla="*/ 16 h 91"/>
                <a:gd name="T22" fmla="*/ 27 w 90"/>
                <a:gd name="T23" fmla="*/ 46 h 91"/>
                <a:gd name="T24" fmla="*/ 0 w 90"/>
                <a:gd name="T25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91">
                  <a:moveTo>
                    <a:pt x="0" y="75"/>
                  </a:moveTo>
                  <a:lnTo>
                    <a:pt x="16" y="91"/>
                  </a:lnTo>
                  <a:lnTo>
                    <a:pt x="45" y="63"/>
                  </a:lnTo>
                  <a:lnTo>
                    <a:pt x="74" y="91"/>
                  </a:lnTo>
                  <a:lnTo>
                    <a:pt x="90" y="75"/>
                  </a:lnTo>
                  <a:lnTo>
                    <a:pt x="63" y="46"/>
                  </a:lnTo>
                  <a:lnTo>
                    <a:pt x="90" y="16"/>
                  </a:lnTo>
                  <a:lnTo>
                    <a:pt x="74" y="0"/>
                  </a:lnTo>
                  <a:lnTo>
                    <a:pt x="45" y="28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27" y="4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3" rIns="91440" bIns="45723" numCol="1" anchor="t" anchorCtr="0" compatLnSpc="1">
              <a:prstTxWarp prst="textNoShape">
                <a:avLst/>
              </a:prstTxWarp>
            </a:bodyPr>
            <a:lstStyle/>
            <a:p>
              <a:endParaRPr lang="en-CA" sz="1799"/>
            </a:p>
          </p:txBody>
        </p:sp>
        <p:sp>
          <p:nvSpPr>
            <p:cNvPr id="93" name="Freeform 42 2 3"/>
            <p:cNvSpPr>
              <a:spLocks/>
            </p:cNvSpPr>
            <p:nvPr/>
          </p:nvSpPr>
          <p:spPr bwMode="auto">
            <a:xfrm>
              <a:off x="6638738" y="2678018"/>
              <a:ext cx="128966" cy="133420"/>
            </a:xfrm>
            <a:custGeom>
              <a:avLst/>
              <a:gdLst>
                <a:gd name="T0" fmla="*/ 0 w 90"/>
                <a:gd name="T1" fmla="*/ 75 h 91"/>
                <a:gd name="T2" fmla="*/ 16 w 90"/>
                <a:gd name="T3" fmla="*/ 91 h 91"/>
                <a:gd name="T4" fmla="*/ 45 w 90"/>
                <a:gd name="T5" fmla="*/ 63 h 91"/>
                <a:gd name="T6" fmla="*/ 74 w 90"/>
                <a:gd name="T7" fmla="*/ 91 h 91"/>
                <a:gd name="T8" fmla="*/ 90 w 90"/>
                <a:gd name="T9" fmla="*/ 75 h 91"/>
                <a:gd name="T10" fmla="*/ 63 w 90"/>
                <a:gd name="T11" fmla="*/ 46 h 91"/>
                <a:gd name="T12" fmla="*/ 90 w 90"/>
                <a:gd name="T13" fmla="*/ 16 h 91"/>
                <a:gd name="T14" fmla="*/ 74 w 90"/>
                <a:gd name="T15" fmla="*/ 0 h 91"/>
                <a:gd name="T16" fmla="*/ 45 w 90"/>
                <a:gd name="T17" fmla="*/ 28 h 91"/>
                <a:gd name="T18" fmla="*/ 16 w 90"/>
                <a:gd name="T19" fmla="*/ 0 h 91"/>
                <a:gd name="T20" fmla="*/ 0 w 90"/>
                <a:gd name="T21" fmla="*/ 16 h 91"/>
                <a:gd name="T22" fmla="*/ 27 w 90"/>
                <a:gd name="T23" fmla="*/ 46 h 91"/>
                <a:gd name="T24" fmla="*/ 0 w 90"/>
                <a:gd name="T25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91">
                  <a:moveTo>
                    <a:pt x="0" y="75"/>
                  </a:moveTo>
                  <a:lnTo>
                    <a:pt x="16" y="91"/>
                  </a:lnTo>
                  <a:lnTo>
                    <a:pt x="45" y="63"/>
                  </a:lnTo>
                  <a:lnTo>
                    <a:pt x="74" y="91"/>
                  </a:lnTo>
                  <a:lnTo>
                    <a:pt x="90" y="75"/>
                  </a:lnTo>
                  <a:lnTo>
                    <a:pt x="63" y="46"/>
                  </a:lnTo>
                  <a:lnTo>
                    <a:pt x="90" y="16"/>
                  </a:lnTo>
                  <a:lnTo>
                    <a:pt x="74" y="0"/>
                  </a:lnTo>
                  <a:lnTo>
                    <a:pt x="45" y="28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27" y="4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3" rIns="91440" bIns="45723" numCol="1" anchor="t" anchorCtr="0" compatLnSpc="1">
              <a:prstTxWarp prst="textNoShape">
                <a:avLst/>
              </a:prstTxWarp>
            </a:bodyPr>
            <a:lstStyle/>
            <a:p>
              <a:endParaRPr lang="en-CA" sz="1799"/>
            </a:p>
          </p:txBody>
        </p:sp>
        <p:pic>
          <p:nvPicPr>
            <p:cNvPr id="94" name="Picture 93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5858" y="1803322"/>
              <a:ext cx="175543" cy="154971"/>
            </a:xfrm>
            <a:prstGeom prst="rect">
              <a:avLst/>
            </a:prstGeom>
            <a:noFill/>
            <a:effectLst/>
          </p:spPr>
        </p:pic>
        <p:pic>
          <p:nvPicPr>
            <p:cNvPr id="95" name="Picture 94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8" y="1828618"/>
              <a:ext cx="136843" cy="129681"/>
            </a:xfrm>
            <a:prstGeom prst="rect">
              <a:avLst/>
            </a:prstGeom>
            <a:noFill/>
            <a:effectLst/>
          </p:spPr>
        </p:pic>
      </p:grpSp>
      <p:pic>
        <p:nvPicPr>
          <p:cNvPr id="152" name="Picture 15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5" y="6137296"/>
            <a:ext cx="6287525" cy="276455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317" y="6117451"/>
            <a:ext cx="2987075" cy="2690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402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05667" y="-93392"/>
            <a:ext cx="10020220" cy="1138625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0070C0"/>
                </a:solidFill>
              </a:rPr>
              <a:t>Proposed Subfield Inversion Block</a:t>
            </a:r>
            <a:endParaRPr lang="en-CA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739365"/>
                <a:ext cx="7102034" cy="4351338"/>
              </a:xfrm>
            </p:spPr>
            <p:txBody>
              <a:bodyPr>
                <a:normAutofit/>
              </a:bodyPr>
              <a:lstStyle/>
              <a:p>
                <a:endParaRPr lang="en-CA" dirty="0"/>
              </a:p>
              <a:p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endParaRPr lang="en-CA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CA" baseline="30000" dirty="0"/>
              </a:p>
              <a:p>
                <a:pPr marL="0" indent="0">
                  <a:buNone/>
                </a:pPr>
                <a:r>
                  <a:rPr lang="en-CA" dirty="0"/>
                  <a:t> </a:t>
                </a:r>
              </a:p>
              <a:p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739365"/>
                <a:ext cx="7102034" cy="4351338"/>
              </a:xfrm>
              <a:blipFill>
                <a:blip r:embed="rId31"/>
                <a:stretch>
                  <a:fillRect l="-11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2" name="Group 161"/>
          <p:cNvGrpSpPr/>
          <p:nvPr/>
        </p:nvGrpSpPr>
        <p:grpSpPr>
          <a:xfrm>
            <a:off x="1084652" y="1392072"/>
            <a:ext cx="5231705" cy="2057724"/>
            <a:chOff x="2567720" y="943698"/>
            <a:chExt cx="6262471" cy="2384404"/>
          </a:xfrm>
        </p:grpSpPr>
        <p:grpSp>
          <p:nvGrpSpPr>
            <p:cNvPr id="163" name="Group 162"/>
            <p:cNvGrpSpPr/>
            <p:nvPr/>
          </p:nvGrpSpPr>
          <p:grpSpPr>
            <a:xfrm>
              <a:off x="6574360" y="2610056"/>
              <a:ext cx="259366" cy="265373"/>
              <a:chOff x="7716955" y="3923297"/>
              <a:chExt cx="287338" cy="287338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289" name="Oval 26 1"/>
              <p:cNvSpPr>
                <a:spLocks noChangeArrowheads="1"/>
              </p:cNvSpPr>
              <p:nvPr/>
            </p:nvSpPr>
            <p:spPr bwMode="auto">
              <a:xfrm>
                <a:off x="7716955" y="3923297"/>
                <a:ext cx="287338" cy="287338"/>
              </a:xfrm>
              <a:prstGeom prst="ellipse">
                <a:avLst/>
              </a:prstGeom>
              <a:grpFill/>
              <a:ln w="12700" cap="sq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  <p:sp>
            <p:nvSpPr>
              <p:cNvPr id="290" name="Freeform 42 1"/>
              <p:cNvSpPr>
                <a:spLocks/>
              </p:cNvSpPr>
              <p:nvPr/>
            </p:nvSpPr>
            <p:spPr bwMode="auto">
              <a:xfrm>
                <a:off x="7793155" y="3994735"/>
                <a:ext cx="142875" cy="144463"/>
              </a:xfrm>
              <a:custGeom>
                <a:avLst/>
                <a:gdLst>
                  <a:gd name="T0" fmla="*/ 0 w 90"/>
                  <a:gd name="T1" fmla="*/ 75 h 91"/>
                  <a:gd name="T2" fmla="*/ 16 w 90"/>
                  <a:gd name="T3" fmla="*/ 91 h 91"/>
                  <a:gd name="T4" fmla="*/ 45 w 90"/>
                  <a:gd name="T5" fmla="*/ 63 h 91"/>
                  <a:gd name="T6" fmla="*/ 74 w 90"/>
                  <a:gd name="T7" fmla="*/ 91 h 91"/>
                  <a:gd name="T8" fmla="*/ 90 w 90"/>
                  <a:gd name="T9" fmla="*/ 75 h 91"/>
                  <a:gd name="T10" fmla="*/ 63 w 90"/>
                  <a:gd name="T11" fmla="*/ 46 h 91"/>
                  <a:gd name="T12" fmla="*/ 90 w 90"/>
                  <a:gd name="T13" fmla="*/ 16 h 91"/>
                  <a:gd name="T14" fmla="*/ 74 w 90"/>
                  <a:gd name="T15" fmla="*/ 0 h 91"/>
                  <a:gd name="T16" fmla="*/ 45 w 90"/>
                  <a:gd name="T17" fmla="*/ 28 h 91"/>
                  <a:gd name="T18" fmla="*/ 16 w 90"/>
                  <a:gd name="T19" fmla="*/ 0 h 91"/>
                  <a:gd name="T20" fmla="*/ 0 w 90"/>
                  <a:gd name="T21" fmla="*/ 16 h 91"/>
                  <a:gd name="T22" fmla="*/ 27 w 90"/>
                  <a:gd name="T23" fmla="*/ 46 h 91"/>
                  <a:gd name="T24" fmla="*/ 0 w 90"/>
                  <a:gd name="T25" fmla="*/ 7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91">
                    <a:moveTo>
                      <a:pt x="0" y="75"/>
                    </a:moveTo>
                    <a:lnTo>
                      <a:pt x="16" y="91"/>
                    </a:lnTo>
                    <a:lnTo>
                      <a:pt x="45" y="63"/>
                    </a:lnTo>
                    <a:lnTo>
                      <a:pt x="74" y="91"/>
                    </a:lnTo>
                    <a:lnTo>
                      <a:pt x="90" y="75"/>
                    </a:lnTo>
                    <a:lnTo>
                      <a:pt x="63" y="46"/>
                    </a:lnTo>
                    <a:lnTo>
                      <a:pt x="90" y="16"/>
                    </a:lnTo>
                    <a:lnTo>
                      <a:pt x="74" y="0"/>
                    </a:lnTo>
                    <a:lnTo>
                      <a:pt x="45" y="28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27" y="46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6574360" y="1254708"/>
              <a:ext cx="259366" cy="265373"/>
              <a:chOff x="7716955" y="3923297"/>
              <a:chExt cx="287338" cy="287338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287" name="Oval 26 2"/>
              <p:cNvSpPr>
                <a:spLocks noChangeArrowheads="1"/>
              </p:cNvSpPr>
              <p:nvPr/>
            </p:nvSpPr>
            <p:spPr bwMode="auto">
              <a:xfrm>
                <a:off x="7716955" y="3923297"/>
                <a:ext cx="287338" cy="287338"/>
              </a:xfrm>
              <a:prstGeom prst="ellipse">
                <a:avLst/>
              </a:prstGeom>
              <a:grpFill/>
              <a:ln w="12700" cap="sq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  <p:sp>
            <p:nvSpPr>
              <p:cNvPr id="288" name="Freeform 42 2 1"/>
              <p:cNvSpPr>
                <a:spLocks/>
              </p:cNvSpPr>
              <p:nvPr/>
            </p:nvSpPr>
            <p:spPr bwMode="auto">
              <a:xfrm>
                <a:off x="7793155" y="3994735"/>
                <a:ext cx="142875" cy="144463"/>
              </a:xfrm>
              <a:custGeom>
                <a:avLst/>
                <a:gdLst>
                  <a:gd name="T0" fmla="*/ 0 w 90"/>
                  <a:gd name="T1" fmla="*/ 75 h 91"/>
                  <a:gd name="T2" fmla="*/ 16 w 90"/>
                  <a:gd name="T3" fmla="*/ 91 h 91"/>
                  <a:gd name="T4" fmla="*/ 45 w 90"/>
                  <a:gd name="T5" fmla="*/ 63 h 91"/>
                  <a:gd name="T6" fmla="*/ 74 w 90"/>
                  <a:gd name="T7" fmla="*/ 91 h 91"/>
                  <a:gd name="T8" fmla="*/ 90 w 90"/>
                  <a:gd name="T9" fmla="*/ 75 h 91"/>
                  <a:gd name="T10" fmla="*/ 63 w 90"/>
                  <a:gd name="T11" fmla="*/ 46 h 91"/>
                  <a:gd name="T12" fmla="*/ 90 w 90"/>
                  <a:gd name="T13" fmla="*/ 16 h 91"/>
                  <a:gd name="T14" fmla="*/ 74 w 90"/>
                  <a:gd name="T15" fmla="*/ 0 h 91"/>
                  <a:gd name="T16" fmla="*/ 45 w 90"/>
                  <a:gd name="T17" fmla="*/ 28 h 91"/>
                  <a:gd name="T18" fmla="*/ 16 w 90"/>
                  <a:gd name="T19" fmla="*/ 0 h 91"/>
                  <a:gd name="T20" fmla="*/ 0 w 90"/>
                  <a:gd name="T21" fmla="*/ 16 h 91"/>
                  <a:gd name="T22" fmla="*/ 27 w 90"/>
                  <a:gd name="T23" fmla="*/ 46 h 91"/>
                  <a:gd name="T24" fmla="*/ 0 w 90"/>
                  <a:gd name="T25" fmla="*/ 7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91">
                    <a:moveTo>
                      <a:pt x="0" y="75"/>
                    </a:moveTo>
                    <a:lnTo>
                      <a:pt x="16" y="91"/>
                    </a:lnTo>
                    <a:lnTo>
                      <a:pt x="45" y="63"/>
                    </a:lnTo>
                    <a:lnTo>
                      <a:pt x="74" y="91"/>
                    </a:lnTo>
                    <a:lnTo>
                      <a:pt x="90" y="75"/>
                    </a:lnTo>
                    <a:lnTo>
                      <a:pt x="63" y="46"/>
                    </a:lnTo>
                    <a:lnTo>
                      <a:pt x="90" y="16"/>
                    </a:lnTo>
                    <a:lnTo>
                      <a:pt x="74" y="0"/>
                    </a:lnTo>
                    <a:lnTo>
                      <a:pt x="45" y="28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27" y="46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sz="1799"/>
              </a:p>
            </p:txBody>
          </p:sp>
        </p:grpSp>
        <p:cxnSp>
          <p:nvCxnSpPr>
            <p:cNvPr id="165" name="Elbow Connector 164"/>
            <p:cNvCxnSpPr/>
            <p:nvPr/>
          </p:nvCxnSpPr>
          <p:spPr>
            <a:xfrm rot="16200000" flipV="1">
              <a:off x="3803344" y="2403310"/>
              <a:ext cx="1065343" cy="154525"/>
            </a:xfrm>
            <a:prstGeom prst="bentConnector3">
              <a:avLst>
                <a:gd name="adj1" fmla="val 89266"/>
              </a:avLst>
            </a:prstGeom>
            <a:ln w="12700" cap="flat">
              <a:solidFill>
                <a:schemeClr val="tx1"/>
              </a:solidFill>
              <a:round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Elbow Connector 165"/>
            <p:cNvCxnSpPr/>
            <p:nvPr/>
          </p:nvCxnSpPr>
          <p:spPr>
            <a:xfrm rot="16200000" flipV="1">
              <a:off x="4178629" y="2793325"/>
              <a:ext cx="316209" cy="154525"/>
            </a:xfrm>
            <a:prstGeom prst="bentConnector3">
              <a:avLst>
                <a:gd name="adj1" fmla="val 50000"/>
              </a:avLst>
            </a:prstGeom>
            <a:ln w="12700" cap="flat">
              <a:solidFill>
                <a:schemeClr val="tx1"/>
              </a:solidFill>
              <a:round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>
              <a:off x="2567720" y="2052793"/>
              <a:ext cx="37256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8" name="Picture 16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459" y="1525875"/>
              <a:ext cx="139806" cy="174664"/>
            </a:xfrm>
            <a:prstGeom prst="rect">
              <a:avLst/>
            </a:prstGeom>
            <a:noFill/>
            <a:effectLst/>
          </p:spPr>
        </p:pic>
        <p:pic>
          <p:nvPicPr>
            <p:cNvPr id="169" name="Picture 16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467" y="2074192"/>
              <a:ext cx="148638" cy="170148"/>
            </a:xfrm>
            <a:prstGeom prst="rect">
              <a:avLst/>
            </a:prstGeom>
            <a:noFill/>
            <a:effectLst/>
          </p:spPr>
        </p:pic>
        <p:grpSp>
          <p:nvGrpSpPr>
            <p:cNvPr id="170" name="Group 169"/>
            <p:cNvGrpSpPr>
              <a:grpSpLocks noChangeAspect="1"/>
            </p:cNvGrpSpPr>
            <p:nvPr/>
          </p:nvGrpSpPr>
          <p:grpSpPr>
            <a:xfrm>
              <a:off x="4051106" y="1278350"/>
              <a:ext cx="335778" cy="750992"/>
              <a:chOff x="2301485" y="2844685"/>
              <a:chExt cx="742019" cy="114300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284" name="Flowchart: Manual Operation 283"/>
              <p:cNvSpPr/>
              <p:nvPr/>
            </p:nvSpPr>
            <p:spPr>
              <a:xfrm rot="16200000">
                <a:off x="2138502" y="3191864"/>
                <a:ext cx="1143000" cy="448642"/>
              </a:xfrm>
              <a:prstGeom prst="flowChartManualOperation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799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5" name="TextBox 284"/>
                  <p:cNvSpPr txBox="1"/>
                  <p:nvPr/>
                </p:nvSpPr>
                <p:spPr>
                  <a:xfrm>
                    <a:off x="2301485" y="2873957"/>
                    <a:ext cx="742013" cy="4628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5" name="TextBox 2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5" y="2873957"/>
                    <a:ext cx="742013" cy="462881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6" name="TextBox 285"/>
                  <p:cNvSpPr txBox="1"/>
                  <p:nvPr/>
                </p:nvSpPr>
                <p:spPr>
                  <a:xfrm>
                    <a:off x="2301485" y="3458166"/>
                    <a:ext cx="742019" cy="4628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6" name="TextBox 2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5" y="3458166"/>
                    <a:ext cx="742019" cy="462881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1" name="Group 170"/>
            <p:cNvGrpSpPr/>
            <p:nvPr/>
          </p:nvGrpSpPr>
          <p:grpSpPr>
            <a:xfrm>
              <a:off x="3176816" y="1453708"/>
              <a:ext cx="955115" cy="810065"/>
              <a:chOff x="2419614" y="2915605"/>
              <a:chExt cx="389460" cy="737800"/>
            </a:xfrm>
            <a:effectLst/>
          </p:grpSpPr>
          <p:cxnSp>
            <p:nvCxnSpPr>
              <p:cNvPr id="282" name="Elbow Connector 281"/>
              <p:cNvCxnSpPr/>
              <p:nvPr/>
            </p:nvCxnSpPr>
            <p:spPr>
              <a:xfrm>
                <a:off x="2419614" y="3178167"/>
                <a:ext cx="383022" cy="475238"/>
              </a:xfrm>
              <a:prstGeom prst="bentConnector3">
                <a:avLst>
                  <a:gd name="adj1" fmla="val 53264"/>
                </a:avLst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Elbow Connector 282"/>
              <p:cNvCxnSpPr/>
              <p:nvPr/>
            </p:nvCxnSpPr>
            <p:spPr>
              <a:xfrm rot="10800000" flipV="1">
                <a:off x="2421004" y="2915605"/>
                <a:ext cx="388070" cy="262561"/>
              </a:xfrm>
              <a:prstGeom prst="bentConnector3">
                <a:avLst>
                  <a:gd name="adj1" fmla="val 48210"/>
                </a:avLst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 flipH="1">
              <a:off x="6837021" y="1383239"/>
              <a:ext cx="689321" cy="1359693"/>
              <a:chOff x="2819537" y="3074755"/>
              <a:chExt cx="804726" cy="718097"/>
            </a:xfrm>
            <a:effectLst/>
          </p:grpSpPr>
          <p:cxnSp>
            <p:nvCxnSpPr>
              <p:cNvPr id="280" name="Elbow Connector 279"/>
              <p:cNvCxnSpPr/>
              <p:nvPr/>
            </p:nvCxnSpPr>
            <p:spPr>
              <a:xfrm>
                <a:off x="2820023" y="3432852"/>
                <a:ext cx="804240" cy="360000"/>
              </a:xfrm>
              <a:prstGeom prst="bentConnector3">
                <a:avLst>
                  <a:gd name="adj1" fmla="val 50961"/>
                </a:avLst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Elbow Connector 280"/>
              <p:cNvCxnSpPr/>
              <p:nvPr/>
            </p:nvCxnSpPr>
            <p:spPr>
              <a:xfrm flipH="1">
                <a:off x="2819537" y="3074755"/>
                <a:ext cx="804240" cy="360000"/>
              </a:xfrm>
              <a:prstGeom prst="bentConnector3">
                <a:avLst>
                  <a:gd name="adj1" fmla="val 49236"/>
                </a:avLst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>
            <a:xfrm>
              <a:off x="8090595" y="1547609"/>
              <a:ext cx="620063" cy="1590311"/>
              <a:chOff x="2367381" y="2969380"/>
              <a:chExt cx="577829" cy="1448442"/>
            </a:xfrm>
            <a:effectLst/>
          </p:grpSpPr>
          <p:cxnSp>
            <p:nvCxnSpPr>
              <p:cNvPr id="277" name="Straight Arrow Connector 276"/>
              <p:cNvCxnSpPr/>
              <p:nvPr/>
            </p:nvCxnSpPr>
            <p:spPr>
              <a:xfrm>
                <a:off x="2598052" y="3769090"/>
                <a:ext cx="0" cy="49709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8" name="TextBox 277"/>
                  <p:cNvSpPr txBox="1"/>
                  <p:nvPr/>
                </p:nvSpPr>
                <p:spPr>
                  <a:xfrm>
                    <a:off x="2429001" y="2969380"/>
                    <a:ext cx="377025" cy="369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799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799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78" name="TextBox 2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9001" y="2969380"/>
                    <a:ext cx="377025" cy="369205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79" name="Picture 278"/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7381" y="4251422"/>
                <a:ext cx="577829" cy="166400"/>
              </a:xfrm>
              <a:prstGeom prst="rect">
                <a:avLst/>
              </a:prstGeom>
            </p:spPr>
          </p:pic>
        </p:grpSp>
        <p:cxnSp>
          <p:nvCxnSpPr>
            <p:cNvPr id="174" name="Straight Arrow Connector 173"/>
            <p:cNvCxnSpPr/>
            <p:nvPr/>
          </p:nvCxnSpPr>
          <p:spPr>
            <a:xfrm>
              <a:off x="7632665" y="1780661"/>
              <a:ext cx="5852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5" name="Picture 17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177" y="1497965"/>
              <a:ext cx="114788" cy="168642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176" name="Straight Arrow Connector 175"/>
            <p:cNvCxnSpPr/>
            <p:nvPr/>
          </p:nvCxnSpPr>
          <p:spPr>
            <a:xfrm>
              <a:off x="7605407" y="2320077"/>
              <a:ext cx="61245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7" name="Picture 17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753" y="2133073"/>
              <a:ext cx="208978" cy="170148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178" name="Straight Arrow Connector 177"/>
            <p:cNvCxnSpPr/>
            <p:nvPr/>
          </p:nvCxnSpPr>
          <p:spPr>
            <a:xfrm>
              <a:off x="8472200" y="2052796"/>
              <a:ext cx="357991" cy="133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9" name="Picture 17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2380" y="1828771"/>
              <a:ext cx="92717" cy="114439"/>
            </a:xfrm>
            <a:prstGeom prst="rect">
              <a:avLst/>
            </a:prstGeom>
            <a:effectLst/>
          </p:spPr>
        </p:pic>
        <p:pic>
          <p:nvPicPr>
            <p:cNvPr id="180" name="Picture 17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3405" y="1814839"/>
              <a:ext cx="129507" cy="164126"/>
            </a:xfrm>
            <a:prstGeom prst="rect">
              <a:avLst/>
            </a:prstGeom>
            <a:effectLst/>
          </p:spPr>
        </p:pic>
        <p:grpSp>
          <p:nvGrpSpPr>
            <p:cNvPr id="181" name="Group 180"/>
            <p:cNvGrpSpPr/>
            <p:nvPr/>
          </p:nvGrpSpPr>
          <p:grpSpPr>
            <a:xfrm>
              <a:off x="3325311" y="2135895"/>
              <a:ext cx="292890" cy="308993"/>
              <a:chOff x="2903220" y="3268978"/>
              <a:chExt cx="272942" cy="281428"/>
            </a:xfrm>
            <a:effectLst/>
          </p:grpSpPr>
          <p:cxnSp>
            <p:nvCxnSpPr>
              <p:cNvPr id="275" name="Straight Connector 274"/>
              <p:cNvCxnSpPr/>
              <p:nvPr/>
            </p:nvCxnSpPr>
            <p:spPr>
              <a:xfrm flipH="1">
                <a:off x="2979420" y="344134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2903220" y="3268978"/>
                    <a:ext cx="272942" cy="2619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76" name="TextBox 2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3220" y="3268978"/>
                    <a:ext cx="272942" cy="261929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2" name="Group 181"/>
            <p:cNvGrpSpPr/>
            <p:nvPr/>
          </p:nvGrpSpPr>
          <p:grpSpPr>
            <a:xfrm>
              <a:off x="3250459" y="1508055"/>
              <a:ext cx="292890" cy="301518"/>
              <a:chOff x="2858975" y="3218635"/>
              <a:chExt cx="272942" cy="274621"/>
            </a:xfrm>
            <a:effectLst/>
          </p:grpSpPr>
          <p:cxnSp>
            <p:nvCxnSpPr>
              <p:cNvPr id="273" name="Straight Connector 272"/>
              <p:cNvCxnSpPr/>
              <p:nvPr/>
            </p:nvCxnSpPr>
            <p:spPr>
              <a:xfrm flipH="1">
                <a:off x="297730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4" name="TextBox 273"/>
                  <p:cNvSpPr txBox="1"/>
                  <p:nvPr/>
                </p:nvSpPr>
                <p:spPr>
                  <a:xfrm>
                    <a:off x="2858975" y="3218635"/>
                    <a:ext cx="272942" cy="261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74" name="TextBox 2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8975" y="3218635"/>
                    <a:ext cx="272942" cy="261931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3" name="Group 182"/>
            <p:cNvGrpSpPr/>
            <p:nvPr/>
          </p:nvGrpSpPr>
          <p:grpSpPr>
            <a:xfrm>
              <a:off x="2592876" y="1811921"/>
              <a:ext cx="292890" cy="304415"/>
              <a:chOff x="3003308" y="3215996"/>
              <a:chExt cx="272942" cy="277260"/>
            </a:xfrm>
            <a:effectLst/>
          </p:grpSpPr>
          <p:cxnSp>
            <p:nvCxnSpPr>
              <p:cNvPr id="271" name="Straight Connector 270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2" name="TextBox 271"/>
                  <p:cNvSpPr txBox="1"/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72" name="TextBox 2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4" name="Group 183"/>
            <p:cNvGrpSpPr/>
            <p:nvPr/>
          </p:nvGrpSpPr>
          <p:grpSpPr>
            <a:xfrm>
              <a:off x="7237010" y="1818374"/>
              <a:ext cx="292890" cy="304415"/>
              <a:chOff x="3003308" y="3215996"/>
              <a:chExt cx="272942" cy="277260"/>
            </a:xfrm>
            <a:effectLst/>
          </p:grpSpPr>
          <p:cxnSp>
            <p:nvCxnSpPr>
              <p:cNvPr id="269" name="Straight Connector 268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0" name="TextBox 269"/>
                  <p:cNvSpPr txBox="1"/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70" name="TextBox 2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5" name="Group 184"/>
            <p:cNvGrpSpPr/>
            <p:nvPr/>
          </p:nvGrpSpPr>
          <p:grpSpPr>
            <a:xfrm>
              <a:off x="7926771" y="1532524"/>
              <a:ext cx="292890" cy="304415"/>
              <a:chOff x="3003308" y="3215996"/>
              <a:chExt cx="272942" cy="277260"/>
            </a:xfrm>
            <a:effectLst/>
          </p:grpSpPr>
          <p:cxnSp>
            <p:nvCxnSpPr>
              <p:cNvPr id="267" name="Straight Connector 266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8" name="TextBox 267"/>
                  <p:cNvSpPr txBox="1"/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8" name="TextBox 2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blipFill>
                    <a:blip r:embed="rId5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6" name="Group 185"/>
            <p:cNvGrpSpPr/>
            <p:nvPr/>
          </p:nvGrpSpPr>
          <p:grpSpPr>
            <a:xfrm>
              <a:off x="7926771" y="2069368"/>
              <a:ext cx="292890" cy="304414"/>
              <a:chOff x="3003308" y="3215997"/>
              <a:chExt cx="272942" cy="277259"/>
            </a:xfrm>
            <a:effectLst/>
          </p:grpSpPr>
          <p:cxnSp>
            <p:nvCxnSpPr>
              <p:cNvPr id="265" name="Straight Connector 264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6" name="TextBox 265"/>
                  <p:cNvSpPr txBox="1"/>
                  <p:nvPr/>
                </p:nvSpPr>
                <p:spPr>
                  <a:xfrm>
                    <a:off x="3003308" y="3215997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6" name="TextBox 2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7"/>
                    <a:ext cx="272942" cy="261932"/>
                  </a:xfrm>
                  <a:prstGeom prst="rect">
                    <a:avLst/>
                  </a:prstGeom>
                  <a:blipFill>
                    <a:blip r:embed="rId5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7" name="Group 186"/>
            <p:cNvGrpSpPr/>
            <p:nvPr/>
          </p:nvGrpSpPr>
          <p:grpSpPr>
            <a:xfrm>
              <a:off x="8429296" y="1811928"/>
              <a:ext cx="292890" cy="304415"/>
              <a:chOff x="3003308" y="3215996"/>
              <a:chExt cx="272942" cy="277260"/>
            </a:xfrm>
            <a:effectLst/>
          </p:grpSpPr>
          <p:cxnSp>
            <p:nvCxnSpPr>
              <p:cNvPr id="263" name="Straight Connector 262"/>
              <p:cNvCxnSpPr/>
              <p:nvPr/>
            </p:nvCxnSpPr>
            <p:spPr>
              <a:xfrm flipH="1">
                <a:off x="3085250" y="3384198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4" name="TextBox 263"/>
                  <p:cNvSpPr txBox="1"/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4" name="TextBox 2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3308" y="3215996"/>
                    <a:ext cx="272942" cy="261932"/>
                  </a:xfrm>
                  <a:prstGeom prst="rect">
                    <a:avLst/>
                  </a:prstGeom>
                  <a:blipFill>
                    <a:blip r:embed="rId5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8" name="Group 187"/>
            <p:cNvGrpSpPr/>
            <p:nvPr/>
          </p:nvGrpSpPr>
          <p:grpSpPr>
            <a:xfrm flipV="1">
              <a:off x="3180233" y="1856662"/>
              <a:ext cx="944905" cy="809716"/>
              <a:chOff x="2467469" y="2911160"/>
              <a:chExt cx="341606" cy="737482"/>
            </a:xfrm>
            <a:effectLst/>
          </p:grpSpPr>
          <p:cxnSp>
            <p:nvCxnSpPr>
              <p:cNvPr id="261" name="Elbow Connector 260"/>
              <p:cNvCxnSpPr/>
              <p:nvPr/>
            </p:nvCxnSpPr>
            <p:spPr>
              <a:xfrm>
                <a:off x="2468701" y="3181602"/>
                <a:ext cx="333934" cy="467040"/>
              </a:xfrm>
              <a:prstGeom prst="bentConnector3">
                <a:avLst>
                  <a:gd name="adj1" fmla="val 45574"/>
                </a:avLst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Elbow Connector 261"/>
              <p:cNvCxnSpPr/>
              <p:nvPr/>
            </p:nvCxnSpPr>
            <p:spPr>
              <a:xfrm rot="10800000" flipV="1">
                <a:off x="2467469" y="2911160"/>
                <a:ext cx="341606" cy="268854"/>
              </a:xfrm>
              <a:prstGeom prst="bentConnector3">
                <a:avLst>
                  <a:gd name="adj1" fmla="val 54868"/>
                </a:avLst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3563805" y="2420373"/>
              <a:ext cx="292890" cy="301643"/>
              <a:chOff x="2279650" y="3764296"/>
              <a:chExt cx="272942" cy="274736"/>
            </a:xfrm>
            <a:effectLst/>
          </p:grpSpPr>
          <p:cxnSp>
            <p:nvCxnSpPr>
              <p:cNvPr id="259" name="Straight Connector 258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0" name="TextBox 2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5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0" name="Picture 18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022" y="1264402"/>
              <a:ext cx="149653" cy="128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91" name="Picture 19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001" y="1682736"/>
              <a:ext cx="211170" cy="12963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92" name="Picture 19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015" y="2073152"/>
              <a:ext cx="152410" cy="128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93" name="Picture 19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275" y="2463593"/>
              <a:ext cx="213927" cy="129635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194" name="Straight Connector 193"/>
            <p:cNvCxnSpPr/>
            <p:nvPr/>
          </p:nvCxnSpPr>
          <p:spPr>
            <a:xfrm flipH="1">
              <a:off x="3707728" y="1396116"/>
              <a:ext cx="117030" cy="11974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3604689" y="1214224"/>
                  <a:ext cx="292890" cy="287585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102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1102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4689" y="1214224"/>
                  <a:ext cx="292890" cy="287585"/>
                </a:xfrm>
                <a:prstGeom prst="rect">
                  <a:avLst/>
                </a:prstGeom>
                <a:blipFill>
                  <a:blip r:embed="rId54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6" name="Straight Arrow Connector 195"/>
            <p:cNvCxnSpPr/>
            <p:nvPr/>
          </p:nvCxnSpPr>
          <p:spPr>
            <a:xfrm>
              <a:off x="4410895" y="1651455"/>
              <a:ext cx="9659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>
              <a:off x="4416008" y="2462791"/>
              <a:ext cx="95568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8" name="Picture 19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943" y="3080955"/>
              <a:ext cx="620061" cy="182696"/>
            </a:xfrm>
            <a:prstGeom prst="rect">
              <a:avLst/>
            </a:prstGeom>
            <a:effectLst/>
          </p:spPr>
        </p:pic>
        <p:pic>
          <p:nvPicPr>
            <p:cNvPr id="199" name="Picture 19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519" y="2549266"/>
              <a:ext cx="123273" cy="128402"/>
            </a:xfrm>
            <a:prstGeom prst="rect">
              <a:avLst/>
            </a:prstGeom>
            <a:noFill/>
            <a:effectLst/>
          </p:spPr>
        </p:pic>
        <p:pic>
          <p:nvPicPr>
            <p:cNvPr id="200" name="Picture 199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270" y="1186107"/>
              <a:ext cx="183240" cy="131811"/>
            </a:xfrm>
            <a:prstGeom prst="rect">
              <a:avLst/>
            </a:prstGeom>
            <a:noFill/>
            <a:effectLst/>
          </p:spPr>
        </p:pic>
        <p:grpSp>
          <p:nvGrpSpPr>
            <p:cNvPr id="201" name="Group 200"/>
            <p:cNvGrpSpPr/>
            <p:nvPr/>
          </p:nvGrpSpPr>
          <p:grpSpPr>
            <a:xfrm>
              <a:off x="6767746" y="2503562"/>
              <a:ext cx="292890" cy="301643"/>
              <a:chOff x="2279650" y="3764296"/>
              <a:chExt cx="272942" cy="274736"/>
            </a:xfrm>
            <a:effectLst/>
          </p:grpSpPr>
          <p:cxnSp>
            <p:nvCxnSpPr>
              <p:cNvPr id="257" name="Straight Connector 256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8" name="TextBox 257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58" name="TextBox 2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6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2" name="Group 201"/>
            <p:cNvGrpSpPr/>
            <p:nvPr/>
          </p:nvGrpSpPr>
          <p:grpSpPr>
            <a:xfrm>
              <a:off x="6760929" y="1140548"/>
              <a:ext cx="292890" cy="301643"/>
              <a:chOff x="2279650" y="3764296"/>
              <a:chExt cx="272942" cy="274736"/>
            </a:xfrm>
            <a:effectLst/>
          </p:grpSpPr>
          <p:cxnSp>
            <p:nvCxnSpPr>
              <p:cNvPr id="255" name="Straight Connector 254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6" name="TextBox 255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56" name="TextBox 2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6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3" name="Rectangle 202"/>
            <p:cNvSpPr/>
            <p:nvPr/>
          </p:nvSpPr>
          <p:spPr>
            <a:xfrm>
              <a:off x="5808542" y="1781473"/>
              <a:ext cx="513055" cy="563586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pic>
          <p:nvPicPr>
            <p:cNvPr id="204" name="Picture 203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030" y="1950550"/>
              <a:ext cx="373148" cy="202259"/>
            </a:xfrm>
            <a:prstGeom prst="rect">
              <a:avLst/>
            </a:prstGeom>
            <a:noFill/>
            <a:effectLst/>
          </p:spPr>
        </p:pic>
        <p:cxnSp>
          <p:nvCxnSpPr>
            <p:cNvPr id="205" name="Elbow Connector 204"/>
            <p:cNvCxnSpPr/>
            <p:nvPr/>
          </p:nvCxnSpPr>
          <p:spPr>
            <a:xfrm>
              <a:off x="4822600" y="1652210"/>
              <a:ext cx="1738403" cy="1090535"/>
            </a:xfrm>
            <a:prstGeom prst="bentConnector3">
              <a:avLst>
                <a:gd name="adj1" fmla="val -55"/>
              </a:avLst>
            </a:prstGeom>
            <a:ln w="15875">
              <a:solidFill>
                <a:schemeClr val="tx1"/>
              </a:solidFill>
              <a:headEnd type="oval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6" name="Picture 205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215" y="1478939"/>
              <a:ext cx="127710" cy="135219"/>
            </a:xfrm>
            <a:prstGeom prst="rect">
              <a:avLst/>
            </a:prstGeom>
            <a:noFill/>
            <a:effectLst/>
          </p:spPr>
        </p:pic>
        <p:pic>
          <p:nvPicPr>
            <p:cNvPr id="207" name="Picture 206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220" y="2273755"/>
              <a:ext cx="133266" cy="128397"/>
            </a:xfrm>
            <a:prstGeom prst="rect">
              <a:avLst/>
            </a:prstGeom>
            <a:noFill/>
            <a:effectLst/>
          </p:spPr>
        </p:pic>
        <p:grpSp>
          <p:nvGrpSpPr>
            <p:cNvPr id="208" name="Group 207"/>
            <p:cNvGrpSpPr/>
            <p:nvPr/>
          </p:nvGrpSpPr>
          <p:grpSpPr>
            <a:xfrm>
              <a:off x="4354678" y="2219570"/>
              <a:ext cx="292890" cy="301643"/>
              <a:chOff x="2279650" y="3764296"/>
              <a:chExt cx="272942" cy="274736"/>
            </a:xfrm>
            <a:effectLst/>
          </p:grpSpPr>
          <p:cxnSp>
            <p:nvCxnSpPr>
              <p:cNvPr id="253" name="Straight Connector 252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4" name="TextBox 253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54" name="TextBox 2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6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9" name="Group 208"/>
            <p:cNvGrpSpPr/>
            <p:nvPr/>
          </p:nvGrpSpPr>
          <p:grpSpPr>
            <a:xfrm>
              <a:off x="4327424" y="1417799"/>
              <a:ext cx="292890" cy="301643"/>
              <a:chOff x="2279650" y="3764296"/>
              <a:chExt cx="272942" cy="274736"/>
            </a:xfrm>
            <a:effectLst/>
          </p:grpSpPr>
          <p:cxnSp>
            <p:nvCxnSpPr>
              <p:cNvPr id="251" name="Straight Connector 250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2" name="TextBox 251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52" name="TextBox 2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5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0" name="Elbow Connector 209"/>
            <p:cNvCxnSpPr/>
            <p:nvPr/>
          </p:nvCxnSpPr>
          <p:spPr>
            <a:xfrm flipV="1">
              <a:off x="4748498" y="1387397"/>
              <a:ext cx="1815664" cy="1072684"/>
            </a:xfrm>
            <a:prstGeom prst="bentConnector3">
              <a:avLst>
                <a:gd name="adj1" fmla="val -149"/>
              </a:avLst>
            </a:prstGeom>
            <a:ln w="15875">
              <a:solidFill>
                <a:schemeClr val="tx1"/>
              </a:solidFill>
              <a:headEnd type="oval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>
              <a:off x="5292671" y="2063250"/>
              <a:ext cx="48451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Elbow Connector 211"/>
            <p:cNvCxnSpPr>
              <a:stCxn id="203" idx="3"/>
              <a:endCxn id="287" idx="4"/>
            </p:cNvCxnSpPr>
            <p:nvPr/>
          </p:nvCxnSpPr>
          <p:spPr>
            <a:xfrm flipV="1">
              <a:off x="6321599" y="1520081"/>
              <a:ext cx="382444" cy="543185"/>
            </a:xfrm>
            <a:prstGeom prst="bentConnector2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Elbow Connector 212"/>
            <p:cNvCxnSpPr>
              <a:stCxn id="203" idx="3"/>
              <a:endCxn id="289" idx="0"/>
            </p:cNvCxnSpPr>
            <p:nvPr/>
          </p:nvCxnSpPr>
          <p:spPr>
            <a:xfrm>
              <a:off x="6321599" y="2063265"/>
              <a:ext cx="382444" cy="546790"/>
            </a:xfrm>
            <a:prstGeom prst="bentConnector2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>
              <a:off x="5537331" y="1997606"/>
              <a:ext cx="117029" cy="1197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TextBox 214"/>
                <p:cNvSpPr txBox="1"/>
                <p:nvPr/>
              </p:nvSpPr>
              <p:spPr>
                <a:xfrm>
                  <a:off x="5434295" y="2001401"/>
                  <a:ext cx="292890" cy="287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102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1102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15" name="TextBox 2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4295" y="2001401"/>
                  <a:ext cx="292890" cy="287585"/>
                </a:xfrm>
                <a:prstGeom prst="rect">
                  <a:avLst/>
                </a:prstGeom>
                <a:blipFill>
                  <a:blip r:embed="rId6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6" name="Straight Connector 215"/>
            <p:cNvCxnSpPr/>
            <p:nvPr/>
          </p:nvCxnSpPr>
          <p:spPr>
            <a:xfrm flipH="1">
              <a:off x="6393454" y="1997606"/>
              <a:ext cx="117029" cy="1197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/>
                <p:cNvSpPr txBox="1"/>
                <p:nvPr/>
              </p:nvSpPr>
              <p:spPr>
                <a:xfrm>
                  <a:off x="6290416" y="2001401"/>
                  <a:ext cx="292890" cy="287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102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1102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17" name="TextBox 2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0416" y="2001401"/>
                  <a:ext cx="292890" cy="287585"/>
                </a:xfrm>
                <a:prstGeom prst="rect">
                  <a:avLst/>
                </a:prstGeom>
                <a:blipFill>
                  <a:blip r:embed="rId6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8" name="Group 217"/>
            <p:cNvGrpSpPr/>
            <p:nvPr/>
          </p:nvGrpSpPr>
          <p:grpSpPr>
            <a:xfrm>
              <a:off x="6276790" y="1146388"/>
              <a:ext cx="292890" cy="301643"/>
              <a:chOff x="2279650" y="3764296"/>
              <a:chExt cx="272942" cy="274736"/>
            </a:xfrm>
            <a:effectLst/>
          </p:grpSpPr>
          <p:cxnSp>
            <p:nvCxnSpPr>
              <p:cNvPr id="249" name="Straight Connector 248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0" name="TextBox 249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50" name="TextBox 2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6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9" name="Group 218"/>
            <p:cNvGrpSpPr/>
            <p:nvPr/>
          </p:nvGrpSpPr>
          <p:grpSpPr>
            <a:xfrm>
              <a:off x="6276790" y="2498944"/>
              <a:ext cx="292890" cy="301643"/>
              <a:chOff x="2279650" y="3764296"/>
              <a:chExt cx="272942" cy="274736"/>
            </a:xfrm>
            <a:effectLst/>
          </p:grpSpPr>
          <p:cxnSp>
            <p:nvCxnSpPr>
              <p:cNvPr id="247" name="Straight Connector 246"/>
              <p:cNvCxnSpPr/>
              <p:nvPr/>
            </p:nvCxnSpPr>
            <p:spPr>
              <a:xfrm flipH="1">
                <a:off x="2375670" y="3929974"/>
                <a:ext cx="109058" cy="109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8" name="TextBox 247"/>
                  <p:cNvSpPr txBox="1"/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102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8" name="TextBox 2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650" y="3764296"/>
                    <a:ext cx="272942" cy="261932"/>
                  </a:xfrm>
                  <a:prstGeom prst="rect">
                    <a:avLst/>
                  </a:prstGeom>
                  <a:blipFill>
                    <a:blip r:embed="rId5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20" name="Picture 219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496" y="3029826"/>
              <a:ext cx="400293" cy="145556"/>
            </a:xfrm>
            <a:prstGeom prst="rect">
              <a:avLst/>
            </a:prstGeom>
            <a:effectLst/>
          </p:spPr>
        </p:pic>
        <p:pic>
          <p:nvPicPr>
            <p:cNvPr id="221" name="Picture 220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812" y="2939565"/>
              <a:ext cx="635761" cy="318216"/>
            </a:xfrm>
            <a:prstGeom prst="rect">
              <a:avLst/>
            </a:prstGeom>
            <a:effectLst/>
          </p:spPr>
        </p:pic>
        <p:pic>
          <p:nvPicPr>
            <p:cNvPr id="222" name="Picture 221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249" y="2935720"/>
              <a:ext cx="763302" cy="349333"/>
            </a:xfrm>
            <a:prstGeom prst="rect">
              <a:avLst/>
            </a:prstGeom>
            <a:effectLst/>
          </p:spPr>
        </p:pic>
        <p:pic>
          <p:nvPicPr>
            <p:cNvPr id="223" name="Picture 222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754" y="2914791"/>
              <a:ext cx="620061" cy="351343"/>
            </a:xfrm>
            <a:prstGeom prst="rect">
              <a:avLst/>
            </a:prstGeom>
            <a:effectLst/>
          </p:spPr>
        </p:pic>
        <p:pic>
          <p:nvPicPr>
            <p:cNvPr id="224" name="Picture 223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4415" y="2831130"/>
              <a:ext cx="620061" cy="348329"/>
            </a:xfrm>
            <a:prstGeom prst="rect">
              <a:avLst/>
            </a:prstGeom>
            <a:effectLst/>
          </p:spPr>
        </p:pic>
        <p:pic>
          <p:nvPicPr>
            <p:cNvPr id="225" name="Picture 224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338" y="1871102"/>
              <a:ext cx="127710" cy="136354"/>
            </a:xfrm>
            <a:prstGeom prst="rect">
              <a:avLst/>
            </a:prstGeom>
            <a:noFill/>
            <a:effectLst/>
          </p:spPr>
        </p:pic>
        <p:sp>
          <p:nvSpPr>
            <p:cNvPr id="226" name="Rectangle 225"/>
            <p:cNvSpPr/>
            <p:nvPr/>
          </p:nvSpPr>
          <p:spPr>
            <a:xfrm>
              <a:off x="4697834" y="943698"/>
              <a:ext cx="2729954" cy="23844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pic>
          <p:nvPicPr>
            <p:cNvPr id="227" name="Picture 226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906" y="997664"/>
              <a:ext cx="1963198" cy="179687"/>
            </a:xfrm>
            <a:prstGeom prst="rect">
              <a:avLst/>
            </a:prstGeom>
            <a:effectLst/>
          </p:spPr>
        </p:pic>
        <p:sp>
          <p:nvSpPr>
            <p:cNvPr id="228" name="Oval 227"/>
            <p:cNvSpPr/>
            <p:nvPr/>
          </p:nvSpPr>
          <p:spPr>
            <a:xfrm>
              <a:off x="4350444" y="1623671"/>
              <a:ext cx="57728" cy="590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229" name="Oval 228"/>
            <p:cNvSpPr/>
            <p:nvPr/>
          </p:nvSpPr>
          <p:spPr>
            <a:xfrm>
              <a:off x="4350444" y="2434157"/>
              <a:ext cx="57728" cy="590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230" name="Oval 229"/>
            <p:cNvSpPr/>
            <p:nvPr/>
          </p:nvSpPr>
          <p:spPr>
            <a:xfrm>
              <a:off x="8419895" y="2024558"/>
              <a:ext cx="57728" cy="590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7549766" y="1321310"/>
              <a:ext cx="270418" cy="14624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969494" y="1520025"/>
              <a:ext cx="468579" cy="10864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pic>
          <p:nvPicPr>
            <p:cNvPr id="233" name="Picture 232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296" y="1950550"/>
              <a:ext cx="340938" cy="204531"/>
            </a:xfrm>
            <a:prstGeom prst="rect">
              <a:avLst/>
            </a:prstGeom>
            <a:noFill/>
            <a:effectLst/>
          </p:spPr>
        </p:pic>
        <p:sp>
          <p:nvSpPr>
            <p:cNvPr id="234" name="Rectangle 233"/>
            <p:cNvSpPr/>
            <p:nvPr/>
          </p:nvSpPr>
          <p:spPr>
            <a:xfrm>
              <a:off x="2928508" y="1315073"/>
              <a:ext cx="270418" cy="14624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grpSp>
          <p:nvGrpSpPr>
            <p:cNvPr id="235" name="Group 234"/>
            <p:cNvGrpSpPr>
              <a:grpSpLocks noChangeAspect="1"/>
            </p:cNvGrpSpPr>
            <p:nvPr/>
          </p:nvGrpSpPr>
          <p:grpSpPr>
            <a:xfrm>
              <a:off x="4051102" y="2091686"/>
              <a:ext cx="335775" cy="750992"/>
              <a:chOff x="2301488" y="2844685"/>
              <a:chExt cx="742017" cy="114300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244" name="Flowchart: Manual Operation 243"/>
              <p:cNvSpPr/>
              <p:nvPr/>
            </p:nvSpPr>
            <p:spPr>
              <a:xfrm rot="16200000">
                <a:off x="2138502" y="3191864"/>
                <a:ext cx="1143000" cy="448642"/>
              </a:xfrm>
              <a:prstGeom prst="flowChartManualOperation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799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5" name="TextBox 244"/>
                  <p:cNvSpPr txBox="1"/>
                  <p:nvPr/>
                </p:nvSpPr>
                <p:spPr>
                  <a:xfrm>
                    <a:off x="2301488" y="2895178"/>
                    <a:ext cx="742017" cy="4628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5" name="TextBox 2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8" y="2895178"/>
                    <a:ext cx="742017" cy="462881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6" name="TextBox 245"/>
                  <p:cNvSpPr txBox="1"/>
                  <p:nvPr/>
                </p:nvSpPr>
                <p:spPr>
                  <a:xfrm>
                    <a:off x="2301488" y="3436945"/>
                    <a:ext cx="742014" cy="4628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6" name="TextBox 2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488" y="3436945"/>
                    <a:ext cx="742014" cy="462881"/>
                  </a:xfrm>
                  <a:prstGeom prst="rect">
                    <a:avLst/>
                  </a:prstGeom>
                  <a:blipFill>
                    <a:blip r:embed="rId7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6" name="Group 235"/>
            <p:cNvGrpSpPr>
              <a:grpSpLocks noChangeAspect="1"/>
            </p:cNvGrpSpPr>
            <p:nvPr/>
          </p:nvGrpSpPr>
          <p:grpSpPr>
            <a:xfrm>
              <a:off x="8142131" y="1474943"/>
              <a:ext cx="335777" cy="1137218"/>
              <a:chOff x="2335264" y="2844685"/>
              <a:chExt cx="742016" cy="114300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241" name="Flowchart: Manual Operation 240"/>
              <p:cNvSpPr/>
              <p:nvPr/>
            </p:nvSpPr>
            <p:spPr>
              <a:xfrm rot="16200000">
                <a:off x="2138502" y="3191864"/>
                <a:ext cx="1143000" cy="448642"/>
              </a:xfrm>
              <a:prstGeom prst="flowChartManualOperation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799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2" name="TextBox 241"/>
                  <p:cNvSpPr txBox="1"/>
                  <p:nvPr/>
                </p:nvSpPr>
                <p:spPr>
                  <a:xfrm>
                    <a:off x="2335267" y="2989479"/>
                    <a:ext cx="742010" cy="3056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2" name="TextBox 2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5267" y="2989479"/>
                    <a:ext cx="742010" cy="305676"/>
                  </a:xfrm>
                  <a:prstGeom prst="rect">
                    <a:avLst/>
                  </a:prstGeom>
                  <a:blipFill>
                    <a:blip r:embed="rId7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3" name="TextBox 242"/>
                  <p:cNvSpPr txBox="1"/>
                  <p:nvPr/>
                </p:nvSpPr>
                <p:spPr>
                  <a:xfrm>
                    <a:off x="2335264" y="3527239"/>
                    <a:ext cx="742016" cy="3056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3" name="TextBox 2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5264" y="3527239"/>
                    <a:ext cx="742016" cy="305676"/>
                  </a:xfrm>
                  <a:prstGeom prst="rect">
                    <a:avLst/>
                  </a:prstGeom>
                  <a:blipFill>
                    <a:blip r:embed="rId7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7" name="Freeform 42 2 2"/>
            <p:cNvSpPr>
              <a:spLocks/>
            </p:cNvSpPr>
            <p:nvPr/>
          </p:nvSpPr>
          <p:spPr bwMode="auto">
            <a:xfrm>
              <a:off x="6638739" y="1328948"/>
              <a:ext cx="128966" cy="133420"/>
            </a:xfrm>
            <a:custGeom>
              <a:avLst/>
              <a:gdLst>
                <a:gd name="T0" fmla="*/ 0 w 90"/>
                <a:gd name="T1" fmla="*/ 75 h 91"/>
                <a:gd name="T2" fmla="*/ 16 w 90"/>
                <a:gd name="T3" fmla="*/ 91 h 91"/>
                <a:gd name="T4" fmla="*/ 45 w 90"/>
                <a:gd name="T5" fmla="*/ 63 h 91"/>
                <a:gd name="T6" fmla="*/ 74 w 90"/>
                <a:gd name="T7" fmla="*/ 91 h 91"/>
                <a:gd name="T8" fmla="*/ 90 w 90"/>
                <a:gd name="T9" fmla="*/ 75 h 91"/>
                <a:gd name="T10" fmla="*/ 63 w 90"/>
                <a:gd name="T11" fmla="*/ 46 h 91"/>
                <a:gd name="T12" fmla="*/ 90 w 90"/>
                <a:gd name="T13" fmla="*/ 16 h 91"/>
                <a:gd name="T14" fmla="*/ 74 w 90"/>
                <a:gd name="T15" fmla="*/ 0 h 91"/>
                <a:gd name="T16" fmla="*/ 45 w 90"/>
                <a:gd name="T17" fmla="*/ 28 h 91"/>
                <a:gd name="T18" fmla="*/ 16 w 90"/>
                <a:gd name="T19" fmla="*/ 0 h 91"/>
                <a:gd name="T20" fmla="*/ 0 w 90"/>
                <a:gd name="T21" fmla="*/ 16 h 91"/>
                <a:gd name="T22" fmla="*/ 27 w 90"/>
                <a:gd name="T23" fmla="*/ 46 h 91"/>
                <a:gd name="T24" fmla="*/ 0 w 90"/>
                <a:gd name="T25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91">
                  <a:moveTo>
                    <a:pt x="0" y="75"/>
                  </a:moveTo>
                  <a:lnTo>
                    <a:pt x="16" y="91"/>
                  </a:lnTo>
                  <a:lnTo>
                    <a:pt x="45" y="63"/>
                  </a:lnTo>
                  <a:lnTo>
                    <a:pt x="74" y="91"/>
                  </a:lnTo>
                  <a:lnTo>
                    <a:pt x="90" y="75"/>
                  </a:lnTo>
                  <a:lnTo>
                    <a:pt x="63" y="46"/>
                  </a:lnTo>
                  <a:lnTo>
                    <a:pt x="90" y="16"/>
                  </a:lnTo>
                  <a:lnTo>
                    <a:pt x="74" y="0"/>
                  </a:lnTo>
                  <a:lnTo>
                    <a:pt x="45" y="28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27" y="4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3" rIns="91440" bIns="45723" numCol="1" anchor="t" anchorCtr="0" compatLnSpc="1">
              <a:prstTxWarp prst="textNoShape">
                <a:avLst/>
              </a:prstTxWarp>
            </a:bodyPr>
            <a:lstStyle/>
            <a:p>
              <a:endParaRPr lang="en-CA" sz="1799"/>
            </a:p>
          </p:txBody>
        </p:sp>
        <p:sp>
          <p:nvSpPr>
            <p:cNvPr id="238" name="Freeform 42 2 3"/>
            <p:cNvSpPr>
              <a:spLocks/>
            </p:cNvSpPr>
            <p:nvPr/>
          </p:nvSpPr>
          <p:spPr bwMode="auto">
            <a:xfrm>
              <a:off x="6638738" y="2678018"/>
              <a:ext cx="128966" cy="133420"/>
            </a:xfrm>
            <a:custGeom>
              <a:avLst/>
              <a:gdLst>
                <a:gd name="T0" fmla="*/ 0 w 90"/>
                <a:gd name="T1" fmla="*/ 75 h 91"/>
                <a:gd name="T2" fmla="*/ 16 w 90"/>
                <a:gd name="T3" fmla="*/ 91 h 91"/>
                <a:gd name="T4" fmla="*/ 45 w 90"/>
                <a:gd name="T5" fmla="*/ 63 h 91"/>
                <a:gd name="T6" fmla="*/ 74 w 90"/>
                <a:gd name="T7" fmla="*/ 91 h 91"/>
                <a:gd name="T8" fmla="*/ 90 w 90"/>
                <a:gd name="T9" fmla="*/ 75 h 91"/>
                <a:gd name="T10" fmla="*/ 63 w 90"/>
                <a:gd name="T11" fmla="*/ 46 h 91"/>
                <a:gd name="T12" fmla="*/ 90 w 90"/>
                <a:gd name="T13" fmla="*/ 16 h 91"/>
                <a:gd name="T14" fmla="*/ 74 w 90"/>
                <a:gd name="T15" fmla="*/ 0 h 91"/>
                <a:gd name="T16" fmla="*/ 45 w 90"/>
                <a:gd name="T17" fmla="*/ 28 h 91"/>
                <a:gd name="T18" fmla="*/ 16 w 90"/>
                <a:gd name="T19" fmla="*/ 0 h 91"/>
                <a:gd name="T20" fmla="*/ 0 w 90"/>
                <a:gd name="T21" fmla="*/ 16 h 91"/>
                <a:gd name="T22" fmla="*/ 27 w 90"/>
                <a:gd name="T23" fmla="*/ 46 h 91"/>
                <a:gd name="T24" fmla="*/ 0 w 90"/>
                <a:gd name="T25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91">
                  <a:moveTo>
                    <a:pt x="0" y="75"/>
                  </a:moveTo>
                  <a:lnTo>
                    <a:pt x="16" y="91"/>
                  </a:lnTo>
                  <a:lnTo>
                    <a:pt x="45" y="63"/>
                  </a:lnTo>
                  <a:lnTo>
                    <a:pt x="74" y="91"/>
                  </a:lnTo>
                  <a:lnTo>
                    <a:pt x="90" y="75"/>
                  </a:lnTo>
                  <a:lnTo>
                    <a:pt x="63" y="46"/>
                  </a:lnTo>
                  <a:lnTo>
                    <a:pt x="90" y="16"/>
                  </a:lnTo>
                  <a:lnTo>
                    <a:pt x="74" y="0"/>
                  </a:lnTo>
                  <a:lnTo>
                    <a:pt x="45" y="28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27" y="4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3" rIns="91440" bIns="45723" numCol="1" anchor="t" anchorCtr="0" compatLnSpc="1">
              <a:prstTxWarp prst="textNoShape">
                <a:avLst/>
              </a:prstTxWarp>
            </a:bodyPr>
            <a:lstStyle/>
            <a:p>
              <a:endParaRPr lang="en-CA" sz="1799"/>
            </a:p>
          </p:txBody>
        </p:sp>
        <p:pic>
          <p:nvPicPr>
            <p:cNvPr id="239" name="Picture 238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5858" y="1803322"/>
              <a:ext cx="175543" cy="154971"/>
            </a:xfrm>
            <a:prstGeom prst="rect">
              <a:avLst/>
            </a:prstGeom>
            <a:noFill/>
            <a:effectLst/>
          </p:spPr>
        </p:pic>
        <p:pic>
          <p:nvPicPr>
            <p:cNvPr id="240" name="Picture 239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48" y="1828618"/>
              <a:ext cx="136843" cy="129681"/>
            </a:xfrm>
            <a:prstGeom prst="rect">
              <a:avLst/>
            </a:prstGeom>
            <a:noFill/>
            <a:effectLst/>
          </p:spPr>
        </p:pic>
      </p:grpSp>
      <p:pic>
        <p:nvPicPr>
          <p:cNvPr id="300" name="Picture 29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81" y="4542517"/>
            <a:ext cx="6511759" cy="217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73" y="4899510"/>
            <a:ext cx="4143237" cy="2270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EAC-F26C-4A54-88A8-DF846463D22C}" type="slidenum">
              <a:rPr lang="en-CA" smtClean="0"/>
              <a:t>9</a:t>
            </a:fld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D3DA7-55A9-49C8-A1F6-BFFC2071D44B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7546149" y="1029517"/>
            <a:ext cx="3513812" cy="551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5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71.2411"/>
  <p:tag name="LATEXADDIN" val="\documentclass{article}&#10;\usepackage{amsmath}&#10;\pagestyle{empty}&#10;\begin{document}&#10;&#10;&#10;\textbf{$J$}&#10;&#10;\end{document}"/>
  <p:tag name="IGUANATEXSIZE" val="18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74.7282"/>
  <p:tag name="LATEXADDIN" val="\documentclass{article}&#10;\usepackage{amsmath}&#10;\pagestyle{empty}&#10;\begin{document}&#10;&#10;&#10;\textbf{$K_B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305.9617"/>
  <p:tag name="LATEXADDIN" val="\documentclass{article}&#10;\usepackage{amsmath}&#10;\pagestyle{empty}&#10;\begin{document}&#10;&#10;&#10;Expo.&#10;\end{document}"/>
  <p:tag name="IGUANATEXSIZE" val="12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7.7203"/>
  <p:tag name="ORIGINALWIDTH" val="485.9393"/>
  <p:tag name="LATEXADDIN" val="\documentclass{article}&#10;\usepackage{amsmath}&#10;\pagestyle{empty}&#10;\begin{document}&#10;&#10;\centering&#10;Subfield\\&#10;Inversion&#10;&#10;\end{document}"/>
  <p:tag name="IGUANATEXSIZE" val="12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583.4271"/>
  <p:tag name="LATEXADDIN" val="\documentclass{article}&#10;\usepackage{amsmath}&#10;\pagestyle{empty}&#10;\begin{document}&#10;&#10;\centering&#10;Outout\\&#10;Multipliers&#10;&#10;\end{document}"/>
  <p:tag name="IGUANATEXSIZE" val="12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473.9408"/>
  <p:tag name="LATEXADDIN" val="\documentclass{article}&#10;\usepackage{amsmath}&#10;\pagestyle{empty}&#10;\begin{document}&#10;&#10;\centering&#10;Output\\&#10;Mapping&#10;&#10;\end{document}"/>
  <p:tag name="IGUANATEXSIZE" val="12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2175"/>
  <p:tag name="ORIGINALWIDTH" val="473.9408"/>
  <p:tag name="LATEXADDIN" val="\documentclass{article}&#10;\usepackage{amsmath}&#10;\pagestyle{empty}&#10;\begin{document}&#10;&#10;\centering&#10;Input\\&#10;Mapping&#10;&#10;\end{document}"/>
  <p:tag name="IGUANATEXSIZE" val="12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86.23921"/>
  <p:tag name="LATEXADDIN" val="\documentclass{article}&#10;\usepackage{amsmath}&#10;\pagestyle{empty}&#10;\begin{document}&#10;&#10;&#10;\textbf{$O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500.563"/>
  <p:tag name="LATEXADDIN" val="\documentclass{article}&#10;\usepackage{amsmath}&#10;\pagestyle{empty}&#10;\begin{document}&#10;&#10;Inversion over $GF(((2^2)^2)^2)$&#10;&#10;\end{document}"/>
  <p:tag name="IGUANATEXSIZE" val="12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230.2212"/>
  <p:tag name="LATEXADDIN" val="\documentclass{article}&#10;\usepackage{amsmath}&#10;\pagestyle{empty}&#10;\begin{document}&#10;&#10;&#10;\textbf{$(~)^{17}$}&#10;&#10;\end{document}"/>
  <p:tag name="IGUANATEXSIZE" val="18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5.98803"/>
  <p:tag name="LATEXADDIN" val="\documentclass{article}&#10;\usepackage{amsmath}&#10;\pagestyle{empty}&#10;\begin{document}&#10;&#10;&#10;$D$&#10;&#10;\end{document}"/>
  <p:tag name="IGUANATEXSIZE" val="18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1.48859"/>
  <p:tag name="LATEXADDIN" val="\documentclass{article}&#10;\usepackage{amsmath}&#10;\pagestyle{empty}&#10;\begin{document}&#10;&#10;&#10;$E$&#10;&#10;\end{document}"/>
  <p:tag name="IGUANATEXSIZE" val="18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473.9408"/>
  <p:tag name="LATEXADDIN" val="\documentclass{article}&#10;\usepackage{amsmath}&#10;\pagestyle{empty}&#10;\begin{document}&#10;&#10;&#10;Enc/$\overline{\mbox{Dec}}$&#10;&#10;\end{document}"/>
  <p:tag name="IGUANATEXSIZE" val="12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473.9408"/>
  <p:tag name="LATEXADDIN" val="\documentclass{article}&#10;\usepackage{amsmath}&#10;\pagestyle{empty}&#10;\begin{document}&#10;&#10;&#10;Enc/$\overline{\mbox{Dec}}$&#10;&#10;\end{document}"/>
  <p:tag name="IGUANATEXSIZE" val="12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3412.073"/>
  <p:tag name="LATEXADDIN" val="\documentclass{article}&#10;\usepackage{amsmath}&#10;\pagestyle{empty}&#10;\begin{document}&#10;&#10;Complexity: 4 NOR2, 2 XOR2, 2 OAI22, 2 OAI32 and 6 NOT &#10;&#10;&#10;\end{document}"/>
  <p:tag name="IGUANATEXSIZE" val="20"/>
  <p:tag name="IGUANATEXCURSOR" val="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038.995"/>
  <p:tag name="LATEXADDIN" val="\documentclass{article}&#10;\usepackage{amsmath}&#10;\pagestyle{empty}&#10;\begin{document}&#10;&#10;Delay: $1D_{OAI22}+1D_{XOR2}+1D_{NOT}$&#10;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71.2411"/>
  <p:tag name="LATEXADDIN" val="\documentclass{article}&#10;\usepackage{amsmath}&#10;\pagestyle{empty}&#10;\begin{document}&#10;&#10;&#10;\textbf{$J$}&#10;&#10;\end{document}"/>
  <p:tag name="IGUANATEXSIZE" val="18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75.74055"/>
  <p:tag name="LATEXADDIN" val="\documentclass{article}&#10;\usepackage{amsmath}&#10;\pagestyle{empty}&#10;\begin{document}&#10;&#10;&#10;\textbf{$L$}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8.49268"/>
  <p:tag name="LATEXADDIN" val="\documentclass{article}&#10;\usepackage{amsmath}&#10;\pagestyle{empty}&#10;\begin{document}&#10;&#10;&#10;\textbf{$I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6.4867"/>
  <p:tag name="LATEXADDIN" val="\documentclass{article}&#10;\usepackage{amsmath}&#10;\pagestyle{empty}&#10;\begin{document}&#10;&#10;&#10;\textbf{$K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99291"/>
  <p:tag name="ORIGINALWIDTH" val="47.24409"/>
  <p:tag name="LATEXADDIN" val="\documentclass{article}&#10;\usepackage{amsmath}&#10;\pagestyle{empty}&#10;\begin{document}&#10;&#10;&#10;$\textbf{s}$&#10;&#10;\end{document}"/>
  <p:tag name="IGUANATEXSIZE" val="18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5.99173"/>
  <p:tag name="LATEXADDIN" val="\documentclass{article}&#10;\usepackage{amsmath}&#10;\pagestyle{empty}&#10;\begin{document}&#10;&#10;&#10;$\textbf{g}$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22.2347"/>
  <p:tag name="LATEXADDIN" val="\documentclass{article}&#10;\usepackage{amsmath}&#10;\pagestyle{empty}&#10;\begin{document}&#10;&#10;&#10;\textbf{$I_A$}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3.23961"/>
  <p:tag name="LATEXADDIN" val="\documentclass{article}&#10;\usepackage{amsmath}&#10;\pagestyle{empty}&#10;\begin{document}&#10;&#10;&#10;\textbf{$Z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72.4784"/>
  <p:tag name="LATEXADDIN" val="\documentclass{article}&#10;\usepackage{amsmath}&#10;\pagestyle{empty}&#10;\begin{document}&#10;&#10;&#10;\textbf{$K_A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24.4844"/>
  <p:tag name="LATEXADDIN" val="\documentclass{article}&#10;\usepackage{amsmath}&#10;\pagestyle{empty}&#10;\begin{document}&#10;&#10;&#10;\textbf{$I_B$}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74.7282"/>
  <p:tag name="LATEXADDIN" val="\documentclass{article}&#10;\usepackage{amsmath}&#10;\pagestyle{empty}&#10;\begin{document}&#10;&#10;&#10;\textbf{$K_B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473.9408"/>
  <p:tag name="LATEXADDIN" val="\documentclass{article}&#10;\usepackage{amsmath}&#10;\pagestyle{empty}&#10;\begin{document}&#10;&#10;&#10;Enc/$\overline{\mbox{Dec}}$&#10;&#10;\end{document}"/>
  <p:tag name="IGUANATEXSIZE" val="12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3.23961"/>
  <p:tag name="LATEXADDIN" val="\documentclass{article}&#10;\usepackage{amsmath}&#10;\pagestyle{empty}&#10;\begin{document}&#10;&#10;&#10;\textbf{$Z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23.7346"/>
  <p:tag name="LATEXADDIN" val="\documentclass{article}&#10;\usepackage{amsmath}&#10;\pagestyle{empty}&#10;\begin{document}&#10;&#10;&#10;\textbf{$W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251.9685"/>
  <p:tag name="LATEXADDIN" val="\documentclass{article}&#10;\usepackage{amsmath}&#10;\pagestyle{empty}&#10;\begin{document}&#10;&#10;&#10;\textbf{$(~)^{-1}$}&#10;&#10;\end{document}"/>
  <p:tag name="IGUANATEXSIZE" val="18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&#10;\textbf{$A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&#10;\textbf{$B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305.9617"/>
  <p:tag name="LATEXADDIN" val="\documentclass{article}&#10;\usepackage{amsmath}&#10;\pagestyle{empty}&#10;\begin{document}&#10;&#10;&#10;Expo.&#10;\end{document}"/>
  <p:tag name="IGUANATEXSIZE" val="12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23.7346"/>
  <p:tag name="LATEXADDIN" val="\documentclass{article}&#10;\usepackage{amsmath}&#10;\pagestyle{empty}&#10;\begin{document}&#10;&#10;&#10;\textbf{$W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7.7203"/>
  <p:tag name="ORIGINALWIDTH" val="485.9393"/>
  <p:tag name="LATEXADDIN" val="\documentclass{article}&#10;\usepackage{amsmath}&#10;\pagestyle{empty}&#10;\begin{document}&#10;&#10;\centering&#10;Subfield\\&#10;Inversion&#10;&#10;\end{document}"/>
  <p:tag name="IGUANATEXSIZE" val="12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583.4271"/>
  <p:tag name="LATEXADDIN" val="\documentclass{article}&#10;\usepackage{amsmath}&#10;\pagestyle{empty}&#10;\begin{document}&#10;&#10;\centering&#10;Outout\\&#10;Multipliers&#10;&#10;\end{document}"/>
  <p:tag name="IGUANATEXSIZE" val="12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473.9408"/>
  <p:tag name="LATEXADDIN" val="\documentclass{article}&#10;\usepackage{amsmath}&#10;\pagestyle{empty}&#10;\begin{document}&#10;&#10;\centering&#10;Output\\&#10;Mapping&#10;&#10;\end{document}"/>
  <p:tag name="IGUANATEXSIZE" val="12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2175"/>
  <p:tag name="ORIGINALWIDTH" val="473.9408"/>
  <p:tag name="LATEXADDIN" val="\documentclass{article}&#10;\usepackage{amsmath}&#10;\pagestyle{empty}&#10;\begin{document}&#10;&#10;\centering&#10;Input\\&#10;Mapping&#10;&#10;\end{document}"/>
  <p:tag name="IGUANATEXSIZE" val="12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86.23921"/>
  <p:tag name="LATEXADDIN" val="\documentclass{article}&#10;\usepackage{amsmath}&#10;\pagestyle{empty}&#10;\begin{document}&#10;&#10;&#10;\textbf{$O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500.563"/>
  <p:tag name="LATEXADDIN" val="\documentclass{article}&#10;\usepackage{amsmath}&#10;\pagestyle{empty}&#10;\begin{document}&#10;&#10;Inversion over $GF(((2^2)^2)^2)$&#10;&#10;\end{document}"/>
  <p:tag name="IGUANATEXSIZE" val="12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230.2212"/>
  <p:tag name="LATEXADDIN" val="\documentclass{article}&#10;\usepackage{amsmath}&#10;\pagestyle{empty}&#10;\begin{document}&#10;&#10;&#10;\textbf{$(~)^{17}$}&#10;&#10;\end{document}"/>
  <p:tag name="IGUANATEXSIZE" val="18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5.98803"/>
  <p:tag name="LATEXADDIN" val="\documentclass{article}&#10;\usepackage{amsmath}&#10;\pagestyle{empty}&#10;\begin{document}&#10;&#10;&#10;$D$&#10;&#10;\end{document}"/>
  <p:tag name="IGUANATEXSIZE" val="18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1.48859"/>
  <p:tag name="LATEXADDIN" val="\documentclass{article}&#10;\usepackage{amsmath}&#10;\pagestyle{empty}&#10;\begin{document}&#10;&#10;&#10;$E$&#10;&#10;\end{document}"/>
  <p:tag name="IGUANATEXSIZE" val="18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473.9408"/>
  <p:tag name="LATEXADDIN" val="\documentclass{article}&#10;\usepackage{amsmath}&#10;\pagestyle{empty}&#10;\begin{document}&#10;&#10;&#10;Enc/$\overline{\mbox{Dec}}$&#10;&#10;\end{document}"/>
  <p:tag name="IGUANATEXSIZE" val="12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251.9685"/>
  <p:tag name="LATEXADDIN" val="\documentclass{article}&#10;\usepackage{amsmath}&#10;\pagestyle{empty}&#10;\begin{document}&#10;&#10;&#10;\textbf{$(~)^{-1}$}&#10;&#10;\end{document}"/>
  <p:tag name="IGUANATEXSIZE" val="18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2095.988"/>
  <p:tag name="LATEXADDIN" val="\documentclass{article}&#10;\usepackage{amsmath}&#10;\pagestyle{empty}&#10;\begin{document}&#10;&#10;Complexity: 22 XOR2 and 24 NAND2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239.595"/>
  <p:tag name="LATEXADDIN" val="\documentclass{article}&#10;\usepackage{amsmath}&#10;\pagestyle{empty}&#10;\begin{document}&#10;&#10;Delay: $D_{NAND}+3D_{X}$&#10;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71.2411"/>
  <p:tag name="LATEXADDIN" val="\documentclass{article}&#10;\usepackage{amsmath}&#10;\pagestyle{empty}&#10;\begin{document}&#10;&#10;&#10;\textbf{$J$}&#10;&#10;\end{document}"/>
  <p:tag name="IGUANATEXSIZE" val="18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75.74055"/>
  <p:tag name="LATEXADDIN" val="\documentclass{article}&#10;\usepackage{amsmath}&#10;\pagestyle{empty}&#10;\begin{document}&#10;&#10;&#10;\textbf{$L$}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8.49268"/>
  <p:tag name="LATEXADDIN" val="\documentclass{article}&#10;\usepackage{amsmath}&#10;\pagestyle{empty}&#10;\begin{document}&#10;&#10;&#10;\textbf{$I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6.4867"/>
  <p:tag name="LATEXADDIN" val="\documentclass{article}&#10;\usepackage{amsmath}&#10;\pagestyle{empty}&#10;\begin{document}&#10;&#10;&#10;\textbf{$K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99291"/>
  <p:tag name="ORIGINALWIDTH" val="47.24409"/>
  <p:tag name="LATEXADDIN" val="\documentclass{article}&#10;\usepackage{amsmath}&#10;\pagestyle{empty}&#10;\begin{document}&#10;&#10;&#10;$\textbf{s}$&#10;&#10;\end{document}"/>
  <p:tag name="IGUANATEXSIZE" val="18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5.99173"/>
  <p:tag name="LATEXADDIN" val="\documentclass{article}&#10;\usepackage{amsmath}&#10;\pagestyle{empty}&#10;\begin{document}&#10;&#10;&#10;$\textbf{g}$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22.2347"/>
  <p:tag name="LATEXADDIN" val="\documentclass{article}&#10;\usepackage{amsmath}&#10;\pagestyle{empty}&#10;\begin{document}&#10;&#10;&#10;\textbf{$I_A$}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72.4784"/>
  <p:tag name="LATEXADDIN" val="\documentclass{article}&#10;\usepackage{amsmath}&#10;\pagestyle{empty}&#10;\begin{document}&#10;&#10;&#10;\textbf{$K_A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&#10;\textbf{$A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24.4844"/>
  <p:tag name="LATEXADDIN" val="\documentclass{article}&#10;\usepackage{amsmath}&#10;\pagestyle{empty}&#10;\begin{document}&#10;&#10;&#10;\textbf{$I_B$}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74.7282"/>
  <p:tag name="LATEXADDIN" val="\documentclass{article}&#10;\usepackage{amsmath}&#10;\pagestyle{empty}&#10;\begin{document}&#10;&#10;&#10;\textbf{$K_B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473.9408"/>
  <p:tag name="LATEXADDIN" val="\documentclass{article}&#10;\usepackage{amsmath}&#10;\pagestyle{empty}&#10;\begin{document}&#10;&#10;&#10;Enc/$\overline{\mbox{Dec}}$&#10;&#10;\end{document}"/>
  <p:tag name="IGUANATEXSIZE" val="12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3.23961"/>
  <p:tag name="LATEXADDIN" val="\documentclass{article}&#10;\usepackage{amsmath}&#10;\pagestyle{empty}&#10;\begin{document}&#10;&#10;&#10;\textbf{$Z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23.7346"/>
  <p:tag name="LATEXADDIN" val="\documentclass{article}&#10;\usepackage{amsmath}&#10;\pagestyle{empty}&#10;\begin{document}&#10;&#10;&#10;\textbf{$W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251.9685"/>
  <p:tag name="LATEXADDIN" val="\documentclass{article}&#10;\usepackage{amsmath}&#10;\pagestyle{empty}&#10;\begin{document}&#10;&#10;&#10;\textbf{$(~)^{-1}$}&#10;&#10;\end{document}"/>
  <p:tag name="IGUANATEXSIZE" val="18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&#10;\textbf{$A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&#10;\textbf{$B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305.9617"/>
  <p:tag name="LATEXADDIN" val="\documentclass{article}&#10;\usepackage{amsmath}&#10;\pagestyle{empty}&#10;\begin{document}&#10;&#10;&#10;Expo.&#10;\end{document}"/>
  <p:tag name="IGUANATEXSIZE" val="12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7.7203"/>
  <p:tag name="ORIGINALWIDTH" val="485.9393"/>
  <p:tag name="LATEXADDIN" val="\documentclass{article}&#10;\usepackage{amsmath}&#10;\pagestyle{empty}&#10;\begin{document}&#10;&#10;\centering&#10;Subfield\\&#10;Inversion&#10;&#10;\end{document}"/>
  <p:tag name="IGUANATEXSIZE" val="12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&#10;\textbf{$B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583.4271"/>
  <p:tag name="LATEXADDIN" val="\documentclass{article}&#10;\usepackage{amsmath}&#10;\pagestyle{empty}&#10;\begin{document}&#10;&#10;\centering&#10;Outout\\&#10;Multipliers&#10;&#10;\end{document}"/>
  <p:tag name="IGUANATEXSIZE" val="12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473.9408"/>
  <p:tag name="LATEXADDIN" val="\documentclass{article}&#10;\usepackage{amsmath}&#10;\pagestyle{empty}&#10;\begin{document}&#10;&#10;\centering&#10;Output\\&#10;Mapping&#10;&#10;\end{document}"/>
  <p:tag name="IGUANATEXSIZE" val="12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2175"/>
  <p:tag name="ORIGINALWIDTH" val="473.9408"/>
  <p:tag name="LATEXADDIN" val="\documentclass{article}&#10;\usepackage{amsmath}&#10;\pagestyle{empty}&#10;\begin{document}&#10;&#10;\centering&#10;Input\\&#10;Mapping&#10;&#10;\end{document}"/>
  <p:tag name="IGUANATEXSIZE" val="12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86.23921"/>
  <p:tag name="LATEXADDIN" val="\documentclass{article}&#10;\usepackage{amsmath}&#10;\pagestyle{empty}&#10;\begin{document}&#10;&#10;&#10;\textbf{$O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500.563"/>
  <p:tag name="LATEXADDIN" val="\documentclass{article}&#10;\usepackage{amsmath}&#10;\pagestyle{empty}&#10;\begin{document}&#10;&#10;Inversion over $GF(((2^2)^2)^2)$&#10;&#10;\end{document}"/>
  <p:tag name="IGUANATEXSIZE" val="12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230.2212"/>
  <p:tag name="LATEXADDIN" val="\documentclass{article}&#10;\usepackage{amsmath}&#10;\pagestyle{empty}&#10;\begin{document}&#10;&#10;&#10;\textbf{$(~)^{17}$}&#10;&#10;\end{document}"/>
  <p:tag name="IGUANATEXSIZE" val="18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5.98803"/>
  <p:tag name="LATEXADDIN" val="\documentclass{article}&#10;\usepackage{amsmath}&#10;\pagestyle{empty}&#10;\begin{document}&#10;&#10;&#10;$D$&#10;&#10;\end{document}"/>
  <p:tag name="IGUANATEXSIZE" val="18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1.48859"/>
  <p:tag name="LATEXADDIN" val="\documentclass{article}&#10;\usepackage{amsmath}&#10;\pagestyle{empty}&#10;\begin{document}&#10;&#10;&#10;$E$&#10;&#10;\end{document}"/>
  <p:tag name="IGUANATEXSIZE" val="18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473.9408"/>
  <p:tag name="LATEXADDIN" val="\documentclass{article}&#10;\usepackage{amsmath}&#10;\pagestyle{empty}&#10;\begin{document}&#10;&#10;&#10;Enc/$\overline{\mbox{Dec}}$&#10;&#10;\end{document}"/>
  <p:tag name="IGUANATEXSIZE" val="12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567.304"/>
  <p:tag name="LATEXADDIN" val="\documentclass{article}&#10;\usepackage{amsmath}&#10;\pagestyle{empty}&#10;\begin{document}&#10;&#10;X is XOR2/XNOR2 = 2GEs&#10; &#10;&#10;\end{document}"/>
  <p:tag name="IGUANATEXSIZE" val="10"/>
  <p:tag name="IGUANATEXCURSOR" val="1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305.9617"/>
  <p:tag name="LATEXADDIN" val="\documentclass{article}&#10;\usepackage{amsmath}&#10;\pagestyle{empty}&#10;\begin{document}&#10;&#10;&#10;Expo.&#10;\end{document}"/>
  <p:tag name="IGUANATEXSIZE" val="12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323.585"/>
  <p:tag name="LATEXADDIN" val="\documentclass{article}&#10;\usepackage{amsmath}&#10;\pagestyle{empty}&#10;\begin{document}&#10;&#10;AD is AND2 = 1.25GEs&#10;&#10;\end{document}"/>
  <p:tag name="IGUANATEXSIZE" val="1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210.349"/>
  <p:tag name="LATEXADDIN" val="\documentclass{article}&#10;\usepackage{amsmath}&#10;\pagestyle{empty}&#10;\begin{document}&#10;&#10; ND is NAND2 = 1GE&#10;&#10;\end{document}"/>
  <p:tag name="IGUANATEXSIZE" val="10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165.354"/>
  <p:tag name="LATEXADDIN" val="\documentclass{article}&#10;\usepackage{amsmath}&#10;\pagestyle{empty}&#10;\begin{document}&#10;&#10; OR is OR2 = 1.5GEs&#10;&#10;\end{document}"/>
  <p:tag name="IGUANATEXSIZE" val="1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113.611"/>
  <p:tag name="LATEXADDIN" val="\documentclass{article}&#10;\usepackage{amsmath}&#10;\pagestyle{empty}&#10;\begin{document}&#10;&#10; NR is NOR2 = 1GE&#10;&#10;&#10;\end{document}"/>
  <p:tag name="IGUANATEXSIZE" val="10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254.593"/>
  <p:tag name="LATEXADDIN" val="\documentclass{article}&#10;\usepackage{amsmath}&#10;\pagestyle{empty}&#10;\begin{document}&#10;&#10; NT is NOT = 0.75GEs&#10;&#10;\end{document}"/>
  <p:tag name="IGUANATEXSIZE" val="1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303.337"/>
  <p:tag name="LATEXADDIN" val="\documentclass{article}&#10;\usepackage{amsmath}&#10;\pagestyle{empty}&#10;\begin{document}&#10;&#10; O2 is OAI22 = 1.75GEs&#10;&#10;\end{document}"/>
  <p:tag name="IGUANATEXSIZE" val="10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144.357"/>
  <p:tag name="LATEXADDIN" val="\documentclass{article}&#10;\usepackage{amsmath}&#10;\pagestyle{empty}&#10;\begin{document}&#10;&#10; O3 is OAI32 = 2GEs&#10;&#10;\end{document}"/>
  <p:tag name="IGUANATEXSIZE" val="1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171.354"/>
  <p:tag name="LATEXADDIN" val="\documentclass{article}&#10;\usepackage{amsmath}&#10;\pagestyle{empty}&#10;\begin{document}&#10;&#10; M is MUX21 = 2GEs&#10;&#10;\end{document}"/>
  <p:tag name="IGUANATEXSIZE" val="1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419.573"/>
  <p:tag name="LATEXADDIN" val="\documentclass{article}&#10;\usepackage{amsmath}&#10;\pagestyle{empty}&#10;\begin{document}&#10;&#10; MI is MUXI21 = 1.75GEs&#10;&#10;&#10;&#10;\end{document}"/>
  <p:tag name="IGUANATEXSIZE" val="10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71.2411"/>
  <p:tag name="LATEXADDIN" val="\documentclass{article}&#10;\usepackage{amsmath}&#10;\pagestyle{empty}&#10;\begin{document}&#10;&#10;&#10;\textbf{$J$}&#10;&#10;\end{document}"/>
  <p:tag name="IGUANATEXSIZE" val="18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7.7203"/>
  <p:tag name="ORIGINALWIDTH" val="485.9393"/>
  <p:tag name="LATEXADDIN" val="\documentclass{article}&#10;\usepackage{amsmath}&#10;\pagestyle{empty}&#10;\begin{document}&#10;&#10;\centering&#10;Subfield\\&#10;Inversion&#10;&#10;\end{document}"/>
  <p:tag name="IGUANATEXSIZE" val="12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75.74055"/>
  <p:tag name="LATEXADDIN" val="\documentclass{article}&#10;\usepackage{amsmath}&#10;\pagestyle{empty}&#10;\begin{document}&#10;&#10;&#10;\textbf{$L$}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8.49268"/>
  <p:tag name="LATEXADDIN" val="\documentclass{article}&#10;\usepackage{amsmath}&#10;\pagestyle{empty}&#10;\begin{document}&#10;&#10;&#10;\textbf{$I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6.4867"/>
  <p:tag name="LATEXADDIN" val="\documentclass{article}&#10;\usepackage{amsmath}&#10;\pagestyle{empty}&#10;\begin{document}&#10;&#10;&#10;\textbf{$K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99291"/>
  <p:tag name="ORIGINALWIDTH" val="47.24409"/>
  <p:tag name="LATEXADDIN" val="\documentclass{article}&#10;\usepackage{amsmath}&#10;\pagestyle{empty}&#10;\begin{document}&#10;&#10;&#10;$\textbf{s}$&#10;&#10;\end{document}"/>
  <p:tag name="IGUANATEXSIZE" val="18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5.99173"/>
  <p:tag name="LATEXADDIN" val="\documentclass{article}&#10;\usepackage{amsmath}&#10;\pagestyle{empty}&#10;\begin{document}&#10;&#10;&#10;$\textbf{g}$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22.2347"/>
  <p:tag name="LATEXADDIN" val="\documentclass{article}&#10;\usepackage{amsmath}&#10;\pagestyle{empty}&#10;\begin{document}&#10;&#10;&#10;\textbf{$I_A$}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72.4784"/>
  <p:tag name="LATEXADDIN" val="\documentclass{article}&#10;\usepackage{amsmath}&#10;\pagestyle{empty}&#10;\begin{document}&#10;&#10;&#10;\textbf{$K_A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24.4844"/>
  <p:tag name="LATEXADDIN" val="\documentclass{article}&#10;\usepackage{amsmath}&#10;\pagestyle{empty}&#10;\begin{document}&#10;&#10;&#10;\textbf{$I_B$}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74.7282"/>
  <p:tag name="LATEXADDIN" val="\documentclass{article}&#10;\usepackage{amsmath}&#10;\pagestyle{empty}&#10;\begin{document}&#10;&#10;&#10;\textbf{$K_B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473.9408"/>
  <p:tag name="LATEXADDIN" val="\documentclass{article}&#10;\usepackage{amsmath}&#10;\pagestyle{empty}&#10;\begin{document}&#10;&#10;&#10;Enc/$\overline{\mbox{Dec}}$&#10;&#10;\end{document}"/>
  <p:tag name="IGUANATEXSIZE" val="12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583.4271"/>
  <p:tag name="LATEXADDIN" val="\documentclass{article}&#10;\usepackage{amsmath}&#10;\pagestyle{empty}&#10;\begin{document}&#10;&#10;\centering&#10;Outout\\&#10;Multipliers&#10;&#10;\end{document}"/>
  <p:tag name="IGUANATEXSIZE" val="12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3.23961"/>
  <p:tag name="LATEXADDIN" val="\documentclass{article}&#10;\usepackage{amsmath}&#10;\pagestyle{empty}&#10;\begin{document}&#10;&#10;&#10;\textbf{$Z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23.7346"/>
  <p:tag name="LATEXADDIN" val="\documentclass{article}&#10;\usepackage{amsmath}&#10;\pagestyle{empty}&#10;\begin{document}&#10;&#10;&#10;\textbf{$W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251.9685"/>
  <p:tag name="LATEXADDIN" val="\documentclass{article}&#10;\usepackage{amsmath}&#10;\pagestyle{empty}&#10;\begin{document}&#10;&#10;&#10;\textbf{$(~)^{-1}$}&#10;&#10;\end{document}"/>
  <p:tag name="IGUANATEXSIZE" val="18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&#10;\textbf{$A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&#10;\textbf{$B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305.9617"/>
  <p:tag name="LATEXADDIN" val="\documentclass{article}&#10;\usepackage{amsmath}&#10;\pagestyle{empty}&#10;\begin{document}&#10;&#10;&#10;Expo.&#10;\end{document}"/>
  <p:tag name="IGUANATEXSIZE" val="12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7.7203"/>
  <p:tag name="ORIGINALWIDTH" val="485.9393"/>
  <p:tag name="LATEXADDIN" val="\documentclass{article}&#10;\usepackage{amsmath}&#10;\pagestyle{empty}&#10;\begin{document}&#10;&#10;\centering&#10;Subfield\\&#10;Inversion&#10;&#10;\end{document}"/>
  <p:tag name="IGUANATEXSIZE" val="12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583.4271"/>
  <p:tag name="LATEXADDIN" val="\documentclass{article}&#10;\usepackage{amsmath}&#10;\pagestyle{empty}&#10;\begin{document}&#10;&#10;\centering&#10;Outout\\&#10;Multipliers&#10;&#10;\end{document}"/>
  <p:tag name="IGUANATEXSIZE" val="12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473.9408"/>
  <p:tag name="LATEXADDIN" val="\documentclass{article}&#10;\usepackage{amsmath}&#10;\pagestyle{empty}&#10;\begin{document}&#10;&#10;\centering&#10;Output\\&#10;Mapping&#10;&#10;\end{document}"/>
  <p:tag name="IGUANATEXSIZE" val="12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2175"/>
  <p:tag name="ORIGINALWIDTH" val="473.9408"/>
  <p:tag name="LATEXADDIN" val="\documentclass{article}&#10;\usepackage{amsmath}&#10;\pagestyle{empty}&#10;\begin{document}&#10;&#10;\centering&#10;Input\\&#10;Mapping&#10;&#10;\end{document}"/>
  <p:tag name="IGUANATEXSIZE" val="12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75.74055"/>
  <p:tag name="LATEXADDIN" val="\documentclass{article}&#10;\usepackage{amsmath}&#10;\pagestyle{empty}&#10;\begin{document}&#10;&#10;&#10;\textbf{$L$}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473.9408"/>
  <p:tag name="LATEXADDIN" val="\documentclass{article}&#10;\usepackage{amsmath}&#10;\pagestyle{empty}&#10;\begin{document}&#10;&#10;\centering&#10;Output\\&#10;Mapping&#10;&#10;\end{document}"/>
  <p:tag name="IGUANATEXSIZE" val="12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86.23921"/>
  <p:tag name="LATEXADDIN" val="\documentclass{article}&#10;\usepackage{amsmath}&#10;\pagestyle{empty}&#10;\begin{document}&#10;&#10;&#10;\textbf{$O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500.563"/>
  <p:tag name="LATEXADDIN" val="\documentclass{article}&#10;\usepackage{amsmath}&#10;\pagestyle{empty}&#10;\begin{document}&#10;&#10;Inversion over $GF(((2^2)^2)^2)$&#10;&#10;\end{document}"/>
  <p:tag name="IGUANATEXSIZE" val="12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230.2212"/>
  <p:tag name="LATEXADDIN" val="\documentclass{article}&#10;\usepackage{amsmath}&#10;\pagestyle{empty}&#10;\begin{document}&#10;&#10;&#10;\textbf{$(~)^{17}$}&#10;&#10;\end{document}"/>
  <p:tag name="IGUANATEXSIZE" val="18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5.98803"/>
  <p:tag name="LATEXADDIN" val="\documentclass{article}&#10;\usepackage{amsmath}&#10;\pagestyle{empty}&#10;\begin{document}&#10;&#10;&#10;$D$&#10;&#10;\end{document}"/>
  <p:tag name="IGUANATEXSIZE" val="18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1.48859"/>
  <p:tag name="LATEXADDIN" val="\documentclass{article}&#10;\usepackage{amsmath}&#10;\pagestyle{empty}&#10;\begin{document}&#10;&#10;&#10;$E$&#10;&#10;\end{document}"/>
  <p:tag name="IGUANATEXSIZE" val="18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473.9408"/>
  <p:tag name="LATEXADDIN" val="\documentclass{article}&#10;\usepackage{amsmath}&#10;\pagestyle{empty}&#10;\begin{document}&#10;&#10;&#10;Enc/$\overline{\mbox{Dec}}$&#10;&#10;\end{document}"/>
  <p:tag name="IGUANATEXSIZE" val="12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2175"/>
  <p:tag name="ORIGINALWIDTH" val="473.9408"/>
  <p:tag name="LATEXADDIN" val="\documentclass{article}&#10;\usepackage{amsmath}&#10;\pagestyle{empty}&#10;\begin{document}&#10;&#10;\centering&#10;Input\\&#10;Mapping&#10;&#10;\end{document}"/>
  <p:tag name="IGUANATEXSIZE" val="12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86.23921"/>
  <p:tag name="LATEXADDIN" val="\documentclass{article}&#10;\usepackage{amsmath}&#10;\pagestyle{empty}&#10;\begin{document}&#10;&#10;&#10;\textbf{$O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500.563"/>
  <p:tag name="LATEXADDIN" val="\documentclass{article}&#10;\usepackage{amsmath}&#10;\pagestyle{empty}&#10;\begin{document}&#10;&#10;Inversion over $GF(((2^2)^2)^2)$&#10;&#10;\end{document}"/>
  <p:tag name="IGUANATEXSIZE" val="12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230.2212"/>
  <p:tag name="LATEXADDIN" val="\documentclass{article}&#10;\usepackage{amsmath}&#10;\pagestyle{empty}&#10;\begin{document}&#10;&#10;&#10;\textbf{$(~)^{17}$}&#10;&#10;\end{document}"/>
  <p:tag name="IGUANATEXSIZE" val="18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5.98803"/>
  <p:tag name="LATEXADDIN" val="\documentclass{article}&#10;\usepackage{amsmath}&#10;\pagestyle{empty}&#10;\begin{document}&#10;&#10;&#10;$D$&#10;&#10;\end{document}"/>
  <p:tag name="IGUANATEXSIZE" val="18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1.48859"/>
  <p:tag name="LATEXADDIN" val="\documentclass{article}&#10;\usepackage{amsmath}&#10;\pagestyle{empty}&#10;\begin{document}&#10;&#10;&#10;$E$&#10;&#10;\end{document}"/>
  <p:tag name="IGUANATEXSIZE" val="18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473.9408"/>
  <p:tag name="LATEXADDIN" val="\documentclass{article}&#10;\usepackage{amsmath}&#10;\pagestyle{empty}&#10;\begin{document}&#10;&#10;&#10;Enc/$\overline{\mbox{Dec}}$&#10;&#10;\end{document}"/>
  <p:tag name="IGUANATEXSIZE" val="12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71.2411"/>
  <p:tag name="LATEXADDIN" val="\documentclass{article}&#10;\usepackage{amsmath}&#10;\pagestyle{empty}&#10;\begin{document}&#10;&#10;&#10;\textbf{$J$}&#10;&#10;\end{document}"/>
  <p:tag name="IGUANATEXSIZE" val="18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75.74055"/>
  <p:tag name="LATEXADDIN" val="\documentclass{article}&#10;\usepackage{amsmath}&#10;\pagestyle{empty}&#10;\begin{document}&#10;&#10;&#10;\textbf{$L$}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8.49268"/>
  <p:tag name="LATEXADDIN" val="\documentclass{article}&#10;\usepackage{amsmath}&#10;\pagestyle{empty}&#10;\begin{document}&#10;&#10;&#10;\textbf{$I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8.49268"/>
  <p:tag name="LATEXADDIN" val="\documentclass{article}&#10;\usepackage{amsmath}&#10;\pagestyle{empty}&#10;\begin{document}&#10;&#10;&#10;\textbf{$I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6.4867"/>
  <p:tag name="LATEXADDIN" val="\documentclass{article}&#10;\usepackage{amsmath}&#10;\pagestyle{empty}&#10;\begin{document}&#10;&#10;&#10;\textbf{$K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99291"/>
  <p:tag name="ORIGINALWIDTH" val="47.24409"/>
  <p:tag name="LATEXADDIN" val="\documentclass{article}&#10;\usepackage{amsmath}&#10;\pagestyle{empty}&#10;\begin{document}&#10;&#10;&#10;$\textbf{s}$&#10;&#10;\end{document}"/>
  <p:tag name="IGUANATEXSIZE" val="18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5.99173"/>
  <p:tag name="LATEXADDIN" val="\documentclass{article}&#10;\usepackage{amsmath}&#10;\pagestyle{empty}&#10;\begin{document}&#10;&#10;&#10;$\textbf{g}$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22.2347"/>
  <p:tag name="LATEXADDIN" val="\documentclass{article}&#10;\usepackage{amsmath}&#10;\pagestyle{empty}&#10;\begin{document}&#10;&#10;&#10;\textbf{$I_A$}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72.4784"/>
  <p:tag name="LATEXADDIN" val="\documentclass{article}&#10;\usepackage{amsmath}&#10;\pagestyle{empty}&#10;\begin{document}&#10;&#10;&#10;\textbf{$K_A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24.4844"/>
  <p:tag name="LATEXADDIN" val="\documentclass{article}&#10;\usepackage{amsmath}&#10;\pagestyle{empty}&#10;\begin{document}&#10;&#10;&#10;\textbf{$I_B$}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74.7282"/>
  <p:tag name="LATEXADDIN" val="\documentclass{article}&#10;\usepackage{amsmath}&#10;\pagestyle{empty}&#10;\begin{document}&#10;&#10;&#10;\textbf{$K_B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473.9408"/>
  <p:tag name="LATEXADDIN" val="\documentclass{article}&#10;\usepackage{amsmath}&#10;\pagestyle{empty}&#10;\begin{document}&#10;&#10;&#10;Enc/$\overline{\mbox{Dec}}$&#10;&#10;\end{document}"/>
  <p:tag name="IGUANATEXSIZE" val="12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3.23961"/>
  <p:tag name="LATEXADDIN" val="\documentclass{article}&#10;\usepackage{amsmath}&#10;\pagestyle{empty}&#10;\begin{document}&#10;&#10;&#10;\textbf{$Z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6.4867"/>
  <p:tag name="LATEXADDIN" val="\documentclass{article}&#10;\usepackage{amsmath}&#10;\pagestyle{empty}&#10;\begin{document}&#10;&#10;&#10;\textbf{$K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23.7346"/>
  <p:tag name="LATEXADDIN" val="\documentclass{article}&#10;\usepackage{amsmath}&#10;\pagestyle{empty}&#10;\begin{document}&#10;&#10;&#10;\textbf{$W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251.9685"/>
  <p:tag name="LATEXADDIN" val="\documentclass{article}&#10;\usepackage{amsmath}&#10;\pagestyle{empty}&#10;\begin{document}&#10;&#10;&#10;\textbf{$(~)^{-1}$}&#10;&#10;\end{document}"/>
  <p:tag name="IGUANATEXSIZE" val="18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&#10;\textbf{$A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&#10;\textbf{$B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305.9617"/>
  <p:tag name="LATEXADDIN" val="\documentclass{article}&#10;\usepackage{amsmath}&#10;\pagestyle{empty}&#10;\begin{document}&#10;&#10;&#10;Expo.&#10;\end{document}"/>
  <p:tag name="IGUANATEXSIZE" val="12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7.7203"/>
  <p:tag name="ORIGINALWIDTH" val="485.9393"/>
  <p:tag name="LATEXADDIN" val="\documentclass{article}&#10;\usepackage{amsmath}&#10;\pagestyle{empty}&#10;\begin{document}&#10;&#10;\centering&#10;Subfield\\&#10;Inversion&#10;&#10;\end{document}"/>
  <p:tag name="IGUANATEXSIZE" val="12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583.4271"/>
  <p:tag name="LATEXADDIN" val="\documentclass{article}&#10;\usepackage{amsmath}&#10;\pagestyle{empty}&#10;\begin{document}&#10;&#10;\centering&#10;Outout\\&#10;Multipliers&#10;&#10;\end{document}"/>
  <p:tag name="IGUANATEXSIZE" val="12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473.9408"/>
  <p:tag name="LATEXADDIN" val="\documentclass{article}&#10;\usepackage{amsmath}&#10;\pagestyle{empty}&#10;\begin{document}&#10;&#10;\centering&#10;Output\\&#10;Mapping&#10;&#10;\end{document}"/>
  <p:tag name="IGUANATEXSIZE" val="12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2175"/>
  <p:tag name="ORIGINALWIDTH" val="473.9408"/>
  <p:tag name="LATEXADDIN" val="\documentclass{article}&#10;\usepackage{amsmath}&#10;\pagestyle{empty}&#10;\begin{document}&#10;&#10;\centering&#10;Input\\&#10;Mapping&#10;&#10;\end{document}"/>
  <p:tag name="IGUANATEXSIZE" val="12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86.23921"/>
  <p:tag name="LATEXADDIN" val="\documentclass{article}&#10;\usepackage{amsmath}&#10;\pagestyle{empty}&#10;\begin{document}&#10;&#10;&#10;\textbf{$O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99291"/>
  <p:tag name="ORIGINALWIDTH" val="47.24409"/>
  <p:tag name="LATEXADDIN" val="\documentclass{article}&#10;\usepackage{amsmath}&#10;\pagestyle{empty}&#10;\begin{document}&#10;&#10;&#10;$\textbf{s}$&#10;&#10;\end{document}"/>
  <p:tag name="IGUANATEXSIZE" val="18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500.563"/>
  <p:tag name="LATEXADDIN" val="\documentclass{article}&#10;\usepackage{amsmath}&#10;\pagestyle{empty}&#10;\begin{document}&#10;&#10;Inversion over $GF(((2^2)^2)^2)$&#10;&#10;\end{document}"/>
  <p:tag name="IGUANATEXSIZE" val="12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230.2212"/>
  <p:tag name="LATEXADDIN" val="\documentclass{article}&#10;\usepackage{amsmath}&#10;\pagestyle{empty}&#10;\begin{document}&#10;&#10;&#10;\textbf{$(~)^{17}$}&#10;&#10;\end{document}"/>
  <p:tag name="IGUANATEXSIZE" val="18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5.98803"/>
  <p:tag name="LATEXADDIN" val="\documentclass{article}&#10;\usepackage{amsmath}&#10;\pagestyle{empty}&#10;\begin{document}&#10;&#10;&#10;$D$&#10;&#10;\end{document}"/>
  <p:tag name="IGUANATEXSIZE" val="18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1.48859"/>
  <p:tag name="LATEXADDIN" val="\documentclass{article}&#10;\usepackage{amsmath}&#10;\pagestyle{empty}&#10;\begin{document}&#10;&#10;&#10;$E$&#10;&#10;\end{document}"/>
  <p:tag name="IGUANATEXSIZE" val="18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473.9408"/>
  <p:tag name="LATEXADDIN" val="\documentclass{article}&#10;\usepackage{amsmath}&#10;\pagestyle{empty}&#10;\begin{document}&#10;&#10;&#10;Enc/$\overline{\mbox{Dec}}$&#10;&#10;\end{document}"/>
  <p:tag name="IGUANATEXSIZE" val="12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71.2411"/>
  <p:tag name="LATEXADDIN" val="\documentclass{article}&#10;\usepackage{amsmath}&#10;\pagestyle{empty}&#10;\begin{document}&#10;&#10;&#10;\textbf{$J$}&#10;&#10;\end{document}"/>
  <p:tag name="IGUANATEXSIZE" val="18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75.74055"/>
  <p:tag name="LATEXADDIN" val="\documentclass{article}&#10;\usepackage{amsmath}&#10;\pagestyle{empty}&#10;\begin{document}&#10;&#10;&#10;\textbf{$L$}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8.49268"/>
  <p:tag name="LATEXADDIN" val="\documentclass{article}&#10;\usepackage{amsmath}&#10;\pagestyle{empty}&#10;\begin{document}&#10;&#10;&#10;\textbf{$I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6.4867"/>
  <p:tag name="LATEXADDIN" val="\documentclass{article}&#10;\usepackage{amsmath}&#10;\pagestyle{empty}&#10;\begin{document}&#10;&#10;&#10;\textbf{$K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99291"/>
  <p:tag name="ORIGINALWIDTH" val="47.24409"/>
  <p:tag name="LATEXADDIN" val="\documentclass{article}&#10;\usepackage{amsmath}&#10;\pagestyle{empty}&#10;\begin{document}&#10;&#10;&#10;$\textbf{s}$&#10;&#10;\end{document}"/>
  <p:tag name="IGUANATEXSIZE" val="18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5.99173"/>
  <p:tag name="LATEXADDIN" val="\documentclass{article}&#10;\usepackage{amsmath}&#10;\pagestyle{empty}&#10;\begin{document}&#10;&#10;&#10;$\textbf{g}$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5.99173"/>
  <p:tag name="LATEXADDIN" val="\documentclass{article}&#10;\usepackage{amsmath}&#10;\pagestyle{empty}&#10;\begin{document}&#10;&#10;&#10;$\textbf{g}$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22.2347"/>
  <p:tag name="LATEXADDIN" val="\documentclass{article}&#10;\usepackage{amsmath}&#10;\pagestyle{empty}&#10;\begin{document}&#10;&#10;&#10;\textbf{$I_A$}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72.4784"/>
  <p:tag name="LATEXADDIN" val="\documentclass{article}&#10;\usepackage{amsmath}&#10;\pagestyle{empty}&#10;\begin{document}&#10;&#10;&#10;\textbf{$K_A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24.4844"/>
  <p:tag name="LATEXADDIN" val="\documentclass{article}&#10;\usepackage{amsmath}&#10;\pagestyle{empty}&#10;\begin{document}&#10;&#10;&#10;\textbf{$I_B$}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74.7282"/>
  <p:tag name="LATEXADDIN" val="\documentclass{article}&#10;\usepackage{amsmath}&#10;\pagestyle{empty}&#10;\begin{document}&#10;&#10;&#10;\textbf{$K_B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473.9408"/>
  <p:tag name="LATEXADDIN" val="\documentclass{article}&#10;\usepackage{amsmath}&#10;\pagestyle{empty}&#10;\begin{document}&#10;&#10;&#10;Enc/$\overline{\mbox{Dec}}$&#10;&#10;\end{document}"/>
  <p:tag name="IGUANATEXSIZE" val="12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3.23961"/>
  <p:tag name="LATEXADDIN" val="\documentclass{article}&#10;\usepackage{amsmath}&#10;\pagestyle{empty}&#10;\begin{document}&#10;&#10;&#10;\textbf{$Z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23.7346"/>
  <p:tag name="LATEXADDIN" val="\documentclass{article}&#10;\usepackage{amsmath}&#10;\pagestyle{empty}&#10;\begin{document}&#10;&#10;&#10;\textbf{$W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251.9685"/>
  <p:tag name="LATEXADDIN" val="\documentclass{article}&#10;\usepackage{amsmath}&#10;\pagestyle{empty}&#10;\begin{document}&#10;&#10;&#10;\textbf{$(~)^{-1}$}&#10;&#10;\end{document}"/>
  <p:tag name="IGUANATEXSIZE" val="18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&#10;\textbf{$A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22.2347"/>
  <p:tag name="LATEXADDIN" val="\documentclass{article}&#10;\usepackage{amsmath}&#10;\pagestyle{empty}&#10;\begin{document}&#10;&#10;&#10;\textbf{$I_A$}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&#10;\textbf{$B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305.9617"/>
  <p:tag name="LATEXADDIN" val="\documentclass{article}&#10;\usepackage{amsmath}&#10;\pagestyle{empty}&#10;\begin{document}&#10;&#10;&#10;Expo.&#10;\end{document}"/>
  <p:tag name="IGUANATEXSIZE" val="12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7.7203"/>
  <p:tag name="ORIGINALWIDTH" val="485.9393"/>
  <p:tag name="LATEXADDIN" val="\documentclass{article}&#10;\usepackage{amsmath}&#10;\pagestyle{empty}&#10;\begin{document}&#10;&#10;\centering&#10;Subfield\\&#10;Inversion&#10;&#10;\end{document}"/>
  <p:tag name="IGUANATEXSIZE" val="12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583.4271"/>
  <p:tag name="LATEXADDIN" val="\documentclass{article}&#10;\usepackage{amsmath}&#10;\pagestyle{empty}&#10;\begin{document}&#10;&#10;\centering&#10;Outout\\&#10;Multipliers&#10;&#10;\end{document}"/>
  <p:tag name="IGUANATEXSIZE" val="12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473.9408"/>
  <p:tag name="LATEXADDIN" val="\documentclass{article}&#10;\usepackage{amsmath}&#10;\pagestyle{empty}&#10;\begin{document}&#10;&#10;\centering&#10;Output\\&#10;Mapping&#10;&#10;\end{document}"/>
  <p:tag name="IGUANATEXSIZE" val="12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2175"/>
  <p:tag name="ORIGINALWIDTH" val="473.9408"/>
  <p:tag name="LATEXADDIN" val="\documentclass{article}&#10;\usepackage{amsmath}&#10;\pagestyle{empty}&#10;\begin{document}&#10;&#10;\centering&#10;Input\\&#10;Mapping&#10;&#10;\end{document}"/>
  <p:tag name="IGUANATEXSIZE" val="12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86.23921"/>
  <p:tag name="LATEXADDIN" val="\documentclass{article}&#10;\usepackage{amsmath}&#10;\pagestyle{empty}&#10;\begin{document}&#10;&#10;&#10;\textbf{$O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500.563"/>
  <p:tag name="LATEXADDIN" val="\documentclass{article}&#10;\usepackage{amsmath}&#10;\pagestyle{empty}&#10;\begin{document}&#10;&#10;Inversion over $GF(((2^2)^2)^2)$&#10;&#10;\end{document}"/>
  <p:tag name="IGUANATEXSIZE" val="12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230.2212"/>
  <p:tag name="LATEXADDIN" val="\documentclass{article}&#10;\usepackage{amsmath}&#10;\pagestyle{empty}&#10;\begin{document}&#10;&#10;&#10;\textbf{$(~)^{17}$}&#10;&#10;\end{document}"/>
  <p:tag name="IGUANATEXSIZE" val="18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5.98803"/>
  <p:tag name="LATEXADDIN" val="\documentclass{article}&#10;\usepackage{amsmath}&#10;\pagestyle{empty}&#10;\begin{document}&#10;&#10;&#10;$D$&#10;&#10;\end{document}"/>
  <p:tag name="IGUANATEXSIZE" val="18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72.4784"/>
  <p:tag name="LATEXADDIN" val="\documentclass{article}&#10;\usepackage{amsmath}&#10;\pagestyle{empty}&#10;\begin{document}&#10;&#10;&#10;\textbf{$K_A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1.48859"/>
  <p:tag name="LATEXADDIN" val="\documentclass{article}&#10;\usepackage{amsmath}&#10;\pagestyle{empty}&#10;\begin{document}&#10;&#10;&#10;$E$&#10;&#10;\end{document}"/>
  <p:tag name="IGUANATEXSIZE" val="18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473.9408"/>
  <p:tag name="LATEXADDIN" val="\documentclass{article}&#10;\usepackage{amsmath}&#10;\pagestyle{empty}&#10;\begin{document}&#10;&#10;&#10;Enc/$\overline{\mbox{Dec}}$&#10;&#10;\end{document}"/>
  <p:tag name="IGUANATEXSIZE" val="12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2592.426"/>
  <p:tag name="LATEXADDIN" val="\documentclass{article}&#10;\usepackage{amsmath}&#10;\pagestyle{empty}&#10;\begin{document}&#10;&#10;Complexity: 22 XOR2, 8 NAND2, and 4 NOR2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240.345"/>
  <p:tag name="LATEXADDIN" val="\documentclass{article}&#10;\usepackage{amsmath}&#10;\pagestyle{empty}&#10;\begin{document}&#10;&#10;Delay: $4D_X+D_{NAND}$&#10;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71.2411"/>
  <p:tag name="LATEXADDIN" val="\documentclass{article}&#10;\usepackage{amsmath}&#10;\pagestyle{empty}&#10;\begin{document}&#10;&#10;&#10;\textbf{$J$}&#10;&#10;\end{document}"/>
  <p:tag name="IGUANATEXSIZE" val="18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75.74055"/>
  <p:tag name="LATEXADDIN" val="\documentclass{article}&#10;\usepackage{amsmath}&#10;\pagestyle{empty}&#10;\begin{document}&#10;&#10;&#10;\textbf{$L$}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8.49268"/>
  <p:tag name="LATEXADDIN" val="\documentclass{article}&#10;\usepackage{amsmath}&#10;\pagestyle{empty}&#10;\begin{document}&#10;&#10;&#10;\textbf{$I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6.4867"/>
  <p:tag name="LATEXADDIN" val="\documentclass{article}&#10;\usepackage{amsmath}&#10;\pagestyle{empty}&#10;\begin{document}&#10;&#10;&#10;\textbf{$K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99291"/>
  <p:tag name="ORIGINALWIDTH" val="47.24409"/>
  <p:tag name="LATEXADDIN" val="\documentclass{article}&#10;\usepackage{amsmath}&#10;\pagestyle{empty}&#10;\begin{document}&#10;&#10;&#10;$\textbf{s}$&#10;&#10;\end{document}"/>
  <p:tag name="IGUANATEXSIZE" val="18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5.99173"/>
  <p:tag name="LATEXADDIN" val="\documentclass{article}&#10;\usepackage{amsmath}&#10;\pagestyle{empty}&#10;\begin{document}&#10;&#10;&#10;$\textbf{g}$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24.4844"/>
  <p:tag name="LATEXADDIN" val="\documentclass{article}&#10;\usepackage{amsmath}&#10;\pagestyle{empty}&#10;\begin{document}&#10;&#10;&#10;\textbf{$I_B$}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22.2347"/>
  <p:tag name="LATEXADDIN" val="\documentclass{article}&#10;\usepackage{amsmath}&#10;\pagestyle{empty}&#10;\begin{document}&#10;&#10;&#10;\textbf{$I_A$}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72.4784"/>
  <p:tag name="LATEXADDIN" val="\documentclass{article}&#10;\usepackage{amsmath}&#10;\pagestyle{empty}&#10;\begin{document}&#10;&#10;&#10;\textbf{$K_A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24.4844"/>
  <p:tag name="LATEXADDIN" val="\documentclass{article}&#10;\usepackage{amsmath}&#10;\pagestyle{empty}&#10;\begin{document}&#10;&#10;&#10;\textbf{$I_B$}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74.7282"/>
  <p:tag name="LATEXADDIN" val="\documentclass{article}&#10;\usepackage{amsmath}&#10;\pagestyle{empty}&#10;\begin{document}&#10;&#10;&#10;\textbf{$K_B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473.9408"/>
  <p:tag name="LATEXADDIN" val="\documentclass{article}&#10;\usepackage{amsmath}&#10;\pagestyle{empty}&#10;\begin{document}&#10;&#10;&#10;Enc/$\overline{\mbox{Dec}}$&#10;&#10;\end{document}"/>
  <p:tag name="IGUANATEXSIZE" val="12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3.23961"/>
  <p:tag name="LATEXADDIN" val="\documentclass{article}&#10;\usepackage{amsmath}&#10;\pagestyle{empty}&#10;\begin{document}&#10;&#10;&#10;\textbf{$Z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23.7346"/>
  <p:tag name="LATEXADDIN" val="\documentclass{article}&#10;\usepackage{amsmath}&#10;\pagestyle{empty}&#10;\begin{document}&#10;&#10;&#10;\textbf{$W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251.9685"/>
  <p:tag name="LATEXADDIN" val="\documentclass{article}&#10;\usepackage{amsmath}&#10;\pagestyle{empty}&#10;\begin{document}&#10;&#10;&#10;\textbf{$(~)^{-1}$}&#10;&#10;\end{document}"/>
  <p:tag name="IGUANATEXSIZE" val="18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&#10;\textbf{$A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&#10;\textbf{$B$}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7082</TotalTime>
  <Words>1816</Words>
  <Application>Microsoft Office PowerPoint</Application>
  <PresentationFormat>Widescreen</PresentationFormat>
  <Paragraphs>483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New Area Record for the AES Combined S-box/Inverse S-box</vt:lpstr>
      <vt:lpstr>Outline</vt:lpstr>
      <vt:lpstr>Motivation</vt:lpstr>
      <vt:lpstr>New Tower Field GF(((2^2 )^2 )^2) Construction</vt:lpstr>
      <vt:lpstr>Proposed Architecture</vt:lpstr>
      <vt:lpstr>Proposed Mappings</vt:lpstr>
      <vt:lpstr>Proposed Mappings (Complexities)</vt:lpstr>
      <vt:lpstr>Proposed Exponentiation Block</vt:lpstr>
      <vt:lpstr>Proposed Subfield Inversion Block</vt:lpstr>
      <vt:lpstr>Proposed Output Multipliers</vt:lpstr>
      <vt:lpstr>Complexity Comparisons </vt:lpstr>
      <vt:lpstr>ASIC Implementation Results For the Inversion</vt:lpstr>
      <vt:lpstr>ASIC Implementation Results for the Combined S-box/Inverse S-box</vt:lpstr>
      <vt:lpstr>ASIC Implementation Results for the Combined S-box/Inverse S-box (Cont’d)</vt:lpstr>
      <vt:lpstr>Conclusion and 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Doaa Ashmawy</dc:creator>
  <cp:lastModifiedBy>Arash Reyhani-Masoleh</cp:lastModifiedBy>
  <cp:revision>426</cp:revision>
  <dcterms:created xsi:type="dcterms:W3CDTF">2018-06-04T14:36:13Z</dcterms:created>
  <dcterms:modified xsi:type="dcterms:W3CDTF">2018-06-27T13:06:53Z</dcterms:modified>
</cp:coreProperties>
</file>