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50.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72" r:id="rId2"/>
    <p:sldId id="632" r:id="rId3"/>
    <p:sldId id="599" r:id="rId4"/>
    <p:sldId id="614" r:id="rId5"/>
    <p:sldId id="609" r:id="rId6"/>
    <p:sldId id="618" r:id="rId7"/>
    <p:sldId id="560" r:id="rId8"/>
    <p:sldId id="615" r:id="rId9"/>
    <p:sldId id="634" r:id="rId10"/>
    <p:sldId id="635" r:id="rId11"/>
    <p:sldId id="636" r:id="rId12"/>
    <p:sldId id="616" r:id="rId13"/>
    <p:sldId id="570" r:id="rId14"/>
    <p:sldId id="612" r:id="rId15"/>
    <p:sldId id="640" r:id="rId16"/>
    <p:sldId id="404" r:id="rId17"/>
    <p:sldId id="639" r:id="rId18"/>
    <p:sldId id="637" r:id="rId19"/>
    <p:sldId id="638" r:id="rId20"/>
    <p:sldId id="589" r:id="rId21"/>
    <p:sldId id="605" r:id="rId22"/>
    <p:sldId id="476" r:id="rId23"/>
    <p:sldId id="477" r:id="rId24"/>
    <p:sldId id="478" r:id="rId25"/>
    <p:sldId id="633" r:id="rId26"/>
    <p:sldId id="630" r:id="rId27"/>
    <p:sldId id="611" r:id="rId28"/>
    <p:sldId id="617" r:id="rId29"/>
    <p:sldId id="613" r:id="rId30"/>
    <p:sldId id="619" r:id="rId31"/>
    <p:sldId id="620" r:id="rId32"/>
    <p:sldId id="621" r:id="rId33"/>
    <p:sldId id="624" r:id="rId34"/>
    <p:sldId id="622" r:id="rId35"/>
    <p:sldId id="623" r:id="rId36"/>
    <p:sldId id="628" r:id="rId37"/>
  </p:sldIdLst>
  <p:sldSz cx="9144000" cy="6858000" type="screen4x3"/>
  <p:notesSz cx="6797675" cy="9874250"/>
  <p:defaultTex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4032">
          <p15:clr>
            <a:srgbClr val="A4A3A4"/>
          </p15:clr>
        </p15:guide>
        <p15:guide id="2" pos="528">
          <p15:clr>
            <a:srgbClr val="A4A3A4"/>
          </p15:clr>
        </p15:guide>
        <p15:guide id="3" pos="52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thery, Henry J F" initials="RHJF" lastIdx="1" clrIdx="0"/>
  <p:cmAuthor id="1" name="James" initials="J" lastIdx="2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B0807"/>
    <a:srgbClr val="0000FF"/>
    <a:srgbClr val="000000"/>
    <a:srgbClr val="FFFFFF"/>
    <a:srgbClr val="FF5050"/>
    <a:srgbClr val="DC0217"/>
    <a:srgbClr val="FF10FF"/>
    <a:srgbClr val="FF7C80"/>
    <a:srgbClr val="2D55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67474" autoAdjust="0"/>
  </p:normalViewPr>
  <p:slideViewPr>
    <p:cSldViewPr>
      <p:cViewPr varScale="1">
        <p:scale>
          <a:sx n="75" d="100"/>
          <a:sy n="75" d="100"/>
        </p:scale>
        <p:origin x="376" y="168"/>
      </p:cViewPr>
      <p:guideLst>
        <p:guide orient="horz" pos="4032"/>
        <p:guide pos="528"/>
        <p:guide pos="5280"/>
      </p:guideLst>
    </p:cSldViewPr>
  </p:slideViewPr>
  <p:outlineViewPr>
    <p:cViewPr>
      <p:scale>
        <a:sx n="33" d="100"/>
        <a:sy n="33" d="100"/>
      </p:scale>
      <p:origin x="36" y="85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160" y="336"/>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16" tIns="45707" rIns="91416" bIns="45707" numCol="1" anchor="t" anchorCtr="0" compatLnSpc="1">
            <a:prstTxWarp prst="textNoShape">
              <a:avLst/>
            </a:prstTxWarp>
          </a:bodyPr>
          <a:lstStyle>
            <a:lvl1pP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89091" name="Rectangle 3"/>
          <p:cNvSpPr>
            <a:spLocks noGrp="1" noChangeArrowheads="1"/>
          </p:cNvSpPr>
          <p:nvPr>
            <p:ph type="dt" sz="quarter" idx="1"/>
          </p:nvPr>
        </p:nvSpPr>
        <p:spPr bwMode="auto">
          <a:xfrm>
            <a:off x="3852864" y="0"/>
            <a:ext cx="2944812" cy="495300"/>
          </a:xfrm>
          <a:prstGeom prst="rect">
            <a:avLst/>
          </a:prstGeom>
          <a:noFill/>
          <a:ln w="9525">
            <a:noFill/>
            <a:miter lim="800000"/>
            <a:headEnd/>
            <a:tailEnd/>
          </a:ln>
          <a:effectLst/>
        </p:spPr>
        <p:txBody>
          <a:bodyPr vert="horz" wrap="square" lIns="91416" tIns="45707" rIns="91416" bIns="45707" numCol="1" anchor="t" anchorCtr="0" compatLnSpc="1">
            <a:prstTxWarp prst="textNoShape">
              <a:avLst/>
            </a:prstTxWarp>
          </a:bodyPr>
          <a:lstStyle>
            <a:lvl1pPr algn="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89092" name="Rectangle 4"/>
          <p:cNvSpPr>
            <a:spLocks noGrp="1" noChangeArrowheads="1"/>
          </p:cNvSpPr>
          <p:nvPr>
            <p:ph type="ftr" sz="quarter" idx="2"/>
          </p:nvPr>
        </p:nvSpPr>
        <p:spPr bwMode="auto">
          <a:xfrm>
            <a:off x="0" y="9378951"/>
            <a:ext cx="2944813" cy="495300"/>
          </a:xfrm>
          <a:prstGeom prst="rect">
            <a:avLst/>
          </a:prstGeom>
          <a:noFill/>
          <a:ln w="9525">
            <a:noFill/>
            <a:miter lim="800000"/>
            <a:headEnd/>
            <a:tailEnd/>
          </a:ln>
          <a:effectLst/>
        </p:spPr>
        <p:txBody>
          <a:bodyPr vert="horz" wrap="square" lIns="91416" tIns="45707" rIns="91416" bIns="45707" numCol="1" anchor="b" anchorCtr="0" compatLnSpc="1">
            <a:prstTxWarp prst="textNoShape">
              <a:avLst/>
            </a:prstTxWarp>
          </a:bodyPr>
          <a:lstStyle>
            <a:lvl1pP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89093" name="Rectangle 5"/>
          <p:cNvSpPr>
            <a:spLocks noGrp="1" noChangeArrowheads="1"/>
          </p:cNvSpPr>
          <p:nvPr>
            <p:ph type="sldNum" sz="quarter" idx="3"/>
          </p:nvPr>
        </p:nvSpPr>
        <p:spPr bwMode="auto">
          <a:xfrm>
            <a:off x="3852864" y="9378951"/>
            <a:ext cx="2944812" cy="495300"/>
          </a:xfrm>
          <a:prstGeom prst="rect">
            <a:avLst/>
          </a:prstGeom>
          <a:noFill/>
          <a:ln w="9525">
            <a:noFill/>
            <a:miter lim="800000"/>
            <a:headEnd/>
            <a:tailEnd/>
          </a:ln>
          <a:effectLst/>
        </p:spPr>
        <p:txBody>
          <a:bodyPr vert="horz" wrap="square" lIns="91416" tIns="45707" rIns="91416" bIns="45707" numCol="1" anchor="b" anchorCtr="0" compatLnSpc="1">
            <a:prstTxWarp prst="textNoShape">
              <a:avLst/>
            </a:prstTxWarp>
          </a:bodyPr>
          <a:lstStyle>
            <a:lvl1pPr algn="r" eaLnBrk="1" hangingPunct="1">
              <a:spcBef>
                <a:spcPct val="0"/>
              </a:spcBef>
              <a:defRPr sz="1200">
                <a:solidFill>
                  <a:schemeClr val="tx1"/>
                </a:solidFill>
                <a:latin typeface="Times New Roman" pitchFamily="18" charset="0"/>
                <a:cs typeface="Arial" charset="0"/>
              </a:defRPr>
            </a:lvl1pPr>
          </a:lstStyle>
          <a:p>
            <a:pPr>
              <a:defRPr/>
            </a:pPr>
            <a:fld id="{D59C1110-4A5C-4FED-B37F-D6BDA9E32618}" type="slidenum">
              <a:rPr lang="da-DK"/>
              <a:pPr>
                <a:defRPr/>
              </a:pPr>
              <a:t>‹#›</a:t>
            </a:fld>
            <a:endParaRPr lang="da-DK"/>
          </a:p>
        </p:txBody>
      </p:sp>
    </p:spTree>
    <p:extLst>
      <p:ext uri="{BB962C8B-B14F-4D97-AF65-F5344CB8AC3E}">
        <p14:creationId xmlns:p14="http://schemas.microsoft.com/office/powerpoint/2010/main" val="23752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16" tIns="45707" rIns="91416" bIns="45707" numCol="1" anchor="t" anchorCtr="0" compatLnSpc="1">
            <a:prstTxWarp prst="textNoShape">
              <a:avLst/>
            </a:prstTxWarp>
          </a:bodyPr>
          <a:lstStyle>
            <a:lvl1pP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7171" name="Rectangle 3"/>
          <p:cNvSpPr>
            <a:spLocks noGrp="1" noChangeArrowheads="1"/>
          </p:cNvSpPr>
          <p:nvPr>
            <p:ph type="dt" idx="1"/>
          </p:nvPr>
        </p:nvSpPr>
        <p:spPr bwMode="auto">
          <a:xfrm>
            <a:off x="3852864" y="0"/>
            <a:ext cx="2944812" cy="495300"/>
          </a:xfrm>
          <a:prstGeom prst="rect">
            <a:avLst/>
          </a:prstGeom>
          <a:noFill/>
          <a:ln w="9525">
            <a:noFill/>
            <a:miter lim="800000"/>
            <a:headEnd/>
            <a:tailEnd/>
          </a:ln>
          <a:effectLst/>
        </p:spPr>
        <p:txBody>
          <a:bodyPr vert="horz" wrap="square" lIns="91416" tIns="45707" rIns="91416" bIns="45707" numCol="1" anchor="t" anchorCtr="0" compatLnSpc="1">
            <a:prstTxWarp prst="textNoShape">
              <a:avLst/>
            </a:prstTxWarp>
          </a:bodyPr>
          <a:lstStyle>
            <a:lvl1pPr algn="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37892"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464" y="4689475"/>
            <a:ext cx="4984750" cy="4445000"/>
          </a:xfrm>
          <a:prstGeom prst="rect">
            <a:avLst/>
          </a:prstGeom>
          <a:noFill/>
          <a:ln w="9525">
            <a:noFill/>
            <a:miter lim="800000"/>
            <a:headEnd/>
            <a:tailEnd/>
          </a:ln>
          <a:effectLst/>
        </p:spPr>
        <p:txBody>
          <a:bodyPr vert="horz" wrap="square" lIns="91416" tIns="45707" rIns="91416" bIns="45707"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p:cNvSpPr>
            <a:spLocks noGrp="1" noChangeArrowheads="1"/>
          </p:cNvSpPr>
          <p:nvPr>
            <p:ph type="ftr" sz="quarter" idx="4"/>
          </p:nvPr>
        </p:nvSpPr>
        <p:spPr bwMode="auto">
          <a:xfrm>
            <a:off x="0" y="9378951"/>
            <a:ext cx="2944813" cy="495300"/>
          </a:xfrm>
          <a:prstGeom prst="rect">
            <a:avLst/>
          </a:prstGeom>
          <a:noFill/>
          <a:ln w="9525">
            <a:noFill/>
            <a:miter lim="800000"/>
            <a:headEnd/>
            <a:tailEnd/>
          </a:ln>
          <a:effectLst/>
        </p:spPr>
        <p:txBody>
          <a:bodyPr vert="horz" wrap="square" lIns="91416" tIns="45707" rIns="91416" bIns="45707" numCol="1" anchor="b" anchorCtr="0" compatLnSpc="1">
            <a:prstTxWarp prst="textNoShape">
              <a:avLst/>
            </a:prstTxWarp>
          </a:bodyPr>
          <a:lstStyle>
            <a:lvl1pPr eaLnBrk="1" hangingPunct="1">
              <a:spcBef>
                <a:spcPct val="0"/>
              </a:spcBef>
              <a:defRPr sz="1200">
                <a:solidFill>
                  <a:schemeClr val="tx1"/>
                </a:solidFill>
                <a:latin typeface="Times New Roman" pitchFamily="18" charset="0"/>
                <a:cs typeface="Arial" charset="0"/>
              </a:defRPr>
            </a:lvl1pPr>
          </a:lstStyle>
          <a:p>
            <a:pPr>
              <a:defRPr/>
            </a:pPr>
            <a:endParaRPr lang="da-DK"/>
          </a:p>
        </p:txBody>
      </p:sp>
      <p:sp>
        <p:nvSpPr>
          <p:cNvPr id="7175" name="Rectangle 7"/>
          <p:cNvSpPr>
            <a:spLocks noGrp="1" noChangeArrowheads="1"/>
          </p:cNvSpPr>
          <p:nvPr>
            <p:ph type="sldNum" sz="quarter" idx="5"/>
          </p:nvPr>
        </p:nvSpPr>
        <p:spPr bwMode="auto">
          <a:xfrm>
            <a:off x="3852864" y="9378951"/>
            <a:ext cx="2944812" cy="495300"/>
          </a:xfrm>
          <a:prstGeom prst="rect">
            <a:avLst/>
          </a:prstGeom>
          <a:noFill/>
          <a:ln w="9525">
            <a:noFill/>
            <a:miter lim="800000"/>
            <a:headEnd/>
            <a:tailEnd/>
          </a:ln>
          <a:effectLst/>
        </p:spPr>
        <p:txBody>
          <a:bodyPr vert="horz" wrap="square" lIns="91416" tIns="45707" rIns="91416" bIns="45707" numCol="1" anchor="b" anchorCtr="0" compatLnSpc="1">
            <a:prstTxWarp prst="textNoShape">
              <a:avLst/>
            </a:prstTxWarp>
          </a:bodyPr>
          <a:lstStyle>
            <a:lvl1pPr algn="r" eaLnBrk="1" hangingPunct="1">
              <a:spcBef>
                <a:spcPct val="0"/>
              </a:spcBef>
              <a:defRPr sz="1200">
                <a:solidFill>
                  <a:schemeClr val="tx1"/>
                </a:solidFill>
                <a:latin typeface="Times New Roman" pitchFamily="18" charset="0"/>
                <a:cs typeface="Arial" charset="0"/>
              </a:defRPr>
            </a:lvl1pPr>
          </a:lstStyle>
          <a:p>
            <a:pPr>
              <a:defRPr/>
            </a:pPr>
            <a:fld id="{A4EA8766-2E5B-482F-8ECC-9A014CF6D5DA}" type="slidenum">
              <a:rPr lang="da-DK"/>
              <a:pPr>
                <a:defRPr/>
              </a:pPr>
              <a:t>‹#›</a:t>
            </a:fld>
            <a:endParaRPr lang="da-DK"/>
          </a:p>
        </p:txBody>
      </p:sp>
    </p:spTree>
    <p:extLst>
      <p:ext uri="{BB962C8B-B14F-4D97-AF65-F5344CB8AC3E}">
        <p14:creationId xmlns:p14="http://schemas.microsoft.com/office/powerpoint/2010/main" val="3460922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math.andrej.com/2006/03/27/sometimes-all-functions-are-continuou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dl.acm.org/citation.cfm?id=131117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Good</a:t>
            </a:r>
            <a:r>
              <a:rPr lang="zh-CN" altLang="en-US" dirty="0" smtClean="0"/>
              <a:t> </a:t>
            </a:r>
            <a:r>
              <a:rPr lang="en-US" altLang="zh-CN" dirty="0" smtClean="0"/>
              <a:t>afternoon,</a:t>
            </a:r>
            <a:r>
              <a:rPr lang="zh-CN" altLang="en-US" baseline="0" dirty="0" smtClean="0"/>
              <a:t> </a:t>
            </a:r>
            <a:r>
              <a:rPr lang="en-US" altLang="zh-CN" baseline="0" dirty="0"/>
              <a:t>everyone!</a:t>
            </a:r>
            <a:r>
              <a:rPr lang="zh-CN" altLang="en-US" baseline="0" dirty="0"/>
              <a:t> </a:t>
            </a:r>
            <a:endParaRPr lang="en-US" altLang="zh-CN" baseline="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It’s</a:t>
            </a:r>
            <a:r>
              <a:rPr lang="zh-CN" altLang="en-US" baseline="0" dirty="0" smtClean="0"/>
              <a:t> </a:t>
            </a:r>
            <a:r>
              <a:rPr lang="en-US" altLang="zh-CN" baseline="0" dirty="0" smtClean="0"/>
              <a:t>my</a:t>
            </a:r>
            <a:r>
              <a:rPr lang="zh-CN" altLang="en-US" baseline="0" dirty="0" smtClean="0"/>
              <a:t> </a:t>
            </a:r>
            <a:r>
              <a:rPr lang="en-US" altLang="zh-CN" baseline="0" dirty="0" smtClean="0"/>
              <a:t>great</a:t>
            </a:r>
            <a:r>
              <a:rPr lang="zh-CN" altLang="en-US" baseline="0" dirty="0" smtClean="0"/>
              <a:t> </a:t>
            </a:r>
            <a:r>
              <a:rPr lang="en-US" altLang="zh-CN" baseline="0" dirty="0" smtClean="0"/>
              <a:t>honor</a:t>
            </a:r>
            <a:r>
              <a:rPr lang="zh-CN" altLang="en-US" baseline="0" dirty="0" smtClean="0"/>
              <a:t> </a:t>
            </a:r>
            <a:r>
              <a:rPr lang="en-US" altLang="zh-CN" baseline="0" dirty="0" smtClean="0"/>
              <a:t>to</a:t>
            </a:r>
            <a:r>
              <a:rPr lang="zh-CN" altLang="en-US" baseline="0" dirty="0" smtClean="0"/>
              <a:t> </a:t>
            </a:r>
            <a:r>
              <a:rPr lang="en-US" altLang="zh-CN" baseline="0" dirty="0" smtClean="0"/>
              <a:t>present</a:t>
            </a:r>
            <a:r>
              <a:rPr lang="zh-CN" altLang="en-US" baseline="0" dirty="0" smtClean="0"/>
              <a:t> </a:t>
            </a:r>
            <a:r>
              <a:rPr lang="en-US" altLang="zh-CN" baseline="0" dirty="0" smtClean="0"/>
              <a:t>our</a:t>
            </a:r>
            <a:r>
              <a:rPr lang="zh-CN" altLang="en-US" baseline="0" dirty="0" smtClean="0"/>
              <a:t> </a:t>
            </a:r>
            <a:r>
              <a:rPr lang="en-US" altLang="zh-CN" baseline="0" dirty="0" smtClean="0"/>
              <a:t>paper</a:t>
            </a:r>
            <a:r>
              <a:rPr lang="zh-CN" altLang="en-US" baseline="0" dirty="0" smtClean="0"/>
              <a:t> </a:t>
            </a:r>
            <a:r>
              <a:rPr lang="en-US" altLang="zh-CN" baseline="0" dirty="0" smtClean="0"/>
              <a:t>at</a:t>
            </a:r>
            <a:r>
              <a:rPr lang="zh-CN" altLang="en-US" baseline="0" dirty="0" smtClean="0"/>
              <a:t> </a:t>
            </a:r>
            <a:r>
              <a:rPr lang="en-US" altLang="zh-CN" baseline="0" dirty="0" smtClean="0"/>
              <a:t>ARITH</a:t>
            </a:r>
            <a:r>
              <a:rPr lang="zh-CN" altLang="en-US" baseline="0" dirty="0" smtClean="0"/>
              <a:t> </a:t>
            </a:r>
            <a:r>
              <a:rPr lang="en-US" altLang="zh-CN" baseline="0" dirty="0" smtClean="0"/>
              <a:t>today.</a:t>
            </a:r>
            <a:r>
              <a:rPr lang="en-US" dirty="0" smtClean="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This</a:t>
            </a:r>
            <a:r>
              <a:rPr lang="zh-CN" altLang="en-US" baseline="0" dirty="0" smtClean="0"/>
              <a:t> </a:t>
            </a:r>
            <a:r>
              <a:rPr lang="en-US" altLang="zh-CN" baseline="0" dirty="0" smtClean="0"/>
              <a:t>work</a:t>
            </a:r>
            <a:r>
              <a:rPr lang="zh-CN" altLang="en-US" baseline="0" dirty="0" smtClean="0"/>
              <a:t> </a:t>
            </a:r>
            <a:r>
              <a:rPr lang="en-US" altLang="zh-CN" baseline="0" dirty="0" smtClean="0"/>
              <a:t>targets</a:t>
            </a:r>
            <a:r>
              <a:rPr lang="zh-CN" altLang="en-US" baseline="0" dirty="0" smtClean="0"/>
              <a:t> </a:t>
            </a:r>
            <a:r>
              <a:rPr lang="en-US" altLang="zh-CN" baseline="0" dirty="0" smtClean="0"/>
              <a:t>some</a:t>
            </a:r>
            <a:r>
              <a:rPr lang="zh-CN" altLang="en-US" baseline="0" dirty="0" smtClean="0"/>
              <a:t> </a:t>
            </a:r>
            <a:r>
              <a:rPr lang="en-US" altLang="zh-CN" baseline="0" dirty="0" err="1" smtClean="0"/>
              <a:t>optimisations</a:t>
            </a:r>
            <a:r>
              <a:rPr lang="zh-CN" altLang="en-US" baseline="0" dirty="0" smtClean="0"/>
              <a:t> </a:t>
            </a:r>
            <a:r>
              <a:rPr lang="en-US" altLang="zh-CN" baseline="0" dirty="0" smtClean="0"/>
              <a:t>for</a:t>
            </a:r>
            <a:r>
              <a:rPr lang="zh-CN" altLang="en-US" baseline="0" dirty="0" smtClean="0"/>
              <a:t> </a:t>
            </a:r>
            <a:r>
              <a:rPr lang="en-US" altLang="zh-CN" baseline="0" dirty="0" smtClean="0"/>
              <a:t>our</a:t>
            </a:r>
            <a:r>
              <a:rPr lang="zh-CN" altLang="en-US" baseline="0" dirty="0" smtClean="0"/>
              <a:t> </a:t>
            </a:r>
            <a:r>
              <a:rPr lang="en-US" altLang="zh-CN" baseline="0" dirty="0" smtClean="0"/>
              <a:t>previously</a:t>
            </a:r>
            <a:r>
              <a:rPr lang="zh-CN" altLang="en-US" baseline="0" dirty="0" smtClean="0"/>
              <a:t> </a:t>
            </a:r>
            <a:r>
              <a:rPr lang="en-US" altLang="zh-CN" baseline="0" dirty="0" smtClean="0"/>
              <a:t>published</a:t>
            </a:r>
            <a:r>
              <a:rPr lang="zh-CN" altLang="en-US" baseline="0" dirty="0" smtClean="0"/>
              <a:t> </a:t>
            </a:r>
            <a:r>
              <a:rPr lang="en-US" altLang="zh-CN" baseline="0" dirty="0" smtClean="0"/>
              <a:t>paper</a:t>
            </a:r>
            <a:r>
              <a:rPr lang="zh-CN" altLang="en-US" baseline="0" dirty="0" smtClean="0"/>
              <a:t> </a:t>
            </a:r>
            <a:r>
              <a:rPr lang="en-US" altLang="zh-CN" baseline="0" dirty="0" smtClean="0"/>
              <a:t>at 2017 international conference on Field-programmable Technology (FPT), which is one of the premier conferences in the</a:t>
            </a:r>
            <a:r>
              <a:rPr lang="zh-CN" altLang="en-US" baseline="0" dirty="0" smtClean="0"/>
              <a:t> </a:t>
            </a:r>
            <a:r>
              <a:rPr lang="en-US" altLang="zh-CN" baseline="0" dirty="0" smtClean="0"/>
              <a:t>FPGA field.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In that paper, we presented</a:t>
            </a:r>
            <a:r>
              <a:rPr lang="zh-CN" altLang="en-US" baseline="0" dirty="0" smtClean="0"/>
              <a:t> </a:t>
            </a:r>
            <a:r>
              <a:rPr lang="en-US" altLang="zh-CN" baseline="0" dirty="0" smtClean="0"/>
              <a:t>a</a:t>
            </a:r>
            <a:r>
              <a:rPr lang="zh-CN" altLang="en-US" baseline="0" dirty="0" smtClean="0"/>
              <a:t> </a:t>
            </a:r>
            <a:r>
              <a:rPr lang="en-US" altLang="zh-CN" baseline="0" dirty="0" smtClean="0"/>
              <a:t>novel</a:t>
            </a:r>
            <a:r>
              <a:rPr lang="zh-CN" altLang="en-US" baseline="0" dirty="0" smtClean="0"/>
              <a:t> </a:t>
            </a:r>
            <a:r>
              <a:rPr lang="en-US" altLang="zh-CN" baseline="0" dirty="0" smtClean="0"/>
              <a:t>hardware</a:t>
            </a:r>
            <a:r>
              <a:rPr lang="zh-CN" altLang="en-US" baseline="0" dirty="0" smtClean="0"/>
              <a:t> </a:t>
            </a:r>
            <a:r>
              <a:rPr lang="en-US" altLang="zh-CN" baseline="0" dirty="0" smtClean="0"/>
              <a:t>architecture</a:t>
            </a:r>
            <a:r>
              <a:rPr lang="zh-CN" altLang="en-US" baseline="0" dirty="0" smtClean="0"/>
              <a:t> </a:t>
            </a:r>
            <a:r>
              <a:rPr lang="en-US" altLang="zh-CN" baseline="0" dirty="0" smtClean="0"/>
              <a:t>which</a:t>
            </a:r>
            <a:r>
              <a:rPr lang="zh-CN" altLang="en-US" baseline="0" dirty="0" smtClean="0"/>
              <a:t> </a:t>
            </a:r>
            <a:r>
              <a:rPr lang="en-US" altLang="zh-CN" baseline="0" dirty="0" smtClean="0"/>
              <a:t>only</a:t>
            </a:r>
            <a:r>
              <a:rPr lang="zh-CN" altLang="en-US" baseline="0" dirty="0" smtClean="0"/>
              <a:t> </a:t>
            </a:r>
            <a:r>
              <a:rPr lang="en-US" altLang="zh-CN" baseline="0" dirty="0" smtClean="0"/>
              <a:t>uses</a:t>
            </a:r>
            <a:r>
              <a:rPr lang="zh-CN" altLang="en-US" baseline="0" dirty="0" smtClean="0"/>
              <a:t> </a:t>
            </a:r>
            <a:r>
              <a:rPr lang="en-US" altLang="zh-CN" baseline="0" dirty="0" smtClean="0"/>
              <a:t>constant</a:t>
            </a:r>
            <a:r>
              <a:rPr lang="zh-CN" altLang="en-US" baseline="0" dirty="0" smtClean="0"/>
              <a:t> </a:t>
            </a:r>
            <a:r>
              <a:rPr lang="en-US" altLang="zh-CN" baseline="0" dirty="0" smtClean="0"/>
              <a:t>compute-hardware</a:t>
            </a:r>
            <a:r>
              <a:rPr lang="en-GB" dirty="0" smtClean="0"/>
              <a:t> </a:t>
            </a:r>
            <a:r>
              <a:rPr lang="en-US" altLang="zh-CN" dirty="0" smtClean="0"/>
              <a:t>to</a:t>
            </a:r>
            <a:r>
              <a:rPr lang="zh-CN" altLang="en-US" dirty="0" smtClean="0"/>
              <a:t> </a:t>
            </a:r>
            <a:r>
              <a:rPr lang="en-US" altLang="zh-CN" dirty="0" smtClean="0"/>
              <a:t>solve</a:t>
            </a:r>
            <a:r>
              <a:rPr lang="en-GB" dirty="0" smtClean="0"/>
              <a:t> systems of linear equations to arbitrary accuracies</a:t>
            </a:r>
            <a:r>
              <a:rPr lang="en-US" dirty="0" smtClean="0"/>
              <a:t>,</a:t>
            </a:r>
            <a:r>
              <a:rPr lang="en-US" baseline="0" dirty="0" smtClean="0"/>
              <a:t> name</a:t>
            </a:r>
            <a:r>
              <a:rPr lang="en-US" altLang="zh-CN" baseline="0" dirty="0" smtClean="0"/>
              <a:t>d</a:t>
            </a:r>
            <a:r>
              <a:rPr lang="en-US" baseline="0" dirty="0" smtClean="0"/>
              <a:t> ARCHITECT.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b="0" i="0" kern="1200" dirty="0" smtClean="0">
                <a:solidFill>
                  <a:schemeClr val="tx1"/>
                </a:solidFill>
                <a:effectLst/>
                <a:latin typeface="Times New Roman" pitchFamily="18" charset="0"/>
                <a:ea typeface="+mn-ea"/>
                <a:cs typeface="+mn-cs"/>
              </a:rPr>
              <a:t>ARCHITECT</a:t>
            </a:r>
            <a:r>
              <a:rPr lang="en-US" sz="1200" b="0" i="0" kern="1200" dirty="0" smtClean="0">
                <a:solidFill>
                  <a:schemeClr val="tx1"/>
                </a:solidFill>
                <a:effectLst/>
                <a:latin typeface="Times New Roman" pitchFamily="18" charset="0"/>
                <a:ea typeface="+mn-ea"/>
                <a:cs typeface="+mn-cs"/>
              </a:rPr>
              <a:t> computed every digit of every iteration of the computation. While for any </a:t>
            </a:r>
            <a:r>
              <a:rPr lang="en-US" altLang="zh-CN" sz="1200" b="0" i="0" u="sng" kern="1200" dirty="0" smtClean="0">
                <a:solidFill>
                  <a:schemeClr val="tx1"/>
                </a:solidFill>
                <a:effectLst/>
                <a:latin typeface="Times New Roman" pitchFamily="18" charset="0"/>
                <a:ea typeface="+mn-ea"/>
                <a:cs typeface="+mn-cs"/>
              </a:rPr>
              <a:t>continuous</a:t>
            </a:r>
            <a:r>
              <a:rPr lang="en-US" sz="1200" b="0" i="0" kern="1200" dirty="0" smtClean="0">
                <a:solidFill>
                  <a:schemeClr val="tx1"/>
                </a:solidFill>
                <a:effectLst/>
                <a:latin typeface="Times New Roman" pitchFamily="18" charset="0"/>
                <a:ea typeface="+mn-ea"/>
                <a:cs typeface="+mn-cs"/>
              </a:rPr>
              <a:t> function this will give a correct result, it tends to be wasteful in practice</a:t>
            </a:r>
            <a:r>
              <a:rPr lang="en-US" altLang="zh-CN" sz="1200" b="0" i="0" kern="1200" dirty="0" smtClean="0">
                <a:solidFill>
                  <a:schemeClr val="tx1"/>
                </a:solidFill>
                <a:effectLst/>
                <a:latin typeface="Times New Roman" pitchFamily="18" charset="0"/>
                <a:ea typeface="+mn-ea"/>
                <a:cs typeface="+mn-cs"/>
              </a:rPr>
              <a:t>,</a:t>
            </a:r>
            <a:r>
              <a:rPr lang="zh-CN" altLang="en-US" baseline="0" dirty="0" smtClean="0"/>
              <a:t> </a:t>
            </a:r>
            <a:r>
              <a:rPr lang="en-US" altLang="zh-CN" baseline="0" dirty="0" smtClean="0"/>
              <a:t>generating</a:t>
            </a:r>
            <a:r>
              <a:rPr lang="zh-CN" altLang="en-US" baseline="0" dirty="0" smtClean="0"/>
              <a:t> </a:t>
            </a:r>
            <a:r>
              <a:rPr lang="en-US" altLang="zh-CN" baseline="0" dirty="0" smtClean="0"/>
              <a:t>more</a:t>
            </a:r>
            <a:r>
              <a:rPr lang="zh-CN" altLang="en-US" baseline="0" dirty="0" smtClean="0"/>
              <a:t> </a:t>
            </a:r>
            <a:r>
              <a:rPr lang="en-US" altLang="zh-CN" baseline="0" dirty="0" smtClean="0"/>
              <a:t>digits</a:t>
            </a:r>
            <a:r>
              <a:rPr lang="zh-CN" altLang="en-US" baseline="0" dirty="0" smtClean="0"/>
              <a:t> </a:t>
            </a:r>
            <a:r>
              <a:rPr lang="en-US" altLang="zh-CN" baseline="0" dirty="0" smtClean="0"/>
              <a:t>than</a:t>
            </a:r>
            <a:r>
              <a:rPr lang="zh-CN" altLang="en-US" baseline="0" dirty="0" smtClean="0"/>
              <a:t> </a:t>
            </a:r>
            <a:r>
              <a:rPr lang="en-US" altLang="zh-CN" baseline="0" dirty="0" smtClean="0"/>
              <a:t>strictly</a:t>
            </a:r>
            <a:r>
              <a:rPr lang="zh-CN" altLang="en-US" baseline="0" dirty="0" smtClean="0"/>
              <a:t> </a:t>
            </a:r>
            <a:r>
              <a:rPr lang="en-US" altLang="zh-CN" baseline="0" dirty="0" smtClean="0"/>
              <a:t>needed.</a:t>
            </a:r>
            <a:r>
              <a:rPr lang="zh-CN" altLang="en-US" baseline="0" dirty="0" smtClean="0"/>
              <a:t> </a:t>
            </a:r>
            <a:endParaRPr lang="en-US" altLang="zh-CN" baseline="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Therefore</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paper,</a:t>
            </a:r>
            <a:r>
              <a:rPr lang="zh-CN" altLang="en-US" baseline="0" dirty="0" smtClean="0"/>
              <a:t> </a:t>
            </a:r>
            <a:r>
              <a:rPr lang="en-US" altLang="zh-CN" baseline="0" dirty="0" smtClean="0"/>
              <a:t>we</a:t>
            </a:r>
            <a:r>
              <a:rPr lang="zh-CN" altLang="en-US" baseline="0" dirty="0" smtClean="0"/>
              <a:t> </a:t>
            </a:r>
            <a:r>
              <a:rPr lang="en-US" altLang="zh-CN" baseline="0" dirty="0" smtClean="0"/>
              <a:t>try</a:t>
            </a:r>
            <a:r>
              <a:rPr lang="zh-CN" altLang="en-US" baseline="0" dirty="0" smtClean="0"/>
              <a:t> </a:t>
            </a:r>
            <a:r>
              <a:rPr lang="en-US" altLang="zh-CN" baseline="0" dirty="0" smtClean="0"/>
              <a:t>to</a:t>
            </a:r>
            <a:r>
              <a:rPr lang="en-US" baseline="0" dirty="0" smtClean="0"/>
              <a:t> </a:t>
            </a:r>
            <a:r>
              <a:rPr lang="en-US" altLang="zh-CN" baseline="0" dirty="0" smtClean="0"/>
              <a:t>avoid</a:t>
            </a:r>
            <a:r>
              <a:rPr lang="en-US" baseline="0" dirty="0" smtClean="0"/>
              <a:t> some superfluous digits during iterative calculations. We call the step of omitting digits as Digit Elision.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a:t>
            </a:fld>
            <a:endParaRPr lang="da-DK"/>
          </a:p>
        </p:txBody>
      </p:sp>
    </p:spTree>
    <p:extLst>
      <p:ext uri="{BB962C8B-B14F-4D97-AF65-F5344CB8AC3E}">
        <p14:creationId xmlns:p14="http://schemas.microsoft.com/office/powerpoint/2010/main" val="340974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Let’s</a:t>
            </a:r>
            <a:r>
              <a:rPr lang="zh-CN" altLang="en-US" dirty="0" smtClean="0"/>
              <a:t> </a:t>
            </a:r>
            <a:r>
              <a:rPr lang="en-US" altLang="zh-CN" dirty="0" smtClean="0"/>
              <a:t>keep</a:t>
            </a:r>
            <a:r>
              <a:rPr lang="zh-CN" altLang="en-US" baseline="0" dirty="0" smtClean="0"/>
              <a:t> </a:t>
            </a:r>
            <a:r>
              <a:rPr lang="en-US" altLang="zh-CN" baseline="0" dirty="0" smtClean="0"/>
              <a:t>computing</a:t>
            </a:r>
            <a:r>
              <a:rPr lang="zh-CN" altLang="en-US" baseline="0" dirty="0" smtClean="0"/>
              <a:t> </a:t>
            </a:r>
            <a:r>
              <a:rPr lang="en-US" altLang="zh-CN" baseline="0" dirty="0" smtClean="0"/>
              <a:t>and</a:t>
            </a:r>
            <a:r>
              <a:rPr lang="zh-CN" altLang="en-US" baseline="0" dirty="0" smtClean="0"/>
              <a:t> </a:t>
            </a:r>
            <a:r>
              <a:rPr lang="en-US" altLang="zh-CN" baseline="0" dirty="0" smtClean="0"/>
              <a:t>see</a:t>
            </a:r>
            <a:r>
              <a:rPr lang="zh-CN" altLang="en-US" baseline="0" dirty="0" smtClean="0"/>
              <a:t> </a:t>
            </a:r>
            <a:r>
              <a:rPr lang="en-US" altLang="zh-CN" baseline="0" dirty="0" smtClean="0"/>
              <a:t>what</a:t>
            </a:r>
            <a:r>
              <a:rPr lang="zh-CN" altLang="en-US" baseline="0" dirty="0" smtClean="0"/>
              <a:t> </a:t>
            </a:r>
            <a:r>
              <a:rPr lang="en-US" altLang="zh-CN" baseline="0" dirty="0" smtClean="0"/>
              <a:t>happened</a:t>
            </a:r>
            <a:r>
              <a:rPr lang="zh-CN" altLang="en-US" baseline="0" dirty="0" smtClean="0"/>
              <a:t> </a:t>
            </a:r>
            <a:r>
              <a:rPr lang="en-US" altLang="zh-CN" baseline="0" dirty="0" smtClean="0"/>
              <a:t>in</a:t>
            </a:r>
            <a:r>
              <a:rPr lang="zh-CN" altLang="en-US" baseline="0" dirty="0" smtClean="0"/>
              <a:t> </a:t>
            </a:r>
            <a:r>
              <a:rPr lang="en-US" altLang="zh-CN" baseline="0" dirty="0" smtClean="0"/>
              <a:t>approximant</a:t>
            </a:r>
            <a:r>
              <a:rPr lang="zh-CN" altLang="en-US" baseline="0" dirty="0" smtClean="0"/>
              <a:t> </a:t>
            </a:r>
            <a:r>
              <a:rPr lang="en-US" altLang="zh-CN" baseline="0" dirty="0" smtClean="0"/>
              <a:t>k+1,</a:t>
            </a:r>
          </a:p>
          <a:p>
            <a:pPr marL="228600" indent="-228600">
              <a:buAutoNum type="arabicPeriod"/>
            </a:pPr>
            <a:r>
              <a:rPr lang="en-US" altLang="zh-CN" baseline="0" dirty="0" smtClean="0"/>
              <a:t>Again,</a:t>
            </a:r>
            <a:r>
              <a:rPr lang="zh-CN" altLang="en-US" baseline="0" dirty="0" smtClean="0"/>
              <a:t> </a:t>
            </a:r>
            <a:r>
              <a:rPr lang="en-US" altLang="zh-CN" baseline="0" dirty="0" smtClean="0"/>
              <a:t>after</a:t>
            </a:r>
            <a:r>
              <a:rPr lang="zh-CN" altLang="en-US" baseline="0" dirty="0" smtClean="0"/>
              <a:t> </a:t>
            </a:r>
            <a:r>
              <a:rPr lang="en-US" altLang="zh-CN" baseline="0" dirty="0" smtClean="0"/>
              <a:t>generating</a:t>
            </a:r>
            <a:r>
              <a:rPr lang="zh-CN" altLang="en-US" baseline="0" dirty="0" smtClean="0"/>
              <a:t> </a:t>
            </a:r>
            <a:r>
              <a:rPr lang="en-US" altLang="zh-CN" baseline="0" dirty="0" err="1" smtClean="0"/>
              <a:t>approimant</a:t>
            </a:r>
            <a:r>
              <a:rPr lang="zh-CN" altLang="en-US" baseline="0" dirty="0" smtClean="0"/>
              <a:t> </a:t>
            </a:r>
            <a:r>
              <a:rPr lang="en-US" altLang="zh-CN" baseline="0" dirty="0" smtClean="0"/>
              <a:t>k-1</a:t>
            </a:r>
            <a:r>
              <a:rPr lang="zh-CN" altLang="en-US" baseline="0" dirty="0" smtClean="0"/>
              <a:t> </a:t>
            </a:r>
            <a:r>
              <a:rPr lang="en-US" altLang="zh-CN" baseline="0" dirty="0" smtClean="0"/>
              <a:t>and</a:t>
            </a:r>
            <a:r>
              <a:rPr lang="zh-CN" altLang="en-US" baseline="0" dirty="0" smtClean="0"/>
              <a:t> </a:t>
            </a:r>
            <a:r>
              <a:rPr lang="en-US" altLang="zh-CN" baseline="0" dirty="0" smtClean="0"/>
              <a:t>k.</a:t>
            </a:r>
            <a:r>
              <a:rPr lang="zh-CN" altLang="en-US" baseline="0" dirty="0" smtClean="0"/>
              <a:t> </a:t>
            </a:r>
            <a:r>
              <a:rPr lang="en-US" altLang="zh-CN" baseline="0" dirty="0" smtClean="0"/>
              <a:t>The</a:t>
            </a:r>
            <a:r>
              <a:rPr lang="zh-CN" altLang="en-US" baseline="0" dirty="0" smtClean="0"/>
              <a:t> </a:t>
            </a:r>
            <a:r>
              <a:rPr lang="en-US" altLang="zh-CN" baseline="0" dirty="0" smtClean="0"/>
              <a:t>runtime-detection</a:t>
            </a:r>
            <a:r>
              <a:rPr lang="zh-CN" altLang="en-US" baseline="0" dirty="0" smtClean="0"/>
              <a:t> </a:t>
            </a:r>
            <a:r>
              <a:rPr lang="en-US" altLang="zh-CN" baseline="0" dirty="0" smtClean="0"/>
              <a:t>module</a:t>
            </a:r>
            <a:r>
              <a:rPr lang="zh-CN" altLang="en-US" baseline="0" dirty="0" smtClean="0"/>
              <a:t> </a:t>
            </a:r>
            <a:r>
              <a:rPr lang="en-US" altLang="zh-CN" baseline="0" dirty="0" smtClean="0"/>
              <a:t>will</a:t>
            </a:r>
            <a:r>
              <a:rPr lang="zh-CN" altLang="en-US" baseline="0" dirty="0" smtClean="0"/>
              <a:t> </a:t>
            </a:r>
            <a:r>
              <a:rPr lang="en-US" altLang="zh-CN" baseline="0" dirty="0" smtClean="0"/>
              <a:t>check</a:t>
            </a:r>
            <a:r>
              <a:rPr lang="zh-CN" altLang="en-US" baseline="0" dirty="0" smtClean="0"/>
              <a:t> </a:t>
            </a:r>
            <a:r>
              <a:rPr lang="en-US" altLang="zh-CN" baseline="0" dirty="0" smtClean="0"/>
              <a:t>whether</a:t>
            </a:r>
            <a:r>
              <a:rPr lang="zh-CN" altLang="en-US" baseline="0" dirty="0" smtClean="0"/>
              <a:t> </a:t>
            </a:r>
            <a:r>
              <a:rPr lang="en-US" altLang="zh-CN" baseline="0" dirty="0" smtClean="0"/>
              <a:t>appr.k-1</a:t>
            </a:r>
            <a:r>
              <a:rPr lang="zh-CN" altLang="en-US" baseline="0" dirty="0" smtClean="0"/>
              <a:t> </a:t>
            </a:r>
            <a:r>
              <a:rPr lang="en-US" altLang="zh-CN" baseline="0" dirty="0" smtClean="0"/>
              <a:t>and</a:t>
            </a:r>
            <a:r>
              <a:rPr lang="zh-CN" altLang="en-US" baseline="0" dirty="0" smtClean="0"/>
              <a:t> </a:t>
            </a:r>
            <a:r>
              <a:rPr lang="en-US" altLang="zh-CN" baseline="0" dirty="0" smtClean="0"/>
              <a:t>k</a:t>
            </a:r>
            <a:r>
              <a:rPr lang="zh-CN" altLang="en-US" baseline="0" dirty="0" smtClean="0"/>
              <a:t> </a:t>
            </a:r>
            <a:r>
              <a:rPr lang="en-US" altLang="zh-CN" baseline="0" dirty="0" smtClean="0"/>
              <a:t>have</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q+</a:t>
            </a:r>
            <a:r>
              <a:rPr lang="zh-CN" altLang="en-US" baseline="0" dirty="0" smtClean="0"/>
              <a:t> </a:t>
            </a:r>
            <a:r>
              <a:rPr lang="en-US" altLang="zh-CN" baseline="0" dirty="0" smtClean="0"/>
              <a:t>delta</a:t>
            </a:r>
            <a:r>
              <a:rPr lang="zh-CN" altLang="en-US" baseline="0" dirty="0" smtClean="0"/>
              <a:t> </a:t>
            </a:r>
            <a:r>
              <a:rPr lang="en-US" altLang="zh-CN" baseline="0" dirty="0" smtClean="0"/>
              <a:t>digits.</a:t>
            </a:r>
          </a:p>
          <a:p>
            <a:pPr marL="228600" indent="-228600">
              <a:buAutoNum type="arabicPeriod"/>
            </a:pPr>
            <a:r>
              <a:rPr lang="en-US" altLang="zh-CN" baseline="0" dirty="0" smtClean="0"/>
              <a:t>As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see,</a:t>
            </a:r>
            <a:r>
              <a:rPr lang="zh-CN" altLang="en-US" baseline="0" dirty="0" smtClean="0"/>
              <a:t> </a:t>
            </a:r>
            <a:r>
              <a:rPr lang="en-US" altLang="zh-CN" baseline="0" dirty="0" smtClean="0"/>
              <a:t>if</a:t>
            </a:r>
            <a:r>
              <a:rPr lang="zh-CN" altLang="en-US" baseline="0" dirty="0" smtClean="0"/>
              <a:t> </a:t>
            </a:r>
            <a:r>
              <a:rPr lang="en-US" altLang="zh-CN" baseline="0" dirty="0" smtClean="0"/>
              <a:t>these</a:t>
            </a:r>
            <a:r>
              <a:rPr lang="zh-CN" altLang="en-US" baseline="0" dirty="0" smtClean="0"/>
              <a:t> </a:t>
            </a:r>
            <a:r>
              <a:rPr lang="en-US" altLang="zh-CN" baseline="0" dirty="0" smtClean="0"/>
              <a:t>digits</a:t>
            </a:r>
            <a:r>
              <a:rPr lang="zh-CN" altLang="en-US" baseline="0" dirty="0" smtClean="0"/>
              <a:t> </a:t>
            </a:r>
            <a:r>
              <a:rPr lang="en-US" altLang="zh-CN" baseline="0" dirty="0" smtClean="0"/>
              <a:t>are</a:t>
            </a:r>
            <a:r>
              <a:rPr lang="zh-CN" altLang="en-US" baseline="0" dirty="0" smtClean="0"/>
              <a:t> </a:t>
            </a:r>
            <a:r>
              <a:rPr lang="en-US" altLang="zh-CN" baseline="0" dirty="0" smtClean="0"/>
              <a:t>same,</a:t>
            </a:r>
            <a:r>
              <a:rPr lang="zh-CN" altLang="en-US" baseline="0" dirty="0" smtClean="0"/>
              <a:t> </a:t>
            </a:r>
            <a:r>
              <a:rPr lang="en-US" altLang="zh-CN" baseline="0" dirty="0" smtClean="0"/>
              <a:t>then</a:t>
            </a:r>
            <a:r>
              <a:rPr lang="zh-CN" altLang="en-US" baseline="0" dirty="0" smtClean="0"/>
              <a:t> </a:t>
            </a:r>
            <a:r>
              <a:rPr lang="en-US" altLang="zh-CN" baseline="0" dirty="0" smtClean="0"/>
              <a:t>we</a:t>
            </a:r>
            <a:r>
              <a:rPr lang="zh-CN" altLang="en-US" baseline="0" dirty="0" smtClean="0"/>
              <a:t> </a:t>
            </a:r>
            <a:r>
              <a:rPr lang="en-US" altLang="zh-CN" baseline="0" dirty="0" smtClean="0"/>
              <a:t>still</a:t>
            </a:r>
            <a:r>
              <a:rPr lang="zh-CN" altLang="en-US" baseline="0" dirty="0" smtClean="0"/>
              <a:t> </a:t>
            </a:r>
            <a:r>
              <a:rPr lang="en-US" altLang="zh-CN" baseline="0" dirty="0" smtClean="0"/>
              <a:t>have</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q</a:t>
            </a:r>
            <a:r>
              <a:rPr lang="zh-CN" altLang="en-US" baseline="0" dirty="0" smtClean="0"/>
              <a:t> </a:t>
            </a:r>
            <a:r>
              <a:rPr lang="en-US" altLang="zh-CN" baseline="0" dirty="0" smtClean="0"/>
              <a:t>digits</a:t>
            </a:r>
            <a:r>
              <a:rPr lang="zh-CN" altLang="en-US" baseline="0" dirty="0" smtClean="0"/>
              <a:t> </a:t>
            </a:r>
            <a:r>
              <a:rPr lang="en-US" altLang="zh-CN" baseline="0" dirty="0" smtClean="0"/>
              <a:t>in</a:t>
            </a:r>
            <a:r>
              <a:rPr lang="zh-CN" altLang="en-US" baseline="0" dirty="0" smtClean="0"/>
              <a:t> </a:t>
            </a:r>
            <a:r>
              <a:rPr lang="en-US" altLang="zh-CN" baseline="0" dirty="0" smtClean="0"/>
              <a:t>approximant</a:t>
            </a:r>
            <a:r>
              <a:rPr lang="zh-CN" altLang="en-US" baseline="0" dirty="0" smtClean="0"/>
              <a:t> </a:t>
            </a:r>
            <a:r>
              <a:rPr lang="en-US" altLang="zh-CN" baseline="0" dirty="0" smtClean="0"/>
              <a:t>k+1.</a:t>
            </a:r>
            <a:r>
              <a:rPr lang="zh-CN" altLang="en-US" baseline="0" dirty="0" smtClean="0"/>
              <a:t> </a:t>
            </a:r>
            <a:endParaRPr lang="en-US" altLang="zh-CN" baseline="0" dirty="0" smtClean="0"/>
          </a:p>
          <a:p>
            <a:pPr marL="228600" indent="-228600">
              <a:buAutoNum type="arabicPeriod"/>
            </a:pPr>
            <a:r>
              <a:rPr lang="en-US" altLang="zh-CN" baseline="0" dirty="0" smtClean="0"/>
              <a:t>Therefore,</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have</a:t>
            </a:r>
            <a:r>
              <a:rPr lang="zh-CN" altLang="en-US" baseline="0" dirty="0" smtClean="0"/>
              <a:t> </a:t>
            </a:r>
            <a:r>
              <a:rPr lang="en-US" altLang="zh-CN" baseline="0" dirty="0" smtClean="0"/>
              <a:t>the</a:t>
            </a:r>
            <a:r>
              <a:rPr lang="zh-CN" altLang="en-US" baseline="0" dirty="0" smtClean="0"/>
              <a:t> </a:t>
            </a:r>
            <a:r>
              <a:rPr lang="en-US" altLang="zh-CN" baseline="0" dirty="0" smtClean="0"/>
              <a:t>conclusion</a:t>
            </a:r>
            <a:r>
              <a:rPr lang="zh-CN" altLang="en-US" baseline="0" dirty="0" smtClean="0"/>
              <a:t> </a:t>
            </a:r>
            <a:r>
              <a:rPr lang="en-US" altLang="zh-CN" baseline="0" dirty="0" smtClean="0"/>
              <a:t>that</a:t>
            </a:r>
            <a:r>
              <a:rPr lang="zh-CN" altLang="en-US" baseline="0" dirty="0" smtClean="0"/>
              <a:t> </a:t>
            </a:r>
            <a:r>
              <a:rPr lang="en-US" altLang="zh-CN" baseline="0" dirty="0" smtClean="0"/>
              <a:t>these</a:t>
            </a:r>
            <a:r>
              <a:rPr lang="zh-CN" altLang="en-US" baseline="0" dirty="0" smtClean="0"/>
              <a:t> </a:t>
            </a:r>
            <a:r>
              <a:rPr lang="en-US" altLang="zh-CN" baseline="0" dirty="0" smtClean="0"/>
              <a:t>digits</a:t>
            </a:r>
            <a:r>
              <a:rPr lang="zh-CN" altLang="en-US" baseline="0" dirty="0" smtClean="0"/>
              <a:t> </a:t>
            </a:r>
            <a:r>
              <a:rPr lang="en-US" altLang="zh-CN" baseline="0" dirty="0" smtClean="0"/>
              <a:t>don‘t</a:t>
            </a:r>
            <a:r>
              <a:rPr lang="zh-CN" altLang="en-US" baseline="0" dirty="0" smtClean="0"/>
              <a:t> </a:t>
            </a:r>
            <a:r>
              <a:rPr lang="en-US" altLang="zh-CN" baseline="0" dirty="0" smtClean="0"/>
              <a:t>change</a:t>
            </a:r>
            <a:r>
              <a:rPr lang="zh-CN" altLang="en-US" baseline="0" dirty="0" smtClean="0"/>
              <a:t> </a:t>
            </a:r>
            <a:r>
              <a:rPr lang="en-US" altLang="zh-CN" baseline="0" dirty="0" smtClean="0"/>
              <a:t>in</a:t>
            </a:r>
            <a:r>
              <a:rPr lang="zh-CN" altLang="en-US" baseline="0" dirty="0" smtClean="0"/>
              <a:t> </a:t>
            </a:r>
            <a:r>
              <a:rPr lang="en-US" altLang="zh-CN" baseline="0" dirty="0" smtClean="0"/>
              <a:t>later</a:t>
            </a:r>
            <a:r>
              <a:rPr lang="zh-CN" altLang="en-US" baseline="0" dirty="0" smtClean="0"/>
              <a:t> </a:t>
            </a:r>
            <a:r>
              <a:rPr lang="en-US" altLang="zh-CN" baseline="0" dirty="0" smtClean="0"/>
              <a:t>iterations,</a:t>
            </a:r>
            <a:r>
              <a:rPr lang="zh-CN" altLang="en-US" baseline="0" dirty="0" smtClean="0"/>
              <a:t> </a:t>
            </a:r>
            <a:r>
              <a:rPr lang="en-US" altLang="zh-CN" baseline="0" dirty="0" smtClean="0"/>
              <a:t>so</a:t>
            </a:r>
            <a:r>
              <a:rPr lang="zh-CN" altLang="en-US" baseline="0" dirty="0" smtClean="0"/>
              <a:t> </a:t>
            </a:r>
            <a:r>
              <a:rPr lang="en-US" altLang="zh-CN" baseline="0" dirty="0" smtClean="0"/>
              <a:t>that</a:t>
            </a:r>
            <a:r>
              <a:rPr lang="zh-CN" altLang="en-US" baseline="0" dirty="0" smtClean="0"/>
              <a:t> </a:t>
            </a:r>
            <a:r>
              <a:rPr lang="en-US" altLang="zh-CN" baseline="0" dirty="0" smtClean="0"/>
              <a:t>they</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smtClean="0"/>
              <a:t>omitted.</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10</a:t>
            </a:fld>
            <a:endParaRPr lang="da-DK"/>
          </a:p>
        </p:txBody>
      </p:sp>
    </p:spTree>
    <p:extLst>
      <p:ext uri="{BB962C8B-B14F-4D97-AF65-F5344CB8AC3E}">
        <p14:creationId xmlns:p14="http://schemas.microsoft.com/office/powerpoint/2010/main" val="19924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Now</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have</a:t>
            </a:r>
            <a:r>
              <a:rPr lang="zh-CN" altLang="en-US" baseline="0" dirty="0" smtClean="0"/>
              <a:t> </a:t>
            </a:r>
            <a:r>
              <a:rPr lang="en-US" altLang="zh-CN" baseline="0" dirty="0" smtClean="0"/>
              <a:t>already</a:t>
            </a:r>
            <a:r>
              <a:rPr lang="zh-CN" altLang="en-US" baseline="0" dirty="0" smtClean="0"/>
              <a:t> </a:t>
            </a:r>
            <a:r>
              <a:rPr lang="en-US" altLang="zh-CN" baseline="0" dirty="0" smtClean="0"/>
              <a:t>now</a:t>
            </a:r>
            <a:r>
              <a:rPr lang="zh-CN" altLang="en-US" baseline="0" dirty="0" smtClean="0"/>
              <a:t> </a:t>
            </a:r>
            <a:r>
              <a:rPr lang="en-US" altLang="zh-CN" baseline="0" dirty="0" smtClean="0"/>
              <a:t>such</a:t>
            </a:r>
            <a:r>
              <a:rPr lang="zh-CN" altLang="en-US" baseline="0" dirty="0" smtClean="0"/>
              <a:t> </a:t>
            </a:r>
            <a:r>
              <a:rPr lang="en-US" altLang="zh-CN" baseline="0" dirty="0" smtClean="0"/>
              <a:t>stable</a:t>
            </a:r>
            <a:r>
              <a:rPr lang="zh-CN" altLang="en-US" baseline="0" dirty="0" smtClean="0"/>
              <a:t> </a:t>
            </a:r>
            <a:r>
              <a:rPr lang="en-US" altLang="zh-CN" baseline="0" dirty="0" smtClean="0"/>
              <a:t>digits</a:t>
            </a:r>
            <a:r>
              <a:rPr lang="zh-CN" altLang="en-US" baseline="0" dirty="0" smtClean="0"/>
              <a:t> </a:t>
            </a:r>
            <a:r>
              <a:rPr lang="en-US" altLang="zh-CN" baseline="0" dirty="0" smtClean="0"/>
              <a:t>can</a:t>
            </a:r>
            <a:r>
              <a:rPr lang="zh-CN" altLang="en-US" baseline="0" dirty="0" smtClean="0"/>
              <a:t> </a:t>
            </a:r>
            <a:r>
              <a:rPr lang="en-US" altLang="zh-CN" baseline="0" dirty="0" smtClean="0"/>
              <a:t>be</a:t>
            </a:r>
            <a:r>
              <a:rPr lang="zh-CN" altLang="en-US" baseline="0" dirty="0" smtClean="0"/>
              <a:t> </a:t>
            </a:r>
            <a:r>
              <a:rPr lang="en-US" altLang="zh-CN" baseline="0" dirty="0" err="1" smtClean="0"/>
              <a:t>omited</a:t>
            </a:r>
            <a:r>
              <a:rPr lang="en-US" altLang="zh-CN" baseline="0" dirty="0" smtClean="0"/>
              <a:t>.</a:t>
            </a:r>
            <a:r>
              <a:rPr lang="zh-CN" altLang="en-US" baseline="0" dirty="0" smtClean="0"/>
              <a:t> </a:t>
            </a:r>
            <a:r>
              <a:rPr lang="en-US" altLang="zh-CN" baseline="0" dirty="0" smtClean="0"/>
              <a:t>Therefore,</a:t>
            </a:r>
            <a:r>
              <a:rPr lang="zh-CN" altLang="en-US" baseline="0" dirty="0" smtClean="0"/>
              <a:t> </a:t>
            </a:r>
            <a:r>
              <a:rPr lang="en-US" altLang="zh-CN" baseline="0" dirty="0" smtClean="0"/>
              <a:t>instead</a:t>
            </a:r>
            <a:r>
              <a:rPr lang="zh-CN" altLang="en-US" baseline="0" dirty="0" smtClean="0"/>
              <a:t> </a:t>
            </a:r>
            <a:r>
              <a:rPr lang="en-US" altLang="zh-CN" baseline="0" dirty="0" smtClean="0"/>
              <a:t>of</a:t>
            </a:r>
            <a:r>
              <a:rPr lang="zh-CN" altLang="en-US" baseline="0" dirty="0" smtClean="0"/>
              <a:t> </a:t>
            </a:r>
            <a:r>
              <a:rPr lang="en-US" altLang="zh-CN" baseline="0" dirty="0" smtClean="0"/>
              <a:t>waiting</a:t>
            </a:r>
            <a:r>
              <a:rPr lang="zh-CN" altLang="en-US" baseline="0" dirty="0" smtClean="0"/>
              <a:t> </a:t>
            </a:r>
            <a:r>
              <a:rPr lang="en-US" altLang="zh-CN" baseline="0" dirty="0" smtClean="0"/>
              <a:t>time</a:t>
            </a:r>
            <a:r>
              <a:rPr lang="zh-CN" altLang="en-US" baseline="0" dirty="0" smtClean="0"/>
              <a:t> </a:t>
            </a:r>
            <a:r>
              <a:rPr lang="en-US" altLang="zh-CN" baseline="0" dirty="0" smtClean="0"/>
              <a:t>and</a:t>
            </a:r>
            <a:r>
              <a:rPr lang="zh-CN" altLang="en-US" baseline="0" dirty="0" smtClean="0"/>
              <a:t> </a:t>
            </a:r>
            <a:r>
              <a:rPr lang="en-US" altLang="zh-CN" baseline="0" dirty="0" smtClean="0"/>
              <a:t>energy</a:t>
            </a:r>
            <a:r>
              <a:rPr lang="zh-CN" altLang="en-US" baseline="0" dirty="0" smtClean="0"/>
              <a:t> </a:t>
            </a:r>
            <a:r>
              <a:rPr lang="en-US" altLang="zh-CN" baseline="0" dirty="0" smtClean="0"/>
              <a:t>to</a:t>
            </a:r>
            <a:r>
              <a:rPr lang="zh-CN" altLang="en-US" baseline="0" dirty="0" smtClean="0"/>
              <a:t> </a:t>
            </a:r>
            <a:r>
              <a:rPr lang="en-US" altLang="zh-CN" baseline="0" dirty="0" err="1" smtClean="0"/>
              <a:t>recompute</a:t>
            </a:r>
            <a:r>
              <a:rPr lang="zh-CN" altLang="en-US" baseline="0" dirty="0" smtClean="0"/>
              <a:t> </a:t>
            </a:r>
            <a:r>
              <a:rPr lang="en-US" altLang="zh-CN" baseline="0" dirty="0" smtClean="0"/>
              <a:t>such</a:t>
            </a:r>
            <a:r>
              <a:rPr lang="zh-CN" altLang="en-US" baseline="0" dirty="0" smtClean="0"/>
              <a:t> </a:t>
            </a:r>
            <a:r>
              <a:rPr lang="en-US" altLang="zh-CN" baseline="0" dirty="0" smtClean="0"/>
              <a:t>MSDs,</a:t>
            </a:r>
            <a:r>
              <a:rPr lang="zh-CN" altLang="en-US" baseline="0" dirty="0" smtClean="0"/>
              <a:t> </a:t>
            </a:r>
            <a:r>
              <a:rPr lang="en-US" altLang="zh-CN" baseline="0" dirty="0" smtClean="0"/>
              <a:t>it</a:t>
            </a:r>
            <a:r>
              <a:rPr lang="zh-CN" altLang="en-US" baseline="0" dirty="0" smtClean="0"/>
              <a:t> </a:t>
            </a:r>
            <a:r>
              <a:rPr lang="en-US" altLang="zh-CN" baseline="0" dirty="0" smtClean="0"/>
              <a:t>is</a:t>
            </a:r>
            <a:r>
              <a:rPr lang="zh-CN" altLang="en-US" baseline="0" dirty="0" smtClean="0"/>
              <a:t> </a:t>
            </a:r>
            <a:r>
              <a:rPr lang="en-US" altLang="zh-CN" baseline="0" dirty="0" smtClean="0"/>
              <a:t>safe</a:t>
            </a:r>
            <a:r>
              <a:rPr lang="zh-CN" altLang="en-US" baseline="0" dirty="0" smtClean="0"/>
              <a:t> </a:t>
            </a:r>
            <a:r>
              <a:rPr lang="en-US" altLang="zh-CN" baseline="0" dirty="0" smtClean="0"/>
              <a:t>to</a:t>
            </a:r>
            <a:r>
              <a:rPr lang="zh-CN" altLang="en-US" baseline="0" dirty="0" smtClean="0"/>
              <a:t> </a:t>
            </a:r>
            <a:r>
              <a:rPr lang="en-US" altLang="zh-CN" baseline="0" dirty="0" smtClean="0"/>
              <a:t>start</a:t>
            </a:r>
            <a:r>
              <a:rPr lang="zh-CN" altLang="en-US" baseline="0" dirty="0" smtClean="0"/>
              <a:t> </a:t>
            </a:r>
            <a:r>
              <a:rPr lang="en-US" altLang="zh-CN" baseline="0" dirty="0" smtClean="0"/>
              <a:t>the</a:t>
            </a:r>
            <a:r>
              <a:rPr lang="zh-CN" altLang="en-US" baseline="0" dirty="0" smtClean="0"/>
              <a:t> </a:t>
            </a:r>
            <a:r>
              <a:rPr lang="en-US" altLang="zh-CN" baseline="0" dirty="0" smtClean="0"/>
              <a:t>computation</a:t>
            </a:r>
            <a:r>
              <a:rPr lang="zh-CN" altLang="en-US" baseline="0" dirty="0" smtClean="0"/>
              <a:t> </a:t>
            </a:r>
            <a:r>
              <a:rPr lang="en-US" altLang="zh-CN" baseline="0" dirty="0" smtClean="0"/>
              <a:t>at</a:t>
            </a:r>
            <a:r>
              <a:rPr lang="zh-CN" altLang="en-US" baseline="0" dirty="0" smtClean="0"/>
              <a:t> </a:t>
            </a:r>
            <a:r>
              <a:rPr lang="en-US" altLang="zh-CN" baseline="0" dirty="0" smtClean="0"/>
              <a:t>digit</a:t>
            </a:r>
            <a:r>
              <a:rPr lang="zh-CN" altLang="en-US" baseline="0" dirty="0" smtClean="0"/>
              <a:t> </a:t>
            </a:r>
            <a:r>
              <a:rPr lang="en-US" altLang="zh-CN" baseline="0" dirty="0" smtClean="0"/>
              <a:t>q</a:t>
            </a:r>
            <a:r>
              <a:rPr lang="zh-CN" altLang="en-US" baseline="0" dirty="0" smtClean="0"/>
              <a:t> </a:t>
            </a:r>
            <a:r>
              <a:rPr lang="en-US" altLang="zh-CN" baseline="0" dirty="0" smtClean="0"/>
              <a:t>here.</a:t>
            </a:r>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11</a:t>
            </a:fld>
            <a:endParaRPr lang="da-DK"/>
          </a:p>
        </p:txBody>
      </p:sp>
    </p:spTree>
    <p:extLst>
      <p:ext uri="{BB962C8B-B14F-4D97-AF65-F5344CB8AC3E}">
        <p14:creationId xmlns:p14="http://schemas.microsoft.com/office/powerpoint/2010/main" val="48578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smtClean="0">
                <a:solidFill>
                  <a:schemeClr val="tx1"/>
                </a:solidFill>
                <a:effectLst/>
                <a:latin typeface="Times New Roman" pitchFamily="18" charset="0"/>
                <a:ea typeface="+mn-ea"/>
                <a:cs typeface="+mn-cs"/>
              </a:rPr>
              <a:t>The second</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contribution</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in</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this</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work</a:t>
            </a:r>
            <a:r>
              <a:rPr lang="en-US" sz="1200" b="0" i="0" kern="1200" dirty="0" smtClean="0">
                <a:solidFill>
                  <a:schemeClr val="tx1"/>
                </a:solidFill>
                <a:effectLst/>
                <a:latin typeface="Times New Roman" pitchFamily="18" charset="0"/>
                <a:ea typeface="+mn-ea"/>
                <a:cs typeface="+mn-cs"/>
              </a:rPr>
              <a:t>, and more specific </a:t>
            </a:r>
            <a:r>
              <a:rPr lang="en-US" altLang="zh-CN" sz="1200" b="0" i="0" kern="1200" dirty="0" smtClean="0">
                <a:solidFill>
                  <a:schemeClr val="tx1"/>
                </a:solidFill>
                <a:effectLst/>
                <a:latin typeface="Times New Roman" pitchFamily="18" charset="0"/>
                <a:ea typeface="+mn-ea"/>
                <a:cs typeface="+mn-cs"/>
              </a:rPr>
              <a:t>issue</a:t>
            </a:r>
            <a:r>
              <a:rPr lang="en-US" sz="1200" b="0" i="0" kern="1200" dirty="0" smtClean="0">
                <a:solidFill>
                  <a:schemeClr val="tx1"/>
                </a:solidFill>
                <a:effectLst/>
                <a:latin typeface="Times New Roman" pitchFamily="18" charset="0"/>
                <a:ea typeface="+mn-ea"/>
                <a:cs typeface="+mn-cs"/>
              </a:rPr>
              <a:t> is that some digits are effectively ‘don’t care’.</a:t>
            </a:r>
            <a:endParaRPr lang="en-US" sz="1200" b="0" i="0" u="none" strike="noStrike" kern="1200" baseline="0" dirty="0" smtClean="0">
              <a:solidFill>
                <a:schemeClr val="tx1"/>
              </a:solidFill>
              <a:latin typeface="Times New Roman" pitchFamily="18" charset="0"/>
              <a:ea typeface="+mn-ea"/>
              <a:cs typeface="+mn-cs"/>
            </a:endParaRPr>
          </a:p>
          <a:p>
            <a:pPr marL="228600" indent="-228600">
              <a:buAutoNum type="arabicPeriod"/>
            </a:pPr>
            <a:r>
              <a:rPr lang="en-US" altLang="zh-CN" sz="1200" b="0" i="0" u="none" strike="noStrike" kern="1200" baseline="0" dirty="0" smtClean="0">
                <a:solidFill>
                  <a:schemeClr val="tx1"/>
                </a:solidFill>
                <a:latin typeface="Times New Roman" pitchFamily="18" charset="0"/>
                <a:ea typeface="+mn-ea"/>
                <a:cs typeface="+mn-cs"/>
              </a:rPr>
              <a:t>Here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ARCHITECT’s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computation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order.</a:t>
            </a:r>
            <a:endParaRPr lang="en-US" sz="1200" b="0" i="0" u="none" strike="noStrike" kern="1200" baseline="0" dirty="0" smtClean="0">
              <a:solidFill>
                <a:schemeClr val="tx1"/>
              </a:solidFill>
              <a:latin typeface="Times New Roman" pitchFamily="18" charset="0"/>
              <a:ea typeface="+mn-ea"/>
              <a:cs typeface="+mn-cs"/>
            </a:endParaRPr>
          </a:p>
          <a:p>
            <a:pPr marL="228600" indent="-228600">
              <a:buAutoNum type="arabicPeriod"/>
            </a:pPr>
            <a:r>
              <a:rPr lang="en-US" sz="1200" b="0" i="0" u="none" strike="noStrike" kern="1200" baseline="0" dirty="0" smtClean="0">
                <a:solidFill>
                  <a:schemeClr val="tx1"/>
                </a:solidFill>
                <a:latin typeface="Times New Roman" pitchFamily="18" charset="0"/>
                <a:ea typeface="+mn-ea"/>
                <a:cs typeface="+mn-cs"/>
              </a:rPr>
              <a:t>ARCHITECT prioritized k (sort of-if delta =1 this is strictly true), but the computation sometimes is not efficient: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Conceptually, ARCHITECT revisits earlier iterations and </a:t>
            </a:r>
            <a:r>
              <a:rPr lang="en-US" sz="1200" b="0" i="0" kern="1200" dirty="0" smtClean="0">
                <a:solidFill>
                  <a:schemeClr val="tx1"/>
                </a:solidFill>
                <a:effectLst/>
                <a:latin typeface="Times New Roman" pitchFamily="18" charset="0"/>
                <a:ea typeface="+mn-ea"/>
                <a:cs typeface="+mn-cs"/>
              </a:rPr>
              <a:t>every digit of every iteration of the computation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to</a:t>
            </a:r>
            <a:r>
              <a:rPr lang="zh-CN" altLang="en-US" sz="1200" b="0" i="0" kern="1200" baseline="0" dirty="0" smtClean="0">
                <a:solidFill>
                  <a:schemeClr val="tx1"/>
                </a:solidFill>
                <a:effectLst/>
                <a:latin typeface="Times New Roman" pitchFamily="18" charset="0"/>
                <a:ea typeface="+mn-ea"/>
                <a:cs typeface="+mn-cs"/>
              </a:rPr>
              <a:t> </a:t>
            </a:r>
            <a:r>
              <a:rPr lang="en-US" sz="1200" b="0" i="0" u="none" strike="noStrike" kern="1200" baseline="0" dirty="0" smtClean="0">
                <a:solidFill>
                  <a:schemeClr val="tx1"/>
                </a:solidFill>
                <a:latin typeface="Times New Roman" pitchFamily="18" charset="0"/>
                <a:ea typeface="+mn-ea"/>
                <a:cs typeface="+mn-cs"/>
              </a:rPr>
              <a:t>infinite precision (as is required for the next approximant).</a:t>
            </a:r>
            <a:r>
              <a:rPr lang="zh-CN" altLang="en-US" sz="1200" b="0" i="0" u="none" strike="noStrike" kern="1200" baseline="0" dirty="0" smtClean="0">
                <a:solidFill>
                  <a:schemeClr val="tx1"/>
                </a:solidFill>
                <a:latin typeface="Times New Roman" pitchFamily="18" charset="0"/>
                <a:ea typeface="+mn-ea"/>
                <a:cs typeface="+mn-cs"/>
              </a:rPr>
              <a:t> </a:t>
            </a:r>
            <a:endParaRPr lang="en-US" altLang="zh-CN" sz="1200" b="0" i="0" u="none" strike="noStrike" kern="1200" baseline="0" dirty="0" smtClean="0">
              <a:solidFill>
                <a:schemeClr val="tx1"/>
              </a:solidFill>
              <a:latin typeface="Times New Roman" pitchFamily="18" charset="0"/>
              <a:ea typeface="+mn-ea"/>
              <a:cs typeface="+mn-cs"/>
            </a:endParaRPr>
          </a:p>
          <a:p>
            <a:pPr marL="228600" indent="-228600">
              <a:buAutoNum type="arabicPeriod"/>
            </a:pPr>
            <a:endParaRPr lang="en-US" sz="1200" b="0" i="0" u="none" strike="noStrike" kern="1200" baseline="0" dirty="0" smtClean="0">
              <a:solidFill>
                <a:schemeClr val="tx1"/>
              </a:solidFill>
              <a:latin typeface="Times New Roman" pitchFamily="18"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Since</a:t>
            </a:r>
            <a:r>
              <a:rPr lang="en-US" baseline="0" dirty="0" smtClean="0"/>
              <a:t> ARCHITECT </a:t>
            </a:r>
            <a:r>
              <a:rPr lang="en-GB" sz="1200" b="0" i="0" u="none" strike="noStrike" kern="1200" baseline="0" dirty="0" smtClean="0">
                <a:solidFill>
                  <a:schemeClr val="tx1"/>
                </a:solidFill>
                <a:latin typeface="Times New Roman" pitchFamily="18" charset="0"/>
                <a:ea typeface="+mn-ea"/>
                <a:cs typeface="+mn-cs"/>
              </a:rPr>
              <a:t>achieves exact numeric computation by using online arithmetic to allow the refinement of results from earlier iterations over time, eschewing rounding error.</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12</a:t>
            </a:fld>
            <a:endParaRPr lang="da-DK"/>
          </a:p>
        </p:txBody>
      </p:sp>
    </p:spTree>
    <p:extLst>
      <p:ext uri="{BB962C8B-B14F-4D97-AF65-F5344CB8AC3E}">
        <p14:creationId xmlns:p14="http://schemas.microsoft.com/office/powerpoint/2010/main" val="90858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kern="1200" dirty="0" smtClean="0">
                    <a:solidFill>
                      <a:schemeClr val="tx1"/>
                    </a:solidFill>
                    <a:effectLst/>
                    <a:latin typeface="Times New Roman" pitchFamily="18" charset="0"/>
                    <a:ea typeface="+mn-ea"/>
                    <a:cs typeface="+mn-cs"/>
                  </a:rPr>
                  <a:t>In this paper, we only </a:t>
                </a:r>
                <a:r>
                  <a:rPr lang="en-US" sz="1200" b="0" i="0" kern="1200" dirty="0" err="1" smtClean="0">
                    <a:solidFill>
                      <a:schemeClr val="tx1"/>
                    </a:solidFill>
                    <a:effectLst/>
                    <a:latin typeface="Times New Roman" pitchFamily="18" charset="0"/>
                    <a:ea typeface="+mn-ea"/>
                    <a:cs typeface="+mn-cs"/>
                  </a:rPr>
                  <a:t>analyse</a:t>
                </a:r>
                <a:r>
                  <a:rPr lang="en-US" sz="1200" b="0" i="0" kern="1200" dirty="0" smtClean="0">
                    <a:solidFill>
                      <a:schemeClr val="tx1"/>
                    </a:solidFill>
                    <a:effectLst/>
                    <a:latin typeface="Times New Roman" pitchFamily="18" charset="0"/>
                    <a:ea typeface="+mn-ea"/>
                    <a:cs typeface="+mn-cs"/>
                  </a:rPr>
                  <a:t> the </a:t>
                </a:r>
                <a:r>
                  <a:rPr lang="en-US" altLang="zh-CN" sz="1200" b="0" i="0" kern="1200" dirty="0" smtClean="0">
                    <a:solidFill>
                      <a:schemeClr val="tx1"/>
                    </a:solidFill>
                    <a:effectLst/>
                    <a:latin typeface="Times New Roman" pitchFamily="18" charset="0"/>
                    <a:ea typeface="+mn-ea"/>
                    <a:cs typeface="+mn-cs"/>
                  </a:rPr>
                  <a:t>special</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case</a:t>
                </a:r>
                <a:r>
                  <a:rPr lang="zh-CN" alt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of </a:t>
                </a:r>
                <a:r>
                  <a:rPr lang="en-US" altLang="zh-CN" sz="1200" b="0" i="0" kern="1200" dirty="0" smtClean="0">
                    <a:solidFill>
                      <a:schemeClr val="tx1"/>
                    </a:solidFill>
                    <a:effectLst/>
                    <a:latin typeface="Times New Roman" pitchFamily="18" charset="0"/>
                    <a:ea typeface="+mn-ea"/>
                    <a:cs typeface="+mn-cs"/>
                  </a:rPr>
                  <a:t>stationery</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iterative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methods</a:t>
                </a:r>
                <a:r>
                  <a:rPr lang="en-US" sz="1200" b="0" i="0" u="sng" kern="1200" dirty="0" smtClean="0">
                    <a:solidFill>
                      <a:schemeClr val="tx1"/>
                    </a:solidFill>
                    <a:effectLst/>
                    <a:latin typeface="Times New Roman" pitchFamily="18" charset="0"/>
                    <a:ea typeface="+mn-ea"/>
                    <a:cs typeface="+mn-cs"/>
                  </a:rPr>
                  <a:t> </a:t>
                </a:r>
                <a:r>
                  <a:rPr lang="en-US" altLang="zh-CN" sz="1200" b="0" i="0" u="sng" kern="1200" dirty="0" smtClean="0">
                    <a:solidFill>
                      <a:schemeClr val="tx1"/>
                    </a:solidFill>
                    <a:effectLst/>
                    <a:latin typeface="Times New Roman" pitchFamily="18" charset="0"/>
                    <a:ea typeface="+mn-ea"/>
                    <a:cs typeface="+mn-cs"/>
                  </a:rPr>
                  <a:t>f</a:t>
                </a:r>
                <a:r>
                  <a:rPr lang="en-US" sz="1200" b="0" i="0" kern="1200" dirty="0" smtClean="0">
                    <a:solidFill>
                      <a:schemeClr val="tx1"/>
                    </a:solidFill>
                    <a:effectLst/>
                    <a:latin typeface="Times New Roman" pitchFamily="18" charset="0"/>
                    <a:ea typeface="+mn-ea"/>
                    <a:cs typeface="+mn-cs"/>
                  </a:rPr>
                  <a:t>or </a:t>
                </a:r>
                <a:r>
                  <a:rPr lang="en-US" altLang="zh-CN" sz="1200" b="0" i="0" kern="1200" dirty="0" smtClean="0">
                    <a:solidFill>
                      <a:schemeClr val="tx1"/>
                    </a:solidFill>
                    <a:effectLst/>
                    <a:latin typeface="Times New Roman" pitchFamily="18" charset="0"/>
                    <a:ea typeface="+mn-ea"/>
                    <a:cs typeface="+mn-cs"/>
                  </a:rPr>
                  <a:t>don’t-care</a:t>
                </a:r>
                <a:r>
                  <a:rPr lang="zh-CN" alt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digit</a:t>
                </a:r>
                <a:r>
                  <a:rPr lang="en-US" altLang="zh-CN" sz="1200" b="0" i="0" kern="1200" dirty="0" smtClean="0">
                    <a:solidFill>
                      <a:schemeClr val="tx1"/>
                    </a:solidFill>
                    <a:effectLst/>
                    <a:latin typeface="Times New Roman" pitchFamily="18" charset="0"/>
                    <a:ea typeface="+mn-ea"/>
                    <a:cs typeface="+mn-cs"/>
                  </a:rPr>
                  <a:t>s</a:t>
                </a:r>
                <a:r>
                  <a:rPr lang="en-US" sz="1200" b="0" i="0" kern="1200" dirty="0" smtClean="0">
                    <a:solidFill>
                      <a:schemeClr val="tx1"/>
                    </a:solidFill>
                    <a:effectLst/>
                    <a:latin typeface="Times New Roman" pitchFamily="18" charset="0"/>
                    <a:ea typeface="+mn-ea"/>
                    <a:cs typeface="+mn-cs"/>
                  </a:rPr>
                  <a:t>.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kern="1200" dirty="0" smtClean="0">
                    <a:solidFill>
                      <a:schemeClr val="tx1"/>
                    </a:solidFill>
                    <a:effectLst/>
                    <a:latin typeface="Times New Roman" pitchFamily="18" charset="0"/>
                    <a:ea typeface="+mn-ea"/>
                    <a:cs typeface="+mn-cs"/>
                  </a:rPr>
                  <a:t>We show that, in these cases, for a fixed digit budget (</a:t>
                </a:r>
                <a:r>
                  <a:rPr lang="en-US" sz="1200" b="0" i="1" kern="1200" dirty="0" smtClean="0">
                    <a:solidFill>
                      <a:schemeClr val="tx1"/>
                    </a:solidFill>
                    <a:effectLst/>
                    <a:latin typeface="Times New Roman" pitchFamily="18" charset="0"/>
                    <a:ea typeface="+mn-ea"/>
                    <a:cs typeface="+mn-cs"/>
                  </a:rPr>
                  <a:t>e.g.</a:t>
                </a:r>
                <a:r>
                  <a:rPr lang="en-US" sz="1200" b="0" i="0" kern="1200" dirty="0" smtClean="0">
                    <a:solidFill>
                      <a:schemeClr val="tx1"/>
                    </a:solidFill>
                    <a:effectLst/>
                    <a:latin typeface="Times New Roman" pitchFamily="18" charset="0"/>
                    <a:ea typeface="+mn-ea"/>
                    <a:cs typeface="+mn-cs"/>
                  </a:rPr>
                  <a:t> “compute at most </a:t>
                </a:r>
                <a:r>
                  <a:rPr lang="en-US" sz="1200" b="0" i="1" kern="1200" dirty="0" smtClean="0">
                    <a:solidFill>
                      <a:schemeClr val="tx1"/>
                    </a:solidFill>
                    <a:effectLst/>
                    <a:latin typeface="Times New Roman" pitchFamily="18" charset="0"/>
                    <a:ea typeface="+mn-ea"/>
                    <a:cs typeface="+mn-cs"/>
                  </a:rPr>
                  <a:t>D</a:t>
                </a:r>
                <a:r>
                  <a:rPr lang="en-US" sz="1200" b="0" i="0" kern="1200" dirty="0" smtClean="0">
                    <a:solidFill>
                      <a:schemeClr val="tx1"/>
                    </a:solidFill>
                    <a:effectLst/>
                    <a:latin typeface="Times New Roman" pitchFamily="18" charset="0"/>
                    <a:ea typeface="+mn-ea"/>
                    <a:cs typeface="+mn-cs"/>
                  </a:rPr>
                  <a:t> digits across all iterations”), you should allocate these digits by computing a constant more digits each iteration</a:t>
                </a:r>
                <a:r>
                  <a:rPr lang="en-US" altLang="zh-CN" sz="1200" b="0" i="0" kern="1200" dirty="0" smtClean="0">
                    <a:solidFill>
                      <a:schemeClr val="tx1"/>
                    </a:solidFill>
                    <a:effectLst/>
                    <a:latin typeface="Times New Roman" pitchFamily="18" charset="0"/>
                    <a:ea typeface="+mn-ea"/>
                    <a:cs typeface="+mn-cs"/>
                  </a:rPr>
                  <a:t>,</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as</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controlled</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by</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this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don’t-care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line</a:t>
                </a:r>
                <a:r>
                  <a:rPr 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The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slope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of</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this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line</a:t>
                </a:r>
                <a:r>
                  <a:rPr lang="en-US" sz="1200" b="0" i="0" kern="1200" dirty="0" smtClean="0">
                    <a:solidFill>
                      <a:schemeClr val="tx1"/>
                    </a:solidFill>
                    <a:effectLst/>
                    <a:latin typeface="Times New Roman" pitchFamily="18" charset="0"/>
                    <a:ea typeface="+mn-ea"/>
                    <a:cs typeface="+mn-cs"/>
                  </a:rPr>
                  <a:t> can be estimated from the </a:t>
                </a:r>
                <a:r>
                  <a:rPr lang="en-US" altLang="zh-CN" sz="1200" b="0" i="0" u="sng" kern="1200" dirty="0" err="1" smtClean="0">
                    <a:solidFill>
                      <a:schemeClr val="tx1"/>
                    </a:solidFill>
                    <a:effectLst/>
                    <a:latin typeface="Times New Roman" pitchFamily="18" charset="0"/>
                    <a:ea typeface="+mn-ea"/>
                    <a:cs typeface="+mn-cs"/>
                  </a:rPr>
                  <a:t>inifity</a:t>
                </a:r>
                <a:r>
                  <a:rPr lang="zh-CN" altLang="en-US" sz="1200" b="0" i="0" u="sng" kern="1200" dirty="0" smtClean="0">
                    <a:solidFill>
                      <a:schemeClr val="tx1"/>
                    </a:solidFill>
                    <a:effectLst/>
                    <a:latin typeface="Times New Roman" pitchFamily="18" charset="0"/>
                    <a:ea typeface="+mn-ea"/>
                    <a:cs typeface="+mn-cs"/>
                  </a:rPr>
                  <a:t> </a:t>
                </a:r>
                <a:r>
                  <a:rPr lang="en-US" altLang="zh-CN" sz="1200" b="0" i="0" u="sng" kern="1200" dirty="0" smtClean="0">
                    <a:solidFill>
                      <a:schemeClr val="tx1"/>
                    </a:solidFill>
                    <a:effectLst/>
                    <a:latin typeface="Times New Roman" pitchFamily="18" charset="0"/>
                    <a:ea typeface="+mn-ea"/>
                    <a:cs typeface="+mn-cs"/>
                  </a:rPr>
                  <a:t>norm</a:t>
                </a:r>
                <a:r>
                  <a:rPr lang="zh-CN" altLang="en-US" sz="1200" b="0" i="0" u="sng"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of a certain matrix involved in the computation. </a:t>
                </a:r>
                <a:endParaRPr lang="en-US" altLang="zh-CN" sz="800" kern="1200" baseline="0" dirty="0" smtClean="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800" kern="1200" baseline="0" dirty="0" smtClean="0">
                    <a:solidFill>
                      <a:srgbClr val="000000"/>
                    </a:solidFill>
                    <a:latin typeface="Times New Roman" pitchFamily="18" charset="0"/>
                    <a:ea typeface="+mn-ea"/>
                    <a:cs typeface="+mn-cs"/>
                  </a:rPr>
                  <a:t>With the help of this line, </a:t>
                </a:r>
                <a:r>
                  <a:rPr lang="en-US" baseline="0" dirty="0" smtClean="0"/>
                  <a:t>the computation order shown here.  The dotted boxed mean the stable MSDs.</a:t>
                </a:r>
              </a:p>
              <a:p>
                <a:pPr marL="228600" indent="-228600">
                  <a:buAutoNum type="arabicPeriod"/>
                </a:pPr>
                <a:r>
                  <a:rPr lang="en-US" baseline="0" dirty="0" smtClean="0"/>
                  <a:t>In this paper, we prove that by using the don’t care digit line, the iterative calculation is able to converge to arbitrary-accuracy. </a:t>
                </a:r>
                <a:endParaRPr lang="en-GB" dirty="0" smtClean="0"/>
              </a:p>
              <a:p>
                <a:pPr marL="228600" indent="-228600">
                  <a:buAutoNum type="arabicPeriod"/>
                </a:pPr>
                <a:endParaRPr lang="en-GB" dirty="0" smtClean="0"/>
              </a:p>
              <a:p>
                <a:pPr marL="228600" indent="-228600">
                  <a:buAutoNum type="arabicPeriod"/>
                </a:pPr>
                <a:endParaRPr lang="en-GB" dirty="0"/>
              </a:p>
            </p:txBody>
          </p:sp>
        </mc:Choice>
        <mc:Fallback xmlns="">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rgbClr val="000000"/>
                    </a:solidFill>
                    <a:latin typeface="Times New Roman" pitchFamily="18" charset="0"/>
                    <a:ea typeface="+mn-ea"/>
                    <a:cs typeface="+mn-cs"/>
                  </a:rPr>
                  <a:t>We ensure that </a:t>
                </a:r>
                <a:r>
                  <a:rPr lang="en-US" altLang="zh-CN" i="0">
                    <a:solidFill>
                      <a:srgbClr val="000000"/>
                    </a:solidFill>
                    <a:latin typeface="Cambria Math" charset="0"/>
                  </a:rPr>
                  <a:t>‖</a:t>
                </a:r>
                <a:r>
                  <a:rPr lang="en-US" altLang="zh-CN" i="0">
                    <a:solidFill>
                      <a:srgbClr val="000000"/>
                    </a:solidFill>
                    <a:latin typeface="Cambria Math" charset="0"/>
                    <a:ea typeface="Cambria Math" charset="0"/>
                    <a:cs typeface="Cambria Math" charset="0"/>
                  </a:rPr>
                  <a:t>𝜖_(</a:t>
                </a:r>
                <a:r>
                  <a:rPr lang="en-US" altLang="zh-CN" i="0">
                    <a:solidFill>
                      <a:srgbClr val="000000"/>
                    </a:solidFill>
                    <a:latin typeface="Cambria Math" charset="0"/>
                  </a:rPr>
                  <a:t>𝑘+1−𝑖) ‖_</a:t>
                </a:r>
                <a:r>
                  <a:rPr lang="en-US" altLang="zh-CN" i="0">
                    <a:solidFill>
                      <a:srgbClr val="000000"/>
                    </a:solidFill>
                    <a:latin typeface="Cambria Math" charset="0"/>
                    <a:ea typeface="Cambria Math" charset="0"/>
                    <a:cs typeface="Cambria Math" charset="0"/>
                  </a:rPr>
                  <a:t>∞≤</a:t>
                </a:r>
                <a:r>
                  <a:rPr lang="en-US" altLang="zh-CN" b="0" i="0" smtClean="0">
                    <a:solidFill>
                      <a:srgbClr val="000000"/>
                    </a:solidFill>
                    <a:latin typeface="Cambria Math" charset="0"/>
                    <a:ea typeface="Cambria Math" charset="0"/>
                    <a:cs typeface="Cambria Math" charset="0"/>
                  </a:rPr>
                  <a:t>𝑟^(−𝑑_(𝑘+1−𝑖) )</a:t>
                </a:r>
                <a:r>
                  <a:rPr lang="zh-CN" altLang="en-US" sz="800" kern="1200" dirty="0" smtClean="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by </a:t>
                </a:r>
                <a:r>
                  <a:rPr lang="en-US" sz="800" kern="1200" dirty="0">
                    <a:solidFill>
                      <a:srgbClr val="000000"/>
                    </a:solidFill>
                    <a:latin typeface="Times New Roman" pitchFamily="18" charset="0"/>
                    <a:ea typeface="+mn-ea"/>
                    <a:cs typeface="+mn-cs"/>
                  </a:rPr>
                  <a:t>controlling the precision of each approximant’s computation, expressed as a number of radix-</a:t>
                </a:r>
                <a:r>
                  <a:rPr lang="en-US" i="1" dirty="0">
                    <a:solidFill>
                      <a:srgbClr val="000000"/>
                    </a:solidFill>
                    <a:latin typeface="Times" charset="0"/>
                    <a:ea typeface="Times" charset="0"/>
                    <a:cs typeface="Times" charset="0"/>
                  </a:rPr>
                  <a:t>r</a:t>
                </a:r>
                <a:r>
                  <a:rPr lang="en-US" sz="800" kern="1200" dirty="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digits</a:t>
                </a:r>
                <a:r>
                  <a:rPr lang="zh-CN" altLang="en-US" sz="800" kern="1200" dirty="0" smtClean="0">
                    <a:solidFill>
                      <a:srgbClr val="000000"/>
                    </a:solidFill>
                    <a:latin typeface="Times New Roman" pitchFamily="18" charset="0"/>
                    <a:ea typeface="+mn-ea"/>
                    <a:cs typeface="+mn-cs"/>
                  </a:rPr>
                  <a:t> </a:t>
                </a:r>
                <a:r>
                  <a:rPr lang="en-US" altLang="zh-CN" i="0">
                    <a:solidFill>
                      <a:srgbClr val="000000"/>
                    </a:solidFill>
                    <a:latin typeface="Cambria Math" charset="0"/>
                    <a:ea typeface="Cambria Math" charset="0"/>
                    <a:cs typeface="Cambria Math" charset="0"/>
                  </a:rPr>
                  <a:t>𝑑</a:t>
                </a:r>
                <a:r>
                  <a:rPr lang="en-US" altLang="zh-CN" i="0" smtClean="0">
                    <a:solidFill>
                      <a:srgbClr val="000000"/>
                    </a:solidFill>
                    <a:latin typeface="Cambria Math" charset="0"/>
                    <a:ea typeface="Cambria Math" charset="0"/>
                    <a:cs typeface="Cambria Math" charset="0"/>
                  </a:rPr>
                  <a:t>_</a:t>
                </a:r>
                <a:r>
                  <a:rPr lang="en-US" altLang="zh-CN" b="0" i="0" smtClean="0">
                    <a:solidFill>
                      <a:srgbClr val="000000"/>
                    </a:solidFill>
                    <a:latin typeface="Cambria Math" charset="0"/>
                    <a:ea typeface="Cambria Math" charset="0"/>
                    <a:cs typeface="Cambria Math" charset="0"/>
                  </a:rPr>
                  <a:t>𝑗</a:t>
                </a:r>
                <a:r>
                  <a:rPr lang="en-US" altLang="zh-CN" sz="800" kern="1200" dirty="0" smtClean="0">
                    <a:solidFill>
                      <a:srgbClr val="000000"/>
                    </a:solidFill>
                    <a:latin typeface="Times New Roman" pitchFamily="18" charset="0"/>
                    <a:ea typeface="+mn-ea"/>
                    <a:cs typeface="+mn-cs"/>
                  </a:rPr>
                  <a:t>.</a:t>
                </a:r>
                <a:endParaRPr lang="en-US" altLang="zh-CN" sz="800" kern="1200" dirty="0" smtClean="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rgbClr val="000000"/>
                    </a:solidFill>
                    <a:latin typeface="Times New Roman" pitchFamily="18" charset="0"/>
                    <a:ea typeface="+mn-ea"/>
                    <a:cs typeface="+mn-cs"/>
                  </a:rPr>
                  <a:t>In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order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err="1" smtClean="0">
                    <a:solidFill>
                      <a:srgbClr val="000000"/>
                    </a:solidFill>
                    <a:latin typeface="Times New Roman" pitchFamily="18" charset="0"/>
                    <a:ea typeface="+mn-ea"/>
                    <a:cs typeface="+mn-cs"/>
                  </a:rPr>
                  <a:t>minimise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the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RHS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upper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bound,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assuming</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available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‘budget’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of</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total</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digits</a:t>
                </a:r>
                <a:r>
                  <a:rPr lang="zh-CN" altLang="en-US" sz="1200" kern="1200" dirty="0" smtClean="0">
                    <a:solidFill>
                      <a:srgbClr val="000000"/>
                    </a:solidFill>
                    <a:latin typeface="Times New Roman" pitchFamily="18" charset="0"/>
                    <a:ea typeface="+mn-ea"/>
                    <a:cs typeface="+mn-cs"/>
                  </a:rPr>
                  <a:t> </a:t>
                </a:r>
                <a:r>
                  <a:rPr lang="en-US" altLang="zh-CN" sz="1200" i="1" kern="1200" dirty="0" smtClean="0">
                    <a:solidFill>
                      <a:srgbClr val="000000"/>
                    </a:solidFill>
                    <a:latin typeface="Times New Roman" pitchFamily="18" charset="0"/>
                    <a:ea typeface="+mn-ea"/>
                    <a:cs typeface="+mn-cs"/>
                  </a:rPr>
                  <a:t>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for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computation,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we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aim</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find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It</a:t>
                </a:r>
                <a:r>
                  <a:rPr lang="zh-CN" altLang="en-US" dirty="0" smtClean="0"/>
                  <a:t> </a:t>
                </a:r>
                <a:r>
                  <a:rPr lang="en-US" altLang="zh-CN" dirty="0" smtClean="0"/>
                  <a:t>will</a:t>
                </a:r>
                <a:r>
                  <a:rPr lang="zh-CN" altLang="en-US" dirty="0" smtClean="0"/>
                  <a:t> </a:t>
                </a:r>
                <a:r>
                  <a:rPr lang="en-US" dirty="0" smtClean="0"/>
                  <a:t>determin</a:t>
                </a:r>
                <a:r>
                  <a:rPr lang="en-US" altLang="zh-CN" dirty="0" smtClean="0"/>
                  <a:t>e</a:t>
                </a:r>
                <a:r>
                  <a:rPr lang="en-US" dirty="0" smtClean="0"/>
                  <a:t> the optimal allocation of the available digits per approximant.</a:t>
                </a:r>
                <a:endParaRPr lang="en-US" sz="1200" kern="1200" dirty="0" smtClean="0">
                  <a:solidFill>
                    <a:srgbClr val="000000"/>
                  </a:solidFill>
                  <a:latin typeface="Times New Roman" pitchFamily="18" charset="0"/>
                  <a:ea typeface="+mn-ea"/>
                  <a:cs typeface="+mn-cs"/>
                </a:endParaRPr>
              </a:p>
              <a:p>
                <a:pPr marL="228600" indent="-228600">
                  <a:buAutoNum type="arabicPeriod"/>
                </a:pPr>
                <a:endParaRPr lang="en-GB" dirty="0"/>
              </a:p>
            </p:txBody>
          </p:sp>
        </mc:Fallback>
      </mc:AlternateContent>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13</a:t>
            </a:fld>
            <a:endParaRPr lang="da-DK"/>
          </a:p>
        </p:txBody>
      </p:sp>
    </p:spTree>
    <p:extLst>
      <p:ext uri="{BB962C8B-B14F-4D97-AF65-F5344CB8AC3E}">
        <p14:creationId xmlns:p14="http://schemas.microsoft.com/office/powerpoint/2010/main" val="199712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800" kern="1200" dirty="0" smtClean="0">
                    <a:solidFill>
                      <a:srgbClr val="000000"/>
                    </a:solidFill>
                    <a:latin typeface="Times New Roman" pitchFamily="18" charset="0"/>
                    <a:ea typeface="+mn-ea"/>
                    <a:cs typeface="+mn-cs"/>
                  </a:rPr>
                  <a:t>There are some</a:t>
                </a:r>
                <a:r>
                  <a:rPr lang="en-US" altLang="zh-CN" sz="800" kern="1200" baseline="0" dirty="0" smtClean="0">
                    <a:solidFill>
                      <a:srgbClr val="000000"/>
                    </a:solidFill>
                    <a:latin typeface="Times New Roman" pitchFamily="18" charset="0"/>
                    <a:ea typeface="+mn-ea"/>
                    <a:cs typeface="+mn-cs"/>
                  </a:rPr>
                  <a:t> important points to get cross: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rgbClr val="000000"/>
                    </a:solidFill>
                    <a:latin typeface="Times New Roman" pitchFamily="18" charset="0"/>
                    <a:ea typeface="+mn-ea"/>
                    <a:cs typeface="+mn-cs"/>
                  </a:rPr>
                  <a:t>The gradient is optimal—a steeper or shallower one will require more digits to be generated to reach a solution of the same accuracy.</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rgbClr val="000000"/>
                    </a:solidFill>
                    <a:latin typeface="Times New Roman" pitchFamily="18" charset="0"/>
                    <a:ea typeface="+mn-ea"/>
                    <a:cs typeface="+mn-cs"/>
                  </a:rPr>
                  <a:t>A steeper line may not allow convergence. The gradient</a:t>
                </a:r>
                <a:r>
                  <a:rPr lang="zh-CN" altLang="en-US" sz="800" kern="1200" baseline="0" dirty="0" smtClean="0">
                    <a:solidFill>
                      <a:srgbClr val="000000"/>
                    </a:solidFill>
                    <a:latin typeface="Times New Roman" pitchFamily="18" charset="0"/>
                    <a:ea typeface="+mn-ea"/>
                    <a:cs typeface="+mn-cs"/>
                  </a:rPr>
                  <a:t> </a:t>
                </a:r>
                <a:r>
                  <a:rPr lang="en-US" altLang="zh-CN" sz="800" kern="1200" baseline="0" dirty="0" smtClean="0">
                    <a:solidFill>
                      <a:srgbClr val="000000"/>
                    </a:solidFill>
                    <a:latin typeface="Times New Roman" pitchFamily="18" charset="0"/>
                    <a:ea typeface="+mn-ea"/>
                    <a:cs typeface="+mn-cs"/>
                  </a:rPr>
                  <a:t>our</a:t>
                </a:r>
                <a:r>
                  <a:rPr lang="zh-CN" altLang="en-US" sz="800" kern="1200" baseline="0" dirty="0" smtClean="0">
                    <a:solidFill>
                      <a:srgbClr val="000000"/>
                    </a:solidFill>
                    <a:latin typeface="Times New Roman" pitchFamily="18" charset="0"/>
                    <a:ea typeface="+mn-ea"/>
                    <a:cs typeface="+mn-cs"/>
                  </a:rPr>
                  <a:t> </a:t>
                </a:r>
                <a:r>
                  <a:rPr lang="en-US" altLang="zh-CN" sz="800" kern="1200" baseline="0" dirty="0" smtClean="0">
                    <a:solidFill>
                      <a:srgbClr val="000000"/>
                    </a:solidFill>
                    <a:latin typeface="Times New Roman" pitchFamily="18" charset="0"/>
                    <a:ea typeface="+mn-ea"/>
                    <a:cs typeface="+mn-cs"/>
                  </a:rPr>
                  <a:t>method</a:t>
                </a:r>
                <a:r>
                  <a:rPr lang="zh-CN" altLang="en-US" sz="800" kern="1200" baseline="0" dirty="0" smtClean="0">
                    <a:solidFill>
                      <a:srgbClr val="000000"/>
                    </a:solidFill>
                    <a:latin typeface="Times New Roman" pitchFamily="18" charset="0"/>
                    <a:ea typeface="+mn-ea"/>
                    <a:cs typeface="+mn-cs"/>
                  </a:rPr>
                  <a:t> </a:t>
                </a:r>
                <a:r>
                  <a:rPr lang="en-US" altLang="zh-CN" sz="800" kern="1200" baseline="0" dirty="0" smtClean="0">
                    <a:solidFill>
                      <a:srgbClr val="000000"/>
                    </a:solidFill>
                    <a:latin typeface="Times New Roman" pitchFamily="18" charset="0"/>
                    <a:ea typeface="+mn-ea"/>
                    <a:cs typeface="+mn-cs"/>
                  </a:rPr>
                  <a:t>provided</a:t>
                </a:r>
                <a:r>
                  <a:rPr lang="zh-CN" altLang="en-US" sz="800" kern="1200" baseline="0" dirty="0" smtClean="0">
                    <a:solidFill>
                      <a:srgbClr val="000000"/>
                    </a:solidFill>
                    <a:latin typeface="Times New Roman" pitchFamily="18" charset="0"/>
                    <a:ea typeface="+mn-ea"/>
                    <a:cs typeface="+mn-cs"/>
                  </a:rPr>
                  <a:t> </a:t>
                </a:r>
                <a:r>
                  <a:rPr lang="en-US" sz="800" kern="1200" baseline="0" dirty="0" smtClean="0">
                    <a:solidFill>
                      <a:srgbClr val="000000"/>
                    </a:solidFill>
                    <a:latin typeface="Times New Roman" pitchFamily="18" charset="0"/>
                    <a:ea typeface="+mn-ea"/>
                    <a:cs typeface="+mn-cs"/>
                  </a:rPr>
                  <a:t>is guaranteed to allow it eventually.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solidFill>
                      <a:srgbClr val="000000"/>
                    </a:solidFill>
                    <a:latin typeface="Times New Roman" panose="02020603050405020304" pitchFamily="18" charset="0"/>
                    <a:cs typeface="Times New Roman" panose="02020603050405020304" pitchFamily="18" charset="0"/>
                  </a:rPr>
                  <a:t>The existence of this line allows you to not visit earlier iterations, which ARCHITECT didn’t.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ARCHITECT</a:t>
                </a:r>
                <a:r>
                  <a:rPr lang="en-US" baseline="0" dirty="0" smtClean="0"/>
                  <a:t> would require calculating to infinite precision, so this work is more efficient.</a:t>
                </a:r>
                <a:endParaRPr lang="en-GB" dirty="0"/>
              </a:p>
            </p:txBody>
          </p:sp>
        </mc:Choice>
        <mc:Fallback xmlns="">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rgbClr val="000000"/>
                    </a:solidFill>
                    <a:latin typeface="Times New Roman" pitchFamily="18" charset="0"/>
                    <a:ea typeface="+mn-ea"/>
                    <a:cs typeface="+mn-cs"/>
                  </a:rPr>
                  <a:t>We ensure that </a:t>
                </a:r>
                <a:r>
                  <a:rPr lang="en-US" altLang="zh-CN" i="0">
                    <a:solidFill>
                      <a:srgbClr val="000000"/>
                    </a:solidFill>
                    <a:latin typeface="Cambria Math" charset="0"/>
                  </a:rPr>
                  <a:t>‖</a:t>
                </a:r>
                <a:r>
                  <a:rPr lang="en-US" altLang="zh-CN" i="0">
                    <a:solidFill>
                      <a:srgbClr val="000000"/>
                    </a:solidFill>
                    <a:latin typeface="Cambria Math" charset="0"/>
                    <a:ea typeface="Cambria Math" charset="0"/>
                    <a:cs typeface="Cambria Math" charset="0"/>
                  </a:rPr>
                  <a:t>𝜖_(</a:t>
                </a:r>
                <a:r>
                  <a:rPr lang="en-US" altLang="zh-CN" i="0">
                    <a:solidFill>
                      <a:srgbClr val="000000"/>
                    </a:solidFill>
                    <a:latin typeface="Cambria Math" charset="0"/>
                  </a:rPr>
                  <a:t>𝑘+1−𝑖) ‖_</a:t>
                </a:r>
                <a:r>
                  <a:rPr lang="en-US" altLang="zh-CN" i="0">
                    <a:solidFill>
                      <a:srgbClr val="000000"/>
                    </a:solidFill>
                    <a:latin typeface="Cambria Math" charset="0"/>
                    <a:ea typeface="Cambria Math" charset="0"/>
                    <a:cs typeface="Cambria Math" charset="0"/>
                  </a:rPr>
                  <a:t>∞≤</a:t>
                </a:r>
                <a:r>
                  <a:rPr lang="en-US" altLang="zh-CN" b="0" i="0" smtClean="0">
                    <a:solidFill>
                      <a:srgbClr val="000000"/>
                    </a:solidFill>
                    <a:latin typeface="Cambria Math" charset="0"/>
                    <a:ea typeface="Cambria Math" charset="0"/>
                    <a:cs typeface="Cambria Math" charset="0"/>
                  </a:rPr>
                  <a:t>𝑟^(−𝑑_(𝑘+1−𝑖) )</a:t>
                </a:r>
                <a:r>
                  <a:rPr lang="zh-CN" altLang="en-US" sz="800" kern="1200" dirty="0" smtClean="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by </a:t>
                </a:r>
                <a:r>
                  <a:rPr lang="en-US" sz="800" kern="1200" dirty="0">
                    <a:solidFill>
                      <a:srgbClr val="000000"/>
                    </a:solidFill>
                    <a:latin typeface="Times New Roman" pitchFamily="18" charset="0"/>
                    <a:ea typeface="+mn-ea"/>
                    <a:cs typeface="+mn-cs"/>
                  </a:rPr>
                  <a:t>controlling the precision of each approximant’s computation, expressed as a number of radix-</a:t>
                </a:r>
                <a:r>
                  <a:rPr lang="en-US" i="1" dirty="0">
                    <a:solidFill>
                      <a:srgbClr val="000000"/>
                    </a:solidFill>
                    <a:latin typeface="Times" charset="0"/>
                    <a:ea typeface="Times" charset="0"/>
                    <a:cs typeface="Times" charset="0"/>
                  </a:rPr>
                  <a:t>r</a:t>
                </a:r>
                <a:r>
                  <a:rPr lang="en-US" sz="800" kern="1200" dirty="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digits</a:t>
                </a:r>
                <a:r>
                  <a:rPr lang="zh-CN" altLang="en-US" sz="800" kern="1200" dirty="0" smtClean="0">
                    <a:solidFill>
                      <a:srgbClr val="000000"/>
                    </a:solidFill>
                    <a:latin typeface="Times New Roman" pitchFamily="18" charset="0"/>
                    <a:ea typeface="+mn-ea"/>
                    <a:cs typeface="+mn-cs"/>
                  </a:rPr>
                  <a:t> </a:t>
                </a:r>
                <a:r>
                  <a:rPr lang="en-US" altLang="zh-CN" i="0">
                    <a:solidFill>
                      <a:srgbClr val="000000"/>
                    </a:solidFill>
                    <a:latin typeface="Cambria Math" charset="0"/>
                    <a:ea typeface="Cambria Math" charset="0"/>
                    <a:cs typeface="Cambria Math" charset="0"/>
                  </a:rPr>
                  <a:t>𝑑</a:t>
                </a:r>
                <a:r>
                  <a:rPr lang="en-US" altLang="zh-CN" i="0" smtClean="0">
                    <a:solidFill>
                      <a:srgbClr val="000000"/>
                    </a:solidFill>
                    <a:latin typeface="Cambria Math" charset="0"/>
                    <a:ea typeface="Cambria Math" charset="0"/>
                    <a:cs typeface="Cambria Math" charset="0"/>
                  </a:rPr>
                  <a:t>_</a:t>
                </a:r>
                <a:r>
                  <a:rPr lang="en-US" altLang="zh-CN" b="0" i="0" smtClean="0">
                    <a:solidFill>
                      <a:srgbClr val="000000"/>
                    </a:solidFill>
                    <a:latin typeface="Cambria Math" charset="0"/>
                    <a:ea typeface="Cambria Math" charset="0"/>
                    <a:cs typeface="Cambria Math" charset="0"/>
                  </a:rPr>
                  <a:t>𝑗</a:t>
                </a:r>
                <a:r>
                  <a:rPr lang="en-US" altLang="zh-CN" sz="800" kern="1200" dirty="0" smtClean="0">
                    <a:solidFill>
                      <a:srgbClr val="000000"/>
                    </a:solidFill>
                    <a:latin typeface="Times New Roman" pitchFamily="18" charset="0"/>
                    <a:ea typeface="+mn-ea"/>
                    <a:cs typeface="+mn-cs"/>
                  </a:rPr>
                  <a:t>.</a:t>
                </a:r>
                <a:endParaRPr lang="en-US" altLang="zh-CN" sz="800" kern="1200" dirty="0" smtClean="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rgbClr val="000000"/>
                    </a:solidFill>
                    <a:latin typeface="Times New Roman" pitchFamily="18" charset="0"/>
                    <a:ea typeface="+mn-ea"/>
                    <a:cs typeface="+mn-cs"/>
                  </a:rPr>
                  <a:t>In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order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err="1" smtClean="0">
                    <a:solidFill>
                      <a:srgbClr val="000000"/>
                    </a:solidFill>
                    <a:latin typeface="Times New Roman" pitchFamily="18" charset="0"/>
                    <a:ea typeface="+mn-ea"/>
                    <a:cs typeface="+mn-cs"/>
                  </a:rPr>
                  <a:t>minimise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the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RHS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upper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bound,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assuming</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available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‘budget’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of</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total</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digits</a:t>
                </a:r>
                <a:r>
                  <a:rPr lang="zh-CN" altLang="en-US" sz="1200" kern="1200" dirty="0" smtClean="0">
                    <a:solidFill>
                      <a:srgbClr val="000000"/>
                    </a:solidFill>
                    <a:latin typeface="Times New Roman" pitchFamily="18" charset="0"/>
                    <a:ea typeface="+mn-ea"/>
                    <a:cs typeface="+mn-cs"/>
                  </a:rPr>
                  <a:t> </a:t>
                </a:r>
                <a:r>
                  <a:rPr lang="en-US" altLang="zh-CN" sz="1200" i="1" kern="1200" dirty="0" smtClean="0">
                    <a:solidFill>
                      <a:srgbClr val="000000"/>
                    </a:solidFill>
                    <a:latin typeface="Times New Roman" pitchFamily="18" charset="0"/>
                    <a:ea typeface="+mn-ea"/>
                    <a:cs typeface="+mn-cs"/>
                  </a:rPr>
                  <a:t>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for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computation,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we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aim</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find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It</a:t>
                </a:r>
                <a:r>
                  <a:rPr lang="zh-CN" altLang="en-US" dirty="0" smtClean="0"/>
                  <a:t> </a:t>
                </a:r>
                <a:r>
                  <a:rPr lang="en-US" altLang="zh-CN" dirty="0" smtClean="0"/>
                  <a:t>will</a:t>
                </a:r>
                <a:r>
                  <a:rPr lang="zh-CN" altLang="en-US" dirty="0" smtClean="0"/>
                  <a:t> </a:t>
                </a:r>
                <a:r>
                  <a:rPr lang="en-US" dirty="0" smtClean="0"/>
                  <a:t>determin</a:t>
                </a:r>
                <a:r>
                  <a:rPr lang="en-US" altLang="zh-CN" dirty="0" smtClean="0"/>
                  <a:t>e</a:t>
                </a:r>
                <a:r>
                  <a:rPr lang="en-US" dirty="0" smtClean="0"/>
                  <a:t> the optimal allocation of the available digits per approximant.</a:t>
                </a:r>
                <a:endParaRPr lang="en-US" sz="1200" kern="1200" dirty="0" smtClean="0">
                  <a:solidFill>
                    <a:srgbClr val="000000"/>
                  </a:solidFill>
                  <a:latin typeface="Times New Roman" pitchFamily="18" charset="0"/>
                  <a:ea typeface="+mn-ea"/>
                  <a:cs typeface="+mn-cs"/>
                </a:endParaRPr>
              </a:p>
              <a:p>
                <a:pPr marL="228600" indent="-228600">
                  <a:buAutoNum type="arabicPeriod"/>
                </a:pPr>
                <a:endParaRPr lang="en-GB" dirty="0"/>
              </a:p>
            </p:txBody>
          </p:sp>
        </mc:Fallback>
      </mc:AlternateContent>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14</a:t>
            </a:fld>
            <a:endParaRPr lang="da-DK"/>
          </a:p>
        </p:txBody>
      </p:sp>
    </p:spTree>
    <p:extLst>
      <p:ext uri="{BB962C8B-B14F-4D97-AF65-F5344CB8AC3E}">
        <p14:creationId xmlns:p14="http://schemas.microsoft.com/office/powerpoint/2010/main" val="246585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rgbClr val="000000"/>
                </a:solidFill>
                <a:latin typeface="Times New Roman" pitchFamily="18" charset="0"/>
                <a:ea typeface="+mn-ea"/>
                <a:cs typeface="+mn-cs"/>
              </a:rPr>
              <a:t>We have talked about the techniques details.</a:t>
            </a:r>
            <a:r>
              <a:rPr lang="en-US" altLang="zh-CN" sz="1200" kern="1200" baseline="0" dirty="0" smtClean="0">
                <a:solidFill>
                  <a:srgbClr val="000000"/>
                </a:solidFill>
                <a:latin typeface="Times New Roman" pitchFamily="18" charset="0"/>
                <a:ea typeface="+mn-ea"/>
                <a:cs typeface="+mn-cs"/>
              </a:rPr>
              <a:t> As to experimental evaluation, </a:t>
            </a:r>
            <a:r>
              <a:rPr lang="en-US" altLang="zh-CN" sz="1200" kern="1200" dirty="0" smtClean="0">
                <a:solidFill>
                  <a:srgbClr val="000000"/>
                </a:solidFill>
                <a:latin typeface="Times New Roman" pitchFamily="18" charset="0"/>
                <a:ea typeface="+mn-ea"/>
                <a:cs typeface="+mn-cs"/>
              </a:rPr>
              <a:t>Hardware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performance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were evaluated</a:t>
            </a:r>
            <a:r>
              <a:rPr lang="en-US" altLang="zh-CN" sz="1200" kern="1200" baseline="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investigate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how</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our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method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compares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both</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ARCHITECT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and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conventional</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LSD-first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equivalents.</a:t>
            </a:r>
            <a:r>
              <a:rPr lang="zh-CN" altLang="en-US" sz="1200" kern="1200" dirty="0" smtClean="0">
                <a:solidFill>
                  <a:srgbClr val="000000"/>
                </a:solidFill>
                <a:latin typeface="Times New Roman" pitchFamily="18" charset="0"/>
                <a:ea typeface="+mn-ea"/>
                <a:cs typeface="+mn-cs"/>
              </a:rPr>
              <a:t> </a:t>
            </a:r>
            <a:endParaRPr lang="en-US" altLang="zh-CN" sz="1100" kern="1200" dirty="0" smtClean="0">
              <a:solidFill>
                <a:srgbClr val="000000"/>
              </a:solidFill>
              <a:latin typeface="Times New Roman" pitchFamily="18"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Compared to iterative computation architectures constructed using conventional arithmetic (LSD-first) operators, we expect ours to compare favourably due to: 1. 2. 3.</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Versus ARCHITECT, we hypothesise that iterative solvers constructed following </a:t>
            </a:r>
            <a:r>
              <a:rPr lang="en-US" altLang="zh-CN" dirty="0" smtClean="0"/>
              <a:t>our</a:t>
            </a:r>
            <a:r>
              <a:rPr lang="en-GB" dirty="0" smtClean="0"/>
              <a:t> proposals will achieve greater performance thanks to:  1. 2. 3.</a:t>
            </a:r>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15</a:t>
            </a:fld>
            <a:endParaRPr lang="da-DK"/>
          </a:p>
        </p:txBody>
      </p:sp>
    </p:spTree>
    <p:extLst>
      <p:ext uri="{BB962C8B-B14F-4D97-AF65-F5344CB8AC3E}">
        <p14:creationId xmlns:p14="http://schemas.microsoft.com/office/powerpoint/2010/main" val="115779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dirty="0"/>
              <a:t>. In order to evaluate </a:t>
            </a:r>
            <a:r>
              <a:rPr lang="en-US" altLang="zh-CN" dirty="0" smtClean="0"/>
              <a:t>the</a:t>
            </a:r>
            <a:r>
              <a:rPr lang="zh-CN" altLang="en-US" dirty="0" smtClean="0"/>
              <a:t> </a:t>
            </a:r>
            <a:r>
              <a:rPr lang="en-US" altLang="zh-CN" dirty="0" smtClean="0"/>
              <a:t>approach</a:t>
            </a:r>
            <a:r>
              <a:rPr lang="en-US" dirty="0" smtClean="0"/>
              <a:t>,</a:t>
            </a:r>
            <a:r>
              <a:rPr lang="en-US" baseline="0" dirty="0" smtClean="0"/>
              <a:t> </a:t>
            </a:r>
            <a:r>
              <a:rPr lang="en-US" baseline="0" dirty="0"/>
              <a:t>we implemented a widely used iterative algorithm, the Jacobi </a:t>
            </a:r>
            <a:r>
              <a:rPr lang="en-US" baseline="0" dirty="0" smtClean="0"/>
              <a:t>method</a:t>
            </a:r>
            <a:r>
              <a:rPr lang="zh-CN" altLang="en-US" baseline="0" dirty="0" smtClean="0"/>
              <a:t> </a:t>
            </a:r>
            <a:r>
              <a:rPr lang="en-US" altLang="zh-CN" baseline="0" dirty="0" smtClean="0"/>
              <a:t>to</a:t>
            </a:r>
            <a:r>
              <a:rPr lang="zh-CN" altLang="en-US" baseline="0" dirty="0" smtClean="0"/>
              <a:t> </a:t>
            </a:r>
            <a:r>
              <a:rPr lang="en-US" altLang="zh-CN" baseline="0" dirty="0" smtClean="0"/>
              <a:t>solve</a:t>
            </a:r>
            <a:r>
              <a:rPr lang="zh-CN" altLang="en-US" baseline="0" dirty="0" smtClean="0"/>
              <a:t> </a:t>
            </a:r>
            <a:r>
              <a:rPr lang="en-US" altLang="zh-CN" baseline="0" dirty="0" smtClean="0"/>
              <a:t>Ax</a:t>
            </a:r>
            <a:r>
              <a:rPr lang="zh-CN" altLang="en-US" baseline="0" dirty="0" smtClean="0"/>
              <a:t> </a:t>
            </a:r>
            <a:r>
              <a:rPr lang="en-US" altLang="zh-CN" baseline="0" dirty="0" smtClean="0"/>
              <a:t>=</a:t>
            </a:r>
            <a:r>
              <a:rPr lang="zh-CN" altLang="en-US" baseline="0" dirty="0" smtClean="0"/>
              <a:t> </a:t>
            </a:r>
            <a:r>
              <a:rPr lang="en-US" altLang="zh-CN" baseline="0" dirty="0" smtClean="0"/>
              <a:t>b</a:t>
            </a:r>
            <a:r>
              <a:rPr lang="zh-CN" altLang="en-US" baseline="0" dirty="0" smtClean="0"/>
              <a:t> </a:t>
            </a:r>
            <a:r>
              <a:rPr lang="en-US" altLang="zh-CN" baseline="0" dirty="0" smtClean="0"/>
              <a:t>in</a:t>
            </a:r>
            <a:r>
              <a:rPr lang="zh-CN" altLang="en-US" baseline="0" dirty="0" smtClean="0"/>
              <a:t> </a:t>
            </a:r>
            <a:r>
              <a:rPr lang="en-US" altLang="zh-CN" baseline="0" dirty="0" smtClean="0"/>
              <a:t>an</a:t>
            </a:r>
            <a:r>
              <a:rPr lang="zh-CN" altLang="en-US" baseline="0" dirty="0" smtClean="0"/>
              <a:t> </a:t>
            </a:r>
            <a:r>
              <a:rPr lang="en-US" altLang="zh-CN" baseline="0" dirty="0" smtClean="0"/>
              <a:t>iterative</a:t>
            </a:r>
            <a:r>
              <a:rPr lang="zh-CN" altLang="en-US" baseline="0" dirty="0" smtClean="0"/>
              <a:t> </a:t>
            </a:r>
            <a:r>
              <a:rPr lang="en-US" altLang="zh-CN" baseline="0" dirty="0" smtClean="0"/>
              <a:t>way.</a:t>
            </a:r>
            <a:endParaRPr lang="en-US" baseline="0" dirty="0"/>
          </a:p>
          <a:p>
            <a:r>
              <a:rPr lang="en-US" baseline="0" dirty="0" smtClean="0"/>
              <a:t>2. 2D Jacobi </a:t>
            </a:r>
            <a:r>
              <a:rPr lang="en-US" baseline="0" dirty="0" err="1" smtClean="0"/>
              <a:t>datapath</a:t>
            </a:r>
            <a:r>
              <a:rPr lang="en-US" baseline="0" dirty="0" smtClean="0"/>
              <a:t> </a:t>
            </a:r>
            <a:r>
              <a:rPr lang="en-US" altLang="zh-CN" baseline="0" dirty="0" smtClean="0"/>
              <a:t>is</a:t>
            </a:r>
            <a:r>
              <a:rPr lang="zh-CN" altLang="en-US" baseline="0" dirty="0" smtClean="0"/>
              <a:t> </a:t>
            </a:r>
            <a:r>
              <a:rPr lang="en-US" altLang="zh-CN" baseline="0" dirty="0" smtClean="0"/>
              <a:t>shown</a:t>
            </a:r>
            <a:r>
              <a:rPr lang="zh-CN" altLang="en-US" baseline="0" dirty="0" smtClean="0"/>
              <a:t> </a:t>
            </a:r>
            <a:r>
              <a:rPr lang="en-US" altLang="zh-CN" baseline="0" dirty="0" smtClean="0"/>
              <a:t>below. </a:t>
            </a:r>
            <a:r>
              <a:rPr lang="en-GB" dirty="0" smtClean="0"/>
              <a:t>This is identical in structure to that used in our previous work [1].</a:t>
            </a:r>
            <a:endParaRPr lang="en-US" baseline="0" dirty="0" smtClean="0"/>
          </a:p>
          <a:p>
            <a:r>
              <a:rPr lang="en-US" altLang="zh-CN" baseline="0" dirty="0" smtClean="0"/>
              <a:t>3.</a:t>
            </a:r>
            <a:r>
              <a:rPr lang="zh-CN" altLang="en-US" baseline="0" dirty="0" smtClean="0"/>
              <a:t> </a:t>
            </a:r>
            <a:r>
              <a:rPr lang="en-US" altLang="zh-CN" baseline="0" dirty="0" smtClean="0"/>
              <a:t>The</a:t>
            </a:r>
            <a:r>
              <a:rPr lang="zh-CN" altLang="en-US" baseline="0" dirty="0" smtClean="0"/>
              <a:t> </a:t>
            </a:r>
            <a:r>
              <a:rPr lang="en-US" altLang="zh-CN" baseline="0" dirty="0" err="1" smtClean="0"/>
              <a:t>mul</a:t>
            </a:r>
            <a:r>
              <a:rPr lang="zh-CN" altLang="en-US" baseline="0" dirty="0" smtClean="0"/>
              <a:t> </a:t>
            </a:r>
            <a:r>
              <a:rPr lang="en-US" altLang="zh-CN" baseline="0" dirty="0" smtClean="0"/>
              <a:t>and</a:t>
            </a:r>
            <a:r>
              <a:rPr lang="zh-CN" altLang="en-US" baseline="0" dirty="0" smtClean="0"/>
              <a:t> </a:t>
            </a:r>
            <a:r>
              <a:rPr lang="en-US" altLang="zh-CN" baseline="0" dirty="0" smtClean="0"/>
              <a:t>add</a:t>
            </a:r>
            <a:r>
              <a:rPr lang="zh-CN" altLang="en-US" baseline="0" dirty="0" smtClean="0"/>
              <a:t> </a:t>
            </a:r>
            <a:r>
              <a:rPr lang="en-US" altLang="zh-CN" baseline="0" dirty="0" smtClean="0"/>
              <a:t>used</a:t>
            </a:r>
            <a:r>
              <a:rPr lang="zh-CN" altLang="en-US" baseline="0" dirty="0" smtClean="0"/>
              <a:t> </a:t>
            </a:r>
            <a:r>
              <a:rPr lang="en-US" altLang="zh-CN" baseline="0" dirty="0" smtClean="0"/>
              <a:t>here</a:t>
            </a:r>
            <a:r>
              <a:rPr lang="zh-CN" altLang="en-US" baseline="0" dirty="0" smtClean="0"/>
              <a:t> </a:t>
            </a:r>
            <a:r>
              <a:rPr lang="en-US" altLang="zh-CN" baseline="0" dirty="0" smtClean="0"/>
              <a:t>are</a:t>
            </a:r>
            <a:r>
              <a:rPr lang="zh-CN" altLang="en-US" baseline="0" dirty="0" smtClean="0"/>
              <a:t> </a:t>
            </a:r>
            <a:r>
              <a:rPr lang="en-US" altLang="zh-CN" baseline="0" dirty="0" smtClean="0"/>
              <a:t>online</a:t>
            </a:r>
            <a:r>
              <a:rPr lang="zh-CN" altLang="en-US" baseline="0" dirty="0" smtClean="0"/>
              <a:t> </a:t>
            </a:r>
            <a:r>
              <a:rPr lang="en-US" altLang="zh-CN" baseline="0" dirty="0" smtClean="0"/>
              <a:t>arithmetic</a:t>
            </a:r>
            <a:r>
              <a:rPr lang="zh-CN" altLang="en-US" baseline="0" dirty="0" smtClean="0"/>
              <a:t> </a:t>
            </a:r>
            <a:r>
              <a:rPr lang="en-US" altLang="zh-CN" baseline="0" dirty="0" err="1" smtClean="0"/>
              <a:t>mul</a:t>
            </a:r>
            <a:r>
              <a:rPr lang="zh-CN" altLang="en-US" baseline="0" dirty="0" smtClean="0"/>
              <a:t> </a:t>
            </a:r>
            <a:r>
              <a:rPr lang="en-US" altLang="zh-CN" baseline="0" dirty="0" smtClean="0"/>
              <a:t>and</a:t>
            </a:r>
            <a:r>
              <a:rPr lang="zh-CN" altLang="en-US" baseline="0" dirty="0" smtClean="0"/>
              <a:t> </a:t>
            </a:r>
            <a:r>
              <a:rPr lang="en-US" altLang="zh-CN" baseline="0" dirty="0" smtClean="0"/>
              <a:t>adder. </a:t>
            </a:r>
          </a:p>
          <a:p>
            <a:r>
              <a:rPr lang="en-GB" dirty="0" smtClean="0"/>
              <a:t>4. Digit sequencing and storage were realised using an FSM and memory architecture constructed as outlined in </a:t>
            </a:r>
            <a:r>
              <a:rPr lang="en-US" altLang="zh-CN" dirty="0" smtClean="0"/>
              <a:t>this plot</a:t>
            </a:r>
            <a:r>
              <a:rPr lang="en-GB" dirty="0" smtClean="0"/>
              <a:t>.</a:t>
            </a:r>
            <a:endParaRPr lang="en-US" altLang="zh-CN" baseline="0" dirty="0" smtClean="0"/>
          </a:p>
          <a:p>
            <a:r>
              <a:rPr lang="en-US" altLang="zh-CN" baseline="0" dirty="0" smtClean="0"/>
              <a:t>5.</a:t>
            </a:r>
            <a:r>
              <a:rPr lang="zh-CN" altLang="en-US" baseline="0" dirty="0" smtClean="0"/>
              <a:t> </a:t>
            </a:r>
            <a:r>
              <a:rPr lang="en-US" altLang="zh-CN" baseline="0" dirty="0" smtClean="0"/>
              <a:t>2D</a:t>
            </a:r>
            <a:r>
              <a:rPr lang="zh-CN" altLang="en-US" baseline="0" dirty="0" smtClean="0"/>
              <a:t> </a:t>
            </a:r>
            <a:r>
              <a:rPr lang="en-US" altLang="zh-CN" baseline="0" dirty="0" smtClean="0"/>
              <a:t>Jacobi</a:t>
            </a:r>
            <a:r>
              <a:rPr lang="zh-CN" altLang="en-US" baseline="0" dirty="0" smtClean="0"/>
              <a:t> </a:t>
            </a:r>
            <a:r>
              <a:rPr lang="en-US" altLang="zh-CN" baseline="0" dirty="0" smtClean="0"/>
              <a:t>is</a:t>
            </a:r>
            <a:r>
              <a:rPr lang="zh-CN" altLang="en-US" baseline="0" dirty="0" smtClean="0"/>
              <a:t> </a:t>
            </a:r>
            <a:r>
              <a:rPr lang="en-US" altLang="zh-CN" baseline="0" dirty="0" smtClean="0"/>
              <a:t>a</a:t>
            </a:r>
            <a:r>
              <a:rPr lang="zh-CN" altLang="en-US" baseline="0" dirty="0" smtClean="0"/>
              <a:t> </a:t>
            </a:r>
            <a:r>
              <a:rPr lang="en-US" altLang="zh-CN" baseline="0" dirty="0" smtClean="0"/>
              <a:t>case</a:t>
            </a:r>
            <a:r>
              <a:rPr lang="zh-CN" altLang="en-US" baseline="0" dirty="0" smtClean="0"/>
              <a:t> </a:t>
            </a:r>
            <a:r>
              <a:rPr lang="en-US" altLang="zh-CN" baseline="0" dirty="0" smtClean="0"/>
              <a:t>study</a:t>
            </a:r>
            <a:r>
              <a:rPr lang="zh-CN" altLang="en-US" baseline="0" dirty="0" smtClean="0"/>
              <a:t> </a:t>
            </a:r>
            <a:r>
              <a:rPr lang="en-US" altLang="zh-CN" baseline="0" dirty="0" smtClean="0"/>
              <a:t>without</a:t>
            </a:r>
            <a:r>
              <a:rPr lang="zh-CN" altLang="en-US" baseline="0" dirty="0" smtClean="0"/>
              <a:t> </a:t>
            </a:r>
            <a:r>
              <a:rPr lang="en-US" altLang="zh-CN" baseline="0" dirty="0" smtClean="0"/>
              <a:t>loss</a:t>
            </a:r>
            <a:r>
              <a:rPr lang="zh-CN" altLang="en-US" baseline="0" dirty="0" smtClean="0"/>
              <a:t> </a:t>
            </a:r>
            <a:r>
              <a:rPr lang="en-US" altLang="zh-CN" baseline="0" dirty="0" smtClean="0"/>
              <a:t>of</a:t>
            </a:r>
            <a:r>
              <a:rPr lang="zh-CN" altLang="en-US" baseline="0" dirty="0" smtClean="0"/>
              <a:t> </a:t>
            </a:r>
            <a:r>
              <a:rPr lang="en-US" altLang="zh-CN" baseline="0" dirty="0" smtClean="0"/>
              <a:t>generality.</a:t>
            </a:r>
            <a:endParaRPr lang="en-US" baseline="0" dirty="0" smtClean="0"/>
          </a:p>
          <a:p>
            <a:endParaRPr lang="en-US" baseline="0" dirty="0" smtClean="0"/>
          </a:p>
          <a:p>
            <a:endParaRPr lang="en-US" baseline="0" dirty="0" smtClean="0"/>
          </a:p>
          <a:p>
            <a:r>
              <a:rPr lang="en-US" baseline="0" dirty="0" smtClean="0"/>
              <a:t>2</a:t>
            </a:r>
            <a:r>
              <a:rPr lang="en-US" baseline="0" dirty="0"/>
              <a:t>. Experiments were performed to investigate how ARCHITECT scales and performs versus competing arithmetic implementations, both traditional LSD-first and online arithmetic</a:t>
            </a:r>
          </a:p>
          <a:p>
            <a:endParaRPr lang="en-US"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16</a:t>
            </a:fld>
            <a:endParaRPr lang="da-DK"/>
          </a:p>
        </p:txBody>
      </p:sp>
    </p:spTree>
    <p:extLst>
      <p:ext uri="{BB962C8B-B14F-4D97-AF65-F5344CB8AC3E}">
        <p14:creationId xmlns:p14="http://schemas.microsoft.com/office/powerpoint/2010/main" val="81333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Jacobi</a:t>
            </a:r>
            <a:r>
              <a:rPr lang="zh-CN" altLang="en-US" baseline="0" dirty="0" smtClean="0"/>
              <a:t> </a:t>
            </a:r>
            <a:r>
              <a:rPr lang="en-US" altLang="zh-CN" baseline="0" dirty="0" smtClean="0"/>
              <a:t>benchmark is implemented on FPGAs</a:t>
            </a:r>
            <a:r>
              <a:rPr lang="zh-CN" altLang="en-US" baseline="0" dirty="0" smtClean="0"/>
              <a:t> </a:t>
            </a:r>
            <a:r>
              <a:rPr lang="en-US" altLang="zh-CN" baseline="0" dirty="0" smtClean="0"/>
              <a:t>will</a:t>
            </a:r>
            <a:r>
              <a:rPr lang="zh-CN" altLang="en-US" baseline="0" dirty="0" smtClean="0"/>
              <a:t> </a:t>
            </a:r>
            <a:r>
              <a:rPr lang="en-US" altLang="zh-CN" baseline="0" dirty="0" smtClean="0"/>
              <a:t>solve</a:t>
            </a:r>
            <a:r>
              <a:rPr lang="zh-CN" altLang="en-US" baseline="0" dirty="0" smtClean="0"/>
              <a:t> </a:t>
            </a:r>
            <a:r>
              <a:rPr lang="en-US" altLang="zh-CN" baseline="0" dirty="0" smtClean="0"/>
              <a:t>a</a:t>
            </a:r>
            <a:r>
              <a:rPr lang="zh-CN" altLang="en-US" baseline="0" dirty="0" smtClean="0"/>
              <a:t> </a:t>
            </a:r>
            <a:r>
              <a:rPr lang="en-US" altLang="zh-CN" baseline="0" dirty="0" smtClean="0"/>
              <a:t>set</a:t>
            </a:r>
            <a:r>
              <a:rPr lang="zh-CN" altLang="en-US" baseline="0" dirty="0" smtClean="0"/>
              <a:t> </a:t>
            </a:r>
            <a:r>
              <a:rPr lang="en-US" altLang="zh-CN" baseline="0" dirty="0" smtClean="0"/>
              <a:t>of</a:t>
            </a:r>
            <a:r>
              <a:rPr lang="zh-CN" altLang="en-US" baseline="0" dirty="0" smtClean="0"/>
              <a:t> </a:t>
            </a:r>
            <a:r>
              <a:rPr lang="en-US" altLang="zh-CN" baseline="0" dirty="0" smtClean="0"/>
              <a:t>matrices</a:t>
            </a:r>
            <a:r>
              <a:rPr lang="zh-CN" altLang="en-US" baseline="0" dirty="0" smtClean="0"/>
              <a:t> </a:t>
            </a:r>
            <a:r>
              <a:rPr lang="en-US" altLang="zh-CN" baseline="0" dirty="0" smtClean="0"/>
              <a:t>Am</a:t>
            </a:r>
            <a:r>
              <a:rPr lang="zh-CN" altLang="en-US" baseline="0" dirty="0" smtClean="0"/>
              <a:t> </a:t>
            </a:r>
            <a:r>
              <a:rPr lang="en-US" altLang="zh-CN" baseline="0" dirty="0" smtClean="0"/>
              <a:t>which</a:t>
            </a:r>
            <a:r>
              <a:rPr lang="zh-CN" altLang="en-US" baseline="0" dirty="0" smtClean="0"/>
              <a:t> </a:t>
            </a:r>
            <a:r>
              <a:rPr lang="en-US" altLang="zh-CN" baseline="0" dirty="0" smtClean="0"/>
              <a:t>is</a:t>
            </a:r>
            <a:r>
              <a:rPr lang="zh-CN" altLang="en-US" baseline="0" dirty="0" smtClean="0"/>
              <a:t> </a:t>
            </a:r>
            <a:r>
              <a:rPr lang="en-US" altLang="zh-CN" baseline="0" dirty="0" smtClean="0"/>
              <a:t>expressed</a:t>
            </a:r>
            <a:r>
              <a:rPr lang="zh-CN" altLang="en-US" baseline="0" dirty="0" smtClean="0"/>
              <a:t> </a:t>
            </a:r>
            <a:r>
              <a:rPr lang="en-US" altLang="zh-CN" baseline="0" dirty="0" smtClean="0"/>
              <a:t>here.</a:t>
            </a:r>
            <a:r>
              <a:rPr lang="zh-CN" altLang="en-US" baseline="0" dirty="0" smtClean="0"/>
              <a:t> </a:t>
            </a:r>
            <a:r>
              <a:rPr lang="en-US" altLang="zh-CN" baseline="0" dirty="0" smtClean="0"/>
              <a:t>A1</a:t>
            </a:r>
            <a:r>
              <a:rPr lang="zh-CN" altLang="en-US" baseline="0" dirty="0" smtClean="0"/>
              <a:t> </a:t>
            </a:r>
            <a:r>
              <a:rPr lang="en-US" altLang="zh-CN" baseline="0" dirty="0" smtClean="0"/>
              <a:t>,</a:t>
            </a:r>
            <a:r>
              <a:rPr lang="zh-CN" altLang="en-US" baseline="0" dirty="0" smtClean="0"/>
              <a:t> </a:t>
            </a:r>
            <a:r>
              <a:rPr lang="en-US" altLang="zh-CN" baseline="0" dirty="0" smtClean="0"/>
              <a:t>A2</a:t>
            </a:r>
            <a:r>
              <a:rPr lang="zh-CN" altLang="en-US" baseline="0" dirty="0" smtClean="0"/>
              <a:t> </a:t>
            </a:r>
            <a:r>
              <a:rPr lang="en-US" altLang="zh-CN" baseline="0" dirty="0" smtClean="0"/>
              <a:t>,A3</a:t>
            </a:r>
            <a:r>
              <a:rPr lang="zh-CN" altLang="en-US" baseline="0" dirty="0" smtClean="0"/>
              <a:t> </a:t>
            </a:r>
            <a:r>
              <a:rPr lang="en-US" altLang="zh-CN" baseline="0" dirty="0" smtClean="0"/>
              <a:t>,A4</a:t>
            </a:r>
            <a:r>
              <a:rPr lang="mr-IN" altLang="zh-CN" baseline="0" dirty="0" smtClean="0"/>
              <a:t>…</a:t>
            </a:r>
            <a:endParaRPr lang="en-US" altLang="zh-CN" baseline="0" dirty="0" smtClean="0"/>
          </a:p>
          <a:p>
            <a:pPr marL="228600" indent="-228600">
              <a:buAutoNum type="arabicPeriod"/>
            </a:pPr>
            <a:r>
              <a:rPr lang="en-US" altLang="zh-CN" baseline="0" dirty="0" smtClean="0"/>
              <a:t>Am</a:t>
            </a:r>
            <a:r>
              <a:rPr lang="zh-CN" altLang="en-US" baseline="0" dirty="0" smtClean="0"/>
              <a:t> </a:t>
            </a:r>
            <a:r>
              <a:rPr lang="en-US" altLang="zh-CN" baseline="0" dirty="0" smtClean="0"/>
              <a:t>determines</a:t>
            </a:r>
            <a:r>
              <a:rPr lang="zh-CN" altLang="en-US" baseline="0" dirty="0" smtClean="0"/>
              <a:t> </a:t>
            </a:r>
            <a:r>
              <a:rPr lang="en-US" altLang="zh-CN" baseline="0" dirty="0" smtClean="0"/>
              <a:t>the</a:t>
            </a:r>
            <a:r>
              <a:rPr lang="zh-CN" altLang="en-US" baseline="0" dirty="0" smtClean="0"/>
              <a:t> </a:t>
            </a:r>
            <a:r>
              <a:rPr lang="en-US" altLang="zh-CN" baseline="0" dirty="0" smtClean="0"/>
              <a:t>system</a:t>
            </a:r>
            <a:r>
              <a:rPr lang="zh-CN" altLang="en-US" baseline="0" dirty="0" smtClean="0"/>
              <a:t> </a:t>
            </a:r>
            <a:r>
              <a:rPr lang="en-US" altLang="zh-CN" baseline="0" dirty="0" smtClean="0"/>
              <a:t>is</a:t>
            </a:r>
            <a:r>
              <a:rPr lang="zh-CN" altLang="en-US" baseline="0" dirty="0" smtClean="0"/>
              <a:t> </a:t>
            </a:r>
            <a:r>
              <a:rPr lang="en-US" altLang="zh-CN" baseline="0" dirty="0" smtClean="0"/>
              <a:t>easy</a:t>
            </a:r>
            <a:r>
              <a:rPr lang="zh-CN" altLang="en-US" baseline="0" dirty="0" smtClean="0"/>
              <a:t> </a:t>
            </a:r>
            <a:r>
              <a:rPr lang="en-US" altLang="zh-CN" baseline="0" dirty="0" smtClean="0"/>
              <a:t>or</a:t>
            </a:r>
            <a:r>
              <a:rPr lang="zh-CN" altLang="en-US" baseline="0" dirty="0" smtClean="0"/>
              <a:t> </a:t>
            </a:r>
            <a:r>
              <a:rPr lang="en-US" altLang="zh-CN" baseline="0" dirty="0" smtClean="0"/>
              <a:t>difficult</a:t>
            </a:r>
            <a:r>
              <a:rPr lang="zh-CN" altLang="en-US" baseline="0" dirty="0" smtClean="0"/>
              <a:t> </a:t>
            </a:r>
            <a:r>
              <a:rPr lang="en-US" altLang="zh-CN" baseline="0" dirty="0" smtClean="0"/>
              <a:t>to</a:t>
            </a:r>
            <a:r>
              <a:rPr lang="zh-CN" altLang="en-US" baseline="0" dirty="0" smtClean="0"/>
              <a:t> </a:t>
            </a:r>
            <a:r>
              <a:rPr lang="en-US" altLang="zh-CN" baseline="0" dirty="0" smtClean="0"/>
              <a:t>solve.</a:t>
            </a:r>
          </a:p>
          <a:p>
            <a:pPr marL="228600" indent="-228600">
              <a:buAutoNum type="arabicPeriod"/>
            </a:pPr>
            <a:r>
              <a:rPr lang="en-US" altLang="zh-CN" baseline="0" dirty="0" smtClean="0"/>
              <a:t>Basically,</a:t>
            </a:r>
            <a:r>
              <a:rPr lang="zh-CN" altLang="en-US" baseline="0" dirty="0" smtClean="0"/>
              <a:t> </a:t>
            </a:r>
            <a:r>
              <a:rPr lang="en-US" altLang="zh-CN" baseline="0" dirty="0" smtClean="0"/>
              <a:t>with</a:t>
            </a:r>
            <a:r>
              <a:rPr lang="zh-CN" altLang="en-US" baseline="0" dirty="0" smtClean="0"/>
              <a:t> </a:t>
            </a:r>
            <a:r>
              <a:rPr lang="en-US" altLang="zh-CN" baseline="0" dirty="0" smtClean="0"/>
              <a:t>m</a:t>
            </a:r>
            <a:r>
              <a:rPr lang="zh-CN" altLang="en-US" baseline="0" dirty="0" smtClean="0"/>
              <a:t> </a:t>
            </a:r>
            <a:r>
              <a:rPr lang="en-US" altLang="zh-CN" baseline="0" dirty="0" smtClean="0"/>
              <a:t>increasing,</a:t>
            </a:r>
            <a:r>
              <a:rPr lang="zh-CN" altLang="en-US" baseline="0" dirty="0" smtClean="0"/>
              <a:t> </a:t>
            </a:r>
            <a:r>
              <a:rPr lang="en-US" altLang="zh-CN" baseline="0" dirty="0" smtClean="0"/>
              <a:t>the</a:t>
            </a:r>
            <a:r>
              <a:rPr lang="zh-CN" altLang="en-US" baseline="0" dirty="0" smtClean="0"/>
              <a:t> </a:t>
            </a:r>
            <a:r>
              <a:rPr lang="en-US" altLang="zh-CN" baseline="0" dirty="0" smtClean="0"/>
              <a:t>system</a:t>
            </a:r>
            <a:r>
              <a:rPr lang="zh-CN" altLang="en-US" baseline="0" dirty="0" smtClean="0"/>
              <a:t> </a:t>
            </a:r>
            <a:r>
              <a:rPr lang="en-US" altLang="zh-CN" baseline="0" dirty="0" smtClean="0"/>
              <a:t>becomes</a:t>
            </a:r>
            <a:r>
              <a:rPr lang="zh-CN" altLang="en-US" baseline="0" dirty="0" smtClean="0"/>
              <a:t> </a:t>
            </a:r>
            <a:r>
              <a:rPr lang="en-US" altLang="zh-CN" baseline="0" dirty="0" smtClean="0"/>
              <a:t>more</a:t>
            </a:r>
            <a:r>
              <a:rPr lang="zh-CN" altLang="en-US" baseline="0" dirty="0" smtClean="0"/>
              <a:t> </a:t>
            </a:r>
            <a:r>
              <a:rPr lang="en-US" altLang="zh-CN" baseline="0" dirty="0" smtClean="0"/>
              <a:t>and</a:t>
            </a:r>
            <a:r>
              <a:rPr lang="zh-CN" altLang="en-US" baseline="0" dirty="0" smtClean="0"/>
              <a:t> </a:t>
            </a:r>
            <a:r>
              <a:rPr lang="en-US" altLang="zh-CN" baseline="0" dirty="0" smtClean="0"/>
              <a:t>more</a:t>
            </a:r>
            <a:r>
              <a:rPr lang="zh-CN" altLang="en-US" baseline="0" dirty="0" smtClean="0"/>
              <a:t> </a:t>
            </a:r>
            <a:r>
              <a:rPr lang="en-US" altLang="zh-CN" baseline="0" dirty="0" smtClean="0"/>
              <a:t>hard</a:t>
            </a:r>
            <a:r>
              <a:rPr lang="zh-CN" altLang="en-US" baseline="0" dirty="0" smtClean="0"/>
              <a:t> </a:t>
            </a:r>
            <a:r>
              <a:rPr lang="en-US" altLang="zh-CN" baseline="0" dirty="0" smtClean="0"/>
              <a:t>to</a:t>
            </a:r>
            <a:r>
              <a:rPr lang="zh-CN" altLang="en-US" baseline="0" dirty="0" smtClean="0"/>
              <a:t> </a:t>
            </a:r>
            <a:r>
              <a:rPr lang="en-US" altLang="zh-CN" baseline="0" dirty="0" smtClean="0"/>
              <a:t>solve</a:t>
            </a:r>
            <a:r>
              <a:rPr lang="zh-CN" altLang="en-US" baseline="0" dirty="0" smtClean="0"/>
              <a:t> </a:t>
            </a:r>
            <a:r>
              <a:rPr lang="en-US" altLang="zh-CN" baseline="0" dirty="0" smtClean="0"/>
              <a:t>and</a:t>
            </a:r>
            <a:r>
              <a:rPr lang="zh-CN" altLang="en-US" baseline="0" dirty="0" smtClean="0"/>
              <a:t> </a:t>
            </a:r>
            <a:r>
              <a:rPr lang="en-US" altLang="zh-CN" baseline="0" dirty="0" smtClean="0"/>
              <a:t>Higher</a:t>
            </a:r>
            <a:r>
              <a:rPr lang="zh-CN" altLang="en-US" baseline="0" dirty="0" smtClean="0"/>
              <a:t> </a:t>
            </a:r>
            <a:r>
              <a:rPr lang="en-US" altLang="zh-CN" baseline="0" dirty="0" err="1" smtClean="0"/>
              <a:t>Prec</a:t>
            </a:r>
            <a:r>
              <a:rPr lang="zh-CN" altLang="en-US" baseline="0" dirty="0" smtClean="0"/>
              <a:t> </a:t>
            </a:r>
            <a:r>
              <a:rPr lang="en-US" altLang="zh-CN" baseline="0" dirty="0" smtClean="0"/>
              <a:t>and</a:t>
            </a:r>
            <a:r>
              <a:rPr lang="zh-CN" altLang="en-US" baseline="0" dirty="0" smtClean="0"/>
              <a:t> </a:t>
            </a:r>
            <a:r>
              <a:rPr lang="en-US" altLang="zh-CN" baseline="0" dirty="0" err="1" smtClean="0"/>
              <a:t>Iter</a:t>
            </a:r>
            <a:r>
              <a:rPr lang="zh-CN" altLang="en-US" baseline="0" dirty="0" smtClean="0"/>
              <a:t> </a:t>
            </a:r>
            <a:r>
              <a:rPr lang="en-US" altLang="zh-CN" baseline="0" dirty="0" smtClean="0"/>
              <a:t>are</a:t>
            </a:r>
            <a:r>
              <a:rPr lang="zh-CN" altLang="en-US" baseline="0" dirty="0" smtClean="0"/>
              <a:t> </a:t>
            </a:r>
            <a:r>
              <a:rPr lang="en-US" altLang="zh-CN" baseline="0" dirty="0" smtClean="0"/>
              <a:t>required</a:t>
            </a:r>
            <a:r>
              <a:rPr lang="zh-CN" altLang="en-US" baseline="0" dirty="0" smtClean="0"/>
              <a:t> </a:t>
            </a:r>
            <a:r>
              <a:rPr lang="en-US" altLang="zh-CN" baseline="0" dirty="0" smtClean="0"/>
              <a:t>for</a:t>
            </a:r>
            <a:r>
              <a:rPr lang="zh-CN" altLang="en-US" baseline="0" dirty="0" smtClean="0"/>
              <a:t> </a:t>
            </a:r>
            <a:r>
              <a:rPr lang="en-US" altLang="zh-CN" baseline="0" dirty="0" smtClean="0"/>
              <a:t>harder</a:t>
            </a:r>
            <a:r>
              <a:rPr lang="zh-CN" altLang="en-US" baseline="0" dirty="0" smtClean="0"/>
              <a:t> </a:t>
            </a:r>
            <a:r>
              <a:rPr lang="en-US" altLang="zh-CN" baseline="0" dirty="0" smtClean="0"/>
              <a:t>systems.</a:t>
            </a:r>
            <a:r>
              <a:rPr lang="zh-CN" altLang="en-US" baseline="0" dirty="0" smtClean="0"/>
              <a:t> </a:t>
            </a:r>
            <a:endParaRPr lang="en-US" altLang="zh-CN" baseline="0" dirty="0" smtClean="0"/>
          </a:p>
          <a:p>
            <a:pPr marL="228600" indent="-228600">
              <a:buAutoNum type="arabicPeriod"/>
            </a:pPr>
            <a:r>
              <a:rPr lang="en-GB" altLang="zh-CN" baseline="0" dirty="0" smtClean="0"/>
              <a:t>A conventional arithmetic-implemented solver can solve any system up to some limit imposed by m, but the method itself is generic.</a:t>
            </a:r>
          </a:p>
          <a:p>
            <a:pPr marL="228600" indent="-228600">
              <a:buAutoNum type="arabicPeriod"/>
            </a:pPr>
            <a:r>
              <a:rPr lang="en-GB" altLang="zh-CN" baseline="0" dirty="0" smtClean="0"/>
              <a:t>Have to budget a conventional arithmetic solver for the worst-expected case. </a:t>
            </a:r>
            <a:endParaRPr lang="en-US" altLang="zh-CN" baseline="0" dirty="0" smtClean="0"/>
          </a:p>
          <a:p>
            <a:endParaRPr lang="en-US" baseline="0" dirty="0" smtClean="0"/>
          </a:p>
          <a:p>
            <a:endParaRPr lang="en-US" dirty="0" smtClean="0"/>
          </a:p>
          <a:p>
            <a:endParaRPr lang="en-US" dirty="0" smtClean="0"/>
          </a:p>
          <a:p>
            <a:r>
              <a:rPr lang="en-US" dirty="0" smtClean="0"/>
              <a:t>Framework of the set of Am.</a:t>
            </a:r>
          </a:p>
          <a:p>
            <a:r>
              <a:rPr lang="en-US" dirty="0" smtClean="0"/>
              <a:t>Of compute difficulty. Two fixed architecture: one conventional and one ARCHITECT;</a:t>
            </a:r>
          </a:p>
          <a:p>
            <a:r>
              <a:rPr lang="en-US" dirty="0" smtClean="0"/>
              <a:t>A determines the system is easy to hard to solve.</a:t>
            </a:r>
          </a:p>
          <a:p>
            <a:r>
              <a:rPr lang="en-US" dirty="0" smtClean="0"/>
              <a:t>High P and K for hard systems; vice versa;</a:t>
            </a:r>
          </a:p>
          <a:p>
            <a:r>
              <a:rPr lang="en-US" dirty="0" smtClean="0"/>
              <a:t>Postulate ARCHI is better:</a:t>
            </a:r>
          </a:p>
          <a:p>
            <a:r>
              <a:rPr lang="en-US" dirty="0" smtClean="0"/>
              <a:t>You budget for the worst-case: large P for CA and use ARCHI to solve this systems?</a:t>
            </a:r>
          </a:p>
          <a:p>
            <a:r>
              <a:rPr lang="en-US" dirty="0" smtClean="0"/>
              <a:t>Two cases:</a:t>
            </a:r>
          </a:p>
          <a:p>
            <a:r>
              <a:rPr lang="en-US" dirty="0" smtClean="0"/>
              <a:t>1: </a:t>
            </a:r>
          </a:p>
          <a:p>
            <a:r>
              <a:rPr lang="en-US" dirty="0" smtClean="0"/>
              <a:t>2:</a:t>
            </a:r>
          </a:p>
          <a:p>
            <a:r>
              <a:rPr lang="en-US" dirty="0" smtClean="0"/>
              <a:t>ARCHITECT operators to </a:t>
            </a:r>
            <a:r>
              <a:rPr lang="en-US" dirty="0" err="1" smtClean="0"/>
              <a:t>cal</a:t>
            </a:r>
            <a:r>
              <a:rPr lang="en-US" dirty="0" smtClean="0"/>
              <a:t> results to arb accuracy.</a:t>
            </a:r>
          </a:p>
          <a:p>
            <a:pPr marL="0" indent="0">
              <a:buNone/>
            </a:pP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17</a:t>
            </a:fld>
            <a:endParaRPr lang="da-DK"/>
          </a:p>
        </p:txBody>
      </p:sp>
    </p:spTree>
    <p:extLst>
      <p:ext uri="{BB962C8B-B14F-4D97-AF65-F5344CB8AC3E}">
        <p14:creationId xmlns:p14="http://schemas.microsoft.com/office/powerpoint/2010/main" val="23022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Since</a:t>
            </a:r>
            <a:r>
              <a:rPr lang="zh-CN" altLang="en-US" baseline="0" dirty="0" smtClean="0"/>
              <a:t> </a:t>
            </a:r>
            <a:r>
              <a:rPr lang="en-US" altLang="zh-CN" baseline="0" dirty="0" smtClean="0"/>
              <a:t>ARHCITECT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closest</a:t>
            </a:r>
            <a:r>
              <a:rPr lang="zh-CN" altLang="en-US" baseline="0" dirty="0" smtClean="0"/>
              <a:t> </a:t>
            </a:r>
            <a:r>
              <a:rPr lang="en-US" altLang="zh-CN" baseline="0" dirty="0" smtClean="0"/>
              <a:t>work</a:t>
            </a:r>
            <a:r>
              <a:rPr lang="zh-CN" altLang="en-US" baseline="0" dirty="0" smtClean="0"/>
              <a:t> </a:t>
            </a:r>
            <a:r>
              <a:rPr lang="en-US" altLang="zh-CN" baseline="0" dirty="0" smtClean="0"/>
              <a:t>to</a:t>
            </a:r>
            <a:r>
              <a:rPr lang="zh-CN" altLang="en-US" baseline="0" dirty="0" smtClean="0"/>
              <a:t> </a:t>
            </a:r>
            <a:r>
              <a:rPr lang="en-US" altLang="zh-CN" baseline="0" dirty="0" smtClean="0"/>
              <a:t>us,</a:t>
            </a:r>
            <a:r>
              <a:rPr lang="zh-CN" altLang="en-US" baseline="0" dirty="0" smtClean="0"/>
              <a:t> </a:t>
            </a:r>
            <a:r>
              <a:rPr lang="en-US" altLang="zh-CN" baseline="0" dirty="0" smtClean="0"/>
              <a:t>so</a:t>
            </a:r>
            <a:r>
              <a:rPr lang="zh-CN" altLang="en-US" baseline="0" dirty="0" smtClean="0"/>
              <a:t> </a:t>
            </a:r>
            <a:r>
              <a:rPr lang="en-US" altLang="zh-CN" baseline="0" dirty="0" smtClean="0"/>
              <a:t>that</a:t>
            </a:r>
            <a:r>
              <a:rPr lang="zh-CN" altLang="en-US" baseline="0" dirty="0" smtClean="0"/>
              <a:t> </a:t>
            </a:r>
            <a:r>
              <a:rPr lang="en-US" altLang="zh-CN" baseline="0" dirty="0" smtClean="0"/>
              <a:t>we</a:t>
            </a:r>
            <a:r>
              <a:rPr lang="zh-CN" altLang="en-US" baseline="0" dirty="0" smtClean="0"/>
              <a:t> </a:t>
            </a:r>
            <a:r>
              <a:rPr lang="en-US" altLang="zh-CN" baseline="0" dirty="0" smtClean="0"/>
              <a:t>compare</a:t>
            </a:r>
            <a:r>
              <a:rPr lang="zh-CN" altLang="en-US" baseline="0" dirty="0" smtClean="0"/>
              <a:t> </a:t>
            </a:r>
            <a:r>
              <a:rPr lang="en-US" altLang="zh-CN" baseline="0" dirty="0" smtClean="0"/>
              <a:t>directly.</a:t>
            </a:r>
            <a:r>
              <a:rPr lang="zh-CN" altLang="en-US" baseline="0" dirty="0" smtClean="0"/>
              <a:t> </a:t>
            </a:r>
            <a:endParaRPr lang="en-US" altLang="zh-CN"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This</a:t>
            </a:r>
            <a:r>
              <a:rPr lang="zh-CN" altLang="en-US" baseline="0" dirty="0" smtClean="0"/>
              <a:t> </a:t>
            </a:r>
            <a:r>
              <a:rPr lang="en-US" altLang="zh-CN" baseline="0" dirty="0" smtClean="0"/>
              <a:t>slide</a:t>
            </a:r>
            <a:r>
              <a:rPr lang="zh-CN" altLang="en-US" baseline="0" dirty="0" smtClean="0"/>
              <a:t> </a:t>
            </a:r>
            <a:r>
              <a:rPr lang="en-US" altLang="zh-CN" baseline="0" dirty="0" smtClean="0"/>
              <a:t>shows</a:t>
            </a:r>
            <a:r>
              <a:rPr lang="zh-CN" altLang="en-US" baseline="0" dirty="0" smtClean="0"/>
              <a:t> </a:t>
            </a:r>
            <a:r>
              <a:rPr lang="en-US" dirty="0" smtClean="0"/>
              <a:t>How the requested accuracy bound </a:t>
            </a:r>
            <a:r>
              <a:rPr lang="en-US" altLang="zh-CN" dirty="0" smtClean="0"/>
              <a:t>\eta</a:t>
            </a:r>
            <a:r>
              <a:rPr lang="en-US" dirty="0" smtClean="0"/>
              <a:t> affects the solve time for ARCHITECT and</a:t>
            </a:r>
            <a:r>
              <a:rPr lang="en-US" baseline="0" dirty="0" smtClean="0"/>
              <a:t> </a:t>
            </a:r>
            <a:r>
              <a:rPr lang="en-US" dirty="0" smtClean="0"/>
              <a:t>our proposal.</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In</a:t>
            </a:r>
            <a:r>
              <a:rPr lang="en-US" dirty="0" smtClean="0"/>
              <a:t> this</a:t>
            </a:r>
            <a:r>
              <a:rPr lang="en-US" baseline="0" dirty="0" smtClean="0"/>
              <a:t> plot</a:t>
            </a:r>
            <a:r>
              <a:rPr lang="en-US" altLang="zh-CN" dirty="0" smtClean="0"/>
              <a:t>,</a:t>
            </a:r>
            <a:r>
              <a:rPr lang="zh-CN" altLang="en-US" baseline="0" dirty="0" smtClean="0"/>
              <a:t> </a:t>
            </a:r>
            <a:r>
              <a:rPr lang="en-US" dirty="0" smtClean="0"/>
              <a:t>ARC</a:t>
            </a:r>
            <a:r>
              <a:rPr lang="en-US" altLang="zh-CN" dirty="0" smtClean="0"/>
              <a:t>HI</a:t>
            </a:r>
            <a:r>
              <a:rPr lang="en-US" dirty="0" smtClean="0"/>
              <a:t> requires increasingly more time to reach a solution than our proposal as the requested accuracy increases. With low accuracy requirements, such as </a:t>
            </a:r>
            <a:r>
              <a:rPr lang="en-US" dirty="0" err="1" smtClean="0"/>
              <a:t>η</a:t>
            </a:r>
            <a:r>
              <a:rPr lang="en-US" dirty="0" smtClean="0"/>
              <a:t> = 2−4 , our method is 1.82× faster than ARCHI. In the case of high accuracy, such as when computing to η = 2−256, our method is 193× faster.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From a more fundamental perspective, plot b shows the relationship between the requested accuracy and the total number of digits calculated. Our</a:t>
            </a:r>
            <a:r>
              <a:rPr lang="en-US" baseline="0" dirty="0" smtClean="0"/>
              <a:t> proposal calculates almost the same digits as ARCHITECT when </a:t>
            </a:r>
            <a:r>
              <a:rPr lang="en-US" dirty="0" smtClean="0"/>
              <a:t>η = 2−4 , but increas</a:t>
            </a:r>
            <a:r>
              <a:rPr lang="en-US" altLang="zh-CN" dirty="0" smtClean="0"/>
              <a:t>es</a:t>
            </a:r>
            <a:r>
              <a:rPr lang="en-US" dirty="0" smtClean="0"/>
              <a:t> to 44.1× fewer digits when η = 2−256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18</a:t>
            </a:fld>
            <a:endParaRPr lang="da-DK"/>
          </a:p>
        </p:txBody>
      </p:sp>
    </p:spTree>
    <p:extLst>
      <p:ext uri="{BB962C8B-B14F-4D97-AF65-F5344CB8AC3E}">
        <p14:creationId xmlns:p14="http://schemas.microsoft.com/office/powerpoint/2010/main" val="168571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Say</a:t>
            </a:r>
            <a:r>
              <a:rPr lang="zh-CN" altLang="en-US" dirty="0" smtClean="0"/>
              <a:t> </a:t>
            </a:r>
            <a:r>
              <a:rPr lang="en-US" altLang="zh-CN" dirty="0" smtClean="0"/>
              <a:t>Reasons</a:t>
            </a:r>
            <a:r>
              <a:rPr lang="zh-CN" altLang="en-US" dirty="0" smtClean="0"/>
              <a:t> </a:t>
            </a:r>
            <a:r>
              <a:rPr lang="en-US" altLang="zh-CN" dirty="0" smtClean="0"/>
              <a:t>1.</a:t>
            </a:r>
            <a:r>
              <a:rPr lang="zh-CN" altLang="en-US" dirty="0" smtClean="0"/>
              <a:t> </a:t>
            </a:r>
            <a:r>
              <a:rPr lang="en-US" altLang="zh-CN" dirty="0" smtClean="0"/>
              <a:t>no</a:t>
            </a:r>
            <a:r>
              <a:rPr lang="zh-CN" altLang="en-US" dirty="0" smtClean="0"/>
              <a:t> </a:t>
            </a:r>
            <a:r>
              <a:rPr lang="en-US" altLang="zh-CN" dirty="0" smtClean="0"/>
              <a:t>revisit.</a:t>
            </a:r>
            <a:r>
              <a:rPr lang="zh-CN" altLang="en-US" dirty="0" smtClean="0"/>
              <a:t> </a:t>
            </a:r>
            <a:r>
              <a:rPr lang="en-US" altLang="zh-CN" dirty="0" smtClean="0"/>
              <a:t>2.</a:t>
            </a:r>
            <a:r>
              <a:rPr lang="zh-CN" altLang="en-US" dirty="0" smtClean="0"/>
              <a:t> </a:t>
            </a:r>
            <a:r>
              <a:rPr lang="en-US" altLang="zh-CN" dirty="0" err="1" smtClean="0"/>
              <a:t>elison</a:t>
            </a:r>
            <a:r>
              <a:rPr lang="en-US" altLang="zh-CN" dirty="0" smtClean="0"/>
              <a:t>.</a:t>
            </a:r>
            <a:endParaRPr lang="en-US"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Finally,</a:t>
            </a:r>
            <a:r>
              <a:rPr lang="en-US" baseline="0" dirty="0" smtClean="0"/>
              <a:t> we’d like show that our proposal is a far more scalable approach compared to ARCHITECT.</a:t>
            </a:r>
            <a:endParaRPr lang="en-US"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plot </a:t>
            </a:r>
            <a:r>
              <a:rPr lang="en-US" dirty="0" smtClean="0"/>
              <a:t>c shows the </a:t>
            </a:r>
            <a:r>
              <a:rPr lang="en-US" sz="1800" b="1" i="1" dirty="0" smtClean="0">
                <a:solidFill>
                  <a:srgbClr val="FF0000"/>
                </a:solidFill>
              </a:rPr>
              <a:t>minimum</a:t>
            </a:r>
            <a:r>
              <a:rPr lang="en-US" sz="1800" dirty="0" smtClean="0">
                <a:solidFill>
                  <a:srgbClr val="FF0000"/>
                </a:solidFill>
              </a:rPr>
              <a:t> </a:t>
            </a:r>
            <a:r>
              <a:rPr lang="en-US" dirty="0" smtClean="0"/>
              <a:t>number of </a:t>
            </a:r>
            <a:r>
              <a:rPr lang="en-US" dirty="0" err="1" smtClean="0"/>
              <a:t>onchip</a:t>
            </a:r>
            <a:r>
              <a:rPr lang="en-US" dirty="0" smtClean="0"/>
              <a:t> memory blocks that need to be instantiated in order for our proposed solver and ARCHI to reach particular accuracies. For lower-accuracy cases</a:t>
            </a:r>
            <a:r>
              <a:rPr lang="en-US" altLang="zh-CN" dirty="0" smtClean="0"/>
              <a:t>,</a:t>
            </a:r>
            <a:r>
              <a:rPr lang="zh-CN" altLang="en-US" baseline="0" dirty="0" smtClean="0"/>
              <a:t> </a:t>
            </a:r>
            <a:r>
              <a:rPr lang="en-US" dirty="0" smtClean="0"/>
              <a:t>both designs require approximately the same amount of memory, although our proposal is slightly inferior due to don’t-change detection overheads. For the lowest η tested, 2 −256, we observed a 22.4× memory reduction.</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CN" baseline="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CN" baseline="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This</a:t>
            </a:r>
            <a:r>
              <a:rPr lang="zh-CN" altLang="en-US" baseline="0" dirty="0" smtClean="0"/>
              <a:t> </a:t>
            </a:r>
            <a:r>
              <a:rPr lang="en-US" altLang="zh-CN" baseline="0" dirty="0" smtClean="0"/>
              <a:t>slide</a:t>
            </a:r>
            <a:r>
              <a:rPr lang="zh-CN" altLang="en-US" baseline="0" dirty="0" smtClean="0"/>
              <a:t> </a:t>
            </a:r>
            <a:r>
              <a:rPr lang="en-US" altLang="zh-CN" baseline="0" dirty="0" smtClean="0"/>
              <a:t>shows</a:t>
            </a:r>
            <a:r>
              <a:rPr lang="zh-CN" altLang="en-US" baseline="0" dirty="0" smtClean="0"/>
              <a:t> </a:t>
            </a:r>
            <a:r>
              <a:rPr lang="en-US" dirty="0" smtClean="0"/>
              <a:t>How the requested accuracy bound </a:t>
            </a:r>
            <a:r>
              <a:rPr lang="en-US" altLang="zh-CN" dirty="0" smtClean="0"/>
              <a:t>\eta</a:t>
            </a:r>
            <a:r>
              <a:rPr lang="en-US" dirty="0" smtClean="0"/>
              <a:t> affects (a) the solve time, (b) the total </a:t>
            </a:r>
            <a:r>
              <a:rPr lang="en-US" dirty="0" err="1" smtClean="0"/>
              <a:t>num</a:t>
            </a:r>
            <a:r>
              <a:rPr lang="en-US" dirty="0" smtClean="0"/>
              <a:t> of digits calculated and (c) the min memory requirement for ARCHITECT, our proposal and ours with don’t-care digit omission only, with m = 1.</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19</a:t>
            </a:fld>
            <a:endParaRPr lang="da-DK"/>
          </a:p>
        </p:txBody>
      </p:sp>
    </p:spTree>
    <p:extLst>
      <p:ext uri="{BB962C8B-B14F-4D97-AF65-F5344CB8AC3E}">
        <p14:creationId xmlns:p14="http://schemas.microsoft.com/office/powerpoint/2010/main" val="11432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Before</a:t>
            </a:r>
            <a:r>
              <a:rPr lang="zh-CN" altLang="en-US" baseline="0" dirty="0" smtClean="0"/>
              <a:t> </a:t>
            </a:r>
            <a:r>
              <a:rPr lang="en-US" altLang="zh-CN" baseline="0" dirty="0" smtClean="0"/>
              <a:t>we</a:t>
            </a:r>
            <a:r>
              <a:rPr lang="zh-CN" altLang="en-US" baseline="0" dirty="0" smtClean="0"/>
              <a:t> </a:t>
            </a:r>
            <a:r>
              <a:rPr lang="en-US" altLang="zh-CN" baseline="0" dirty="0" smtClean="0"/>
              <a:t>talk</a:t>
            </a:r>
            <a:r>
              <a:rPr lang="zh-CN" altLang="en-US" baseline="0" dirty="0" smtClean="0"/>
              <a:t> </a:t>
            </a:r>
            <a:r>
              <a:rPr lang="en-US" altLang="zh-CN" baseline="0" dirty="0" smtClean="0"/>
              <a:t>about</a:t>
            </a:r>
            <a:r>
              <a:rPr lang="zh-CN" altLang="en-US" baseline="0" dirty="0" smtClean="0"/>
              <a:t> </a:t>
            </a:r>
            <a:r>
              <a:rPr lang="en-US" altLang="zh-CN" baseline="0" dirty="0" smtClean="0"/>
              <a:t>the</a:t>
            </a:r>
            <a:r>
              <a:rPr lang="zh-CN" altLang="en-US" baseline="0" dirty="0" smtClean="0"/>
              <a:t> </a:t>
            </a:r>
            <a:r>
              <a:rPr lang="en-US" altLang="zh-CN" baseline="0" dirty="0" smtClean="0"/>
              <a:t>details</a:t>
            </a:r>
            <a:r>
              <a:rPr lang="zh-CN" altLang="en-US" baseline="0" dirty="0" smtClean="0"/>
              <a:t> </a:t>
            </a:r>
            <a:r>
              <a:rPr lang="en-US" altLang="zh-CN" baseline="0" dirty="0" smtClean="0"/>
              <a:t>of</a:t>
            </a:r>
            <a:r>
              <a:rPr lang="zh-CN" altLang="en-US" baseline="0" dirty="0" smtClean="0"/>
              <a:t> </a:t>
            </a:r>
            <a:r>
              <a:rPr lang="en-US" altLang="zh-CN" baseline="0" dirty="0" smtClean="0"/>
              <a:t>this</a:t>
            </a:r>
            <a:r>
              <a:rPr lang="zh-CN" altLang="en-US" baseline="0" dirty="0" smtClean="0"/>
              <a:t> </a:t>
            </a:r>
            <a:r>
              <a:rPr lang="en-US" altLang="zh-CN" baseline="0" dirty="0" smtClean="0"/>
              <a:t>paper,</a:t>
            </a:r>
            <a:r>
              <a:rPr lang="zh-CN" altLang="en-US" baseline="0" dirty="0" smtClean="0"/>
              <a:t> </a:t>
            </a:r>
            <a:r>
              <a:rPr lang="en-US" altLang="zh-CN" baseline="0" dirty="0" smtClean="0"/>
              <a:t>I’d</a:t>
            </a:r>
            <a:r>
              <a:rPr lang="zh-CN" altLang="en-US" baseline="0" dirty="0" smtClean="0"/>
              <a:t> </a:t>
            </a:r>
            <a:r>
              <a:rPr lang="en-US" altLang="zh-CN" baseline="0" dirty="0" smtClean="0"/>
              <a:t>like</a:t>
            </a:r>
            <a:r>
              <a:rPr lang="zh-CN" altLang="en-US" baseline="0" dirty="0" smtClean="0"/>
              <a:t> </a:t>
            </a:r>
            <a:r>
              <a:rPr lang="en-US" altLang="zh-CN" baseline="0" dirty="0" smtClean="0"/>
              <a:t>to</a:t>
            </a:r>
            <a:r>
              <a:rPr lang="zh-CN" altLang="en-US" baseline="0" dirty="0" smtClean="0"/>
              <a:t> </a:t>
            </a:r>
            <a:r>
              <a:rPr lang="en-US" altLang="zh-CN" baseline="0" dirty="0" smtClean="0"/>
              <a:t>share</a:t>
            </a:r>
            <a:r>
              <a:rPr lang="zh-CN" altLang="en-US" baseline="0" dirty="0" smtClean="0"/>
              <a:t> </a:t>
            </a:r>
            <a:r>
              <a:rPr lang="en-US" altLang="zh-CN" baseline="0" dirty="0" smtClean="0"/>
              <a:t>some</a:t>
            </a:r>
            <a:r>
              <a:rPr lang="zh-CN" altLang="en-US" baseline="0" dirty="0" smtClean="0"/>
              <a:t> </a:t>
            </a:r>
            <a:r>
              <a:rPr lang="en-US" altLang="zh-CN" baseline="0" dirty="0" smtClean="0"/>
              <a:t>motivations</a:t>
            </a:r>
            <a:r>
              <a:rPr lang="zh-CN" altLang="en-US" baseline="0" dirty="0" smtClean="0"/>
              <a:t> </a:t>
            </a:r>
            <a:r>
              <a:rPr lang="en-US" altLang="zh-CN" baseline="0" dirty="0" smtClean="0"/>
              <a:t>of</a:t>
            </a:r>
            <a:r>
              <a:rPr lang="zh-CN" altLang="en-US" baseline="0" dirty="0" smtClean="0"/>
              <a:t> </a:t>
            </a:r>
            <a:r>
              <a:rPr lang="en-US" altLang="zh-CN" baseline="0" dirty="0" smtClean="0"/>
              <a:t>ARCHITECT</a:t>
            </a:r>
            <a:r>
              <a:rPr lang="zh-CN" altLang="en-US" baseline="0" dirty="0" smtClean="0"/>
              <a:t> </a:t>
            </a:r>
            <a:r>
              <a:rPr lang="en-US" altLang="zh-CN" baseline="0" dirty="0" smtClean="0"/>
              <a:t>and</a:t>
            </a:r>
            <a:r>
              <a:rPr lang="zh-CN" altLang="en-US" baseline="0" dirty="0" smtClean="0"/>
              <a:t> </a:t>
            </a:r>
            <a:r>
              <a:rPr lang="en-US" altLang="zh-CN" baseline="0" dirty="0" smtClean="0"/>
              <a:t>this</a:t>
            </a:r>
            <a:r>
              <a:rPr lang="zh-CN" altLang="en-US" baseline="0" dirty="0" smtClean="0"/>
              <a:t> </a:t>
            </a:r>
            <a:r>
              <a:rPr lang="en-US" altLang="zh-CN" baseline="0" dirty="0" smtClean="0"/>
              <a:t>work.</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Many</a:t>
            </a:r>
            <a:r>
              <a:rPr lang="zh-CN" altLang="en-US" baseline="0" dirty="0" smtClean="0"/>
              <a:t> </a:t>
            </a:r>
            <a:r>
              <a:rPr lang="en-US" altLang="zh-CN" baseline="0" dirty="0" smtClean="0"/>
              <a:t>works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Control</a:t>
            </a:r>
            <a:r>
              <a:rPr lang="zh-CN" altLang="en-US" baseline="0" dirty="0" smtClean="0"/>
              <a:t> </a:t>
            </a:r>
            <a:r>
              <a:rPr lang="en-US" altLang="zh-CN" baseline="0" dirty="0" smtClean="0"/>
              <a:t>field</a:t>
            </a:r>
            <a:r>
              <a:rPr lang="zh-CN" altLang="en-US" baseline="0" dirty="0" smtClean="0"/>
              <a:t> </a:t>
            </a:r>
            <a:r>
              <a:rPr lang="en-US" altLang="zh-CN" baseline="0" dirty="0" smtClean="0"/>
              <a:t>have</a:t>
            </a:r>
            <a:r>
              <a:rPr lang="zh-CN" altLang="en-US" baseline="0" dirty="0" smtClean="0"/>
              <a:t> </a:t>
            </a:r>
            <a:r>
              <a:rPr lang="en-US" altLang="zh-CN" baseline="0" dirty="0" smtClean="0"/>
              <a:t>increasingly</a:t>
            </a:r>
            <a:r>
              <a:rPr lang="zh-CN" altLang="en-US" baseline="0" dirty="0" smtClean="0"/>
              <a:t> </a:t>
            </a:r>
            <a:r>
              <a:rPr lang="en-US" altLang="zh-CN" baseline="0" dirty="0" smtClean="0"/>
              <a:t>been</a:t>
            </a:r>
            <a:r>
              <a:rPr lang="zh-CN" altLang="en-US" baseline="0" dirty="0" smtClean="0"/>
              <a:t> </a:t>
            </a:r>
            <a:r>
              <a:rPr lang="en-US" altLang="zh-CN" baseline="0" dirty="0" smtClean="0"/>
              <a:t>interested</a:t>
            </a:r>
            <a:r>
              <a:rPr lang="zh-CN" altLang="en-US" baseline="0" dirty="0" smtClean="0"/>
              <a:t> </a:t>
            </a:r>
            <a:r>
              <a:rPr lang="en-US" altLang="zh-CN" baseline="0" dirty="0" smtClean="0"/>
              <a:t>in</a:t>
            </a:r>
            <a:r>
              <a:rPr lang="zh-CN" altLang="en-US" baseline="0" dirty="0" smtClean="0"/>
              <a:t> </a:t>
            </a:r>
            <a:r>
              <a:rPr lang="en-US" altLang="zh-CN" baseline="0" dirty="0" smtClean="0"/>
              <a:t>anytime</a:t>
            </a:r>
            <a:r>
              <a:rPr lang="zh-CN" altLang="en-US" baseline="0" dirty="0" smtClean="0"/>
              <a:t> </a:t>
            </a:r>
            <a:r>
              <a:rPr lang="en-US" altLang="zh-CN" baseline="0" dirty="0" smtClean="0"/>
              <a:t>control.</a:t>
            </a:r>
            <a:r>
              <a:rPr lang="zh-CN" altLang="en-US" baseline="0" dirty="0" smtClean="0"/>
              <a:t> </a:t>
            </a:r>
            <a:r>
              <a:rPr lang="en-US" sz="1200" kern="1200" dirty="0" err="1" smtClean="0">
                <a:solidFill>
                  <a:schemeClr val="tx1"/>
                </a:solidFill>
                <a:effectLst/>
                <a:latin typeface="Times New Roman" pitchFamily="18" charset="0"/>
                <a:ea typeface="+mn-ea"/>
                <a:cs typeface="+mn-cs"/>
              </a:rPr>
              <a:t>Alg</a:t>
            </a:r>
            <a:r>
              <a:rPr lang="en-US" altLang="zh-CN" sz="1200" kern="1200" dirty="0" err="1" smtClean="0">
                <a:solidFill>
                  <a:schemeClr val="tx1"/>
                </a:solidFill>
                <a:effectLst/>
                <a:latin typeface="Times New Roman" pitchFamily="18" charset="0"/>
                <a:ea typeface="+mn-ea"/>
                <a:cs typeface="+mn-cs"/>
              </a:rPr>
              <a:t>s</a:t>
            </a:r>
            <a:r>
              <a:rPr lang="en-US" sz="1200" kern="1200" dirty="0" smtClean="0">
                <a:solidFill>
                  <a:schemeClr val="tx1"/>
                </a:solidFill>
                <a:effectLst/>
                <a:latin typeface="Times New Roman" pitchFamily="18" charset="0"/>
                <a:ea typeface="+mn-ea"/>
                <a:cs typeface="+mn-cs"/>
              </a:rPr>
              <a:t> that continuously improve result quality instead of returning only one result are generally called anytime algorithms in contrast to one-shot algorithms.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chemeClr val="tx1"/>
                </a:solidFill>
                <a:effectLst/>
                <a:latin typeface="Times New Roman" pitchFamily="18" charset="0"/>
                <a:ea typeface="+mn-ea"/>
                <a:cs typeface="+mn-cs"/>
              </a:rPr>
              <a:t>S</a:t>
            </a:r>
            <a:r>
              <a:rPr lang="en-US" sz="1200" kern="1200" dirty="0" smtClean="0">
                <a:solidFill>
                  <a:schemeClr val="tx1"/>
                </a:solidFill>
                <a:effectLst/>
                <a:latin typeface="Times New Roman" pitchFamily="18" charset="0"/>
                <a:ea typeface="+mn-ea"/>
                <a:cs typeface="+mn-cs"/>
              </a:rPr>
              <a:t>hortcoming</a:t>
            </a:r>
            <a:r>
              <a:rPr lang="en-US" altLang="zh-CN" sz="1200" kern="1200" dirty="0" smtClean="0">
                <a:solidFill>
                  <a:schemeClr val="tx1"/>
                </a:solidFill>
                <a:effectLst/>
                <a:latin typeface="Times New Roman" pitchFamily="18" charset="0"/>
                <a:ea typeface="+mn-ea"/>
                <a:cs typeface="+mn-cs"/>
              </a:rPr>
              <a:t>s</a:t>
            </a:r>
            <a:r>
              <a:rPr lang="en-US" sz="1200" kern="1200" dirty="0" smtClean="0">
                <a:solidFill>
                  <a:schemeClr val="tx1"/>
                </a:solidFill>
                <a:effectLst/>
                <a:latin typeface="Times New Roman" pitchFamily="18" charset="0"/>
                <a:ea typeface="+mn-ea"/>
                <a:cs typeface="+mn-cs"/>
              </a:rPr>
              <a:t> of existing </a:t>
            </a:r>
            <a:r>
              <a:rPr lang="en-US" altLang="zh-CN" sz="1200" kern="1200" dirty="0" smtClean="0">
                <a:solidFill>
                  <a:schemeClr val="tx1"/>
                </a:solidFill>
                <a:effectLst/>
                <a:latin typeface="Times New Roman" pitchFamily="18" charset="0"/>
                <a:ea typeface="+mn-ea"/>
                <a:cs typeface="+mn-cs"/>
              </a:rPr>
              <a:t>One-shot</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control</a:t>
            </a:r>
            <a:r>
              <a:rPr lang="en-US" sz="1200" kern="1200" dirty="0" smtClean="0">
                <a:solidFill>
                  <a:schemeClr val="tx1"/>
                </a:solidFill>
                <a:effectLst/>
                <a:latin typeface="Times New Roman" pitchFamily="18" charset="0"/>
                <a:ea typeface="+mn-ea"/>
                <a:cs typeface="+mn-cs"/>
              </a:rPr>
              <a:t> algorithms </a:t>
            </a:r>
            <a:r>
              <a:rPr lang="en-US" altLang="zh-CN" sz="1200" kern="1200" dirty="0" smtClean="0">
                <a:solidFill>
                  <a:schemeClr val="tx1"/>
                </a:solidFill>
                <a:effectLst/>
                <a:latin typeface="Times New Roman" pitchFamily="18" charset="0"/>
                <a:ea typeface="+mn-ea"/>
                <a:cs typeface="+mn-cs"/>
              </a:rPr>
              <a:t>are</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firstly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they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require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to</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specify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a</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target</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precision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in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advance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and</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return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results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only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once</a:t>
            </a:r>
            <a:r>
              <a:rPr lang="en-US" altLang="zh-CN" sz="1200" kern="1200" dirty="0" smtClean="0">
                <a:solidFill>
                  <a:schemeClr val="tx1"/>
                </a:solidFill>
                <a:effectLst/>
                <a:latin typeface="Times New Roman" pitchFamily="18" charset="0"/>
                <a:ea typeface="+mn-ea"/>
                <a:cs typeface="+mn-cs"/>
              </a:rPr>
              <a:t>.</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Secondly,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when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we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want</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to</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optimize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the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control,</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we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need</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restart</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calculation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from</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scratch</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every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time.</a:t>
            </a:r>
            <a:endParaRPr lang="en-US" altLang="zh-CN" sz="1200" kern="1200" dirty="0" smtClean="0">
              <a:solidFill>
                <a:schemeClr val="tx1"/>
              </a:solidFill>
              <a:effectLst/>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chemeClr val="tx1"/>
                </a:solidFill>
                <a:effectLst/>
                <a:latin typeface="Times New Roman" pitchFamily="18" charset="0"/>
                <a:ea typeface="+mn-ea"/>
                <a:cs typeface="+mn-cs"/>
              </a:rPr>
              <a:t>Compared</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with</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one-shot</a:t>
            </a:r>
            <a:r>
              <a:rPr lang="zh-CN" altLang="en-US" sz="1200" kern="1200" dirty="0" smtClean="0">
                <a:solidFill>
                  <a:schemeClr val="tx1"/>
                </a:solidFill>
                <a:effectLst/>
                <a:latin typeface="Times New Roman" pitchFamily="18" charset="0"/>
                <a:ea typeface="+mn-ea"/>
                <a:cs typeface="+mn-cs"/>
              </a:rPr>
              <a:t> </a:t>
            </a:r>
            <a:r>
              <a:rPr lang="en-US" altLang="zh-CN" sz="1200" kern="1200" dirty="0" err="1" smtClean="0">
                <a:solidFill>
                  <a:schemeClr val="tx1"/>
                </a:solidFill>
                <a:effectLst/>
                <a:latin typeface="Times New Roman" pitchFamily="18" charset="0"/>
                <a:ea typeface="+mn-ea"/>
                <a:cs typeface="+mn-cs"/>
              </a:rPr>
              <a:t>algs</a:t>
            </a:r>
            <a:r>
              <a:rPr lang="en-US" altLang="zh-CN" sz="1200" kern="1200" dirty="0" smtClean="0">
                <a:solidFill>
                  <a:schemeClr val="tx1"/>
                </a:solidFill>
                <a:effectLst/>
                <a:latin typeface="Times New Roman" pitchFamily="18" charset="0"/>
                <a:ea typeface="+mn-ea"/>
                <a:cs typeface="+mn-cs"/>
              </a:rPr>
              <a:t>,</a:t>
            </a:r>
            <a:r>
              <a:rPr lang="zh-CN" altLang="en-US" sz="120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Anytime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control</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err="1" smtClean="0">
                <a:solidFill>
                  <a:schemeClr val="tx1"/>
                </a:solidFill>
                <a:effectLst/>
                <a:latin typeface="Times New Roman" pitchFamily="18" charset="0"/>
                <a:ea typeface="+mn-ea"/>
                <a:cs typeface="+mn-cs"/>
              </a:rPr>
              <a:t>algs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return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results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of</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increasing</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precisions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and</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longer</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systems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computes,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more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precise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tan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answer</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will</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be.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In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addition,</a:t>
            </a:r>
            <a:r>
              <a:rPr lang="zh-CN" altLang="en-US" sz="1200" b="0" i="0" kern="1200" baseline="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anytime</a:t>
            </a:r>
            <a:r>
              <a:rPr lang="en-US" sz="1200" kern="1200" dirty="0" smtClean="0">
                <a:solidFill>
                  <a:schemeClr val="tx1"/>
                </a:solidFill>
                <a:effectLst/>
                <a:latin typeface="Times New Roman" pitchFamily="18" charset="0"/>
                <a:ea typeface="+mn-ea"/>
                <a:cs typeface="+mn-cs"/>
              </a:rPr>
              <a:t> algorithms</a:t>
            </a:r>
            <a:r>
              <a:rPr lang="zh-CN" altLang="en-US" sz="120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the goes in stages instead of all at onc</a:t>
            </a:r>
            <a:r>
              <a:rPr lang="en-US" altLang="zh-CN" sz="1200" b="0" i="0" kern="1200" dirty="0" smtClean="0">
                <a:solidFill>
                  <a:schemeClr val="tx1"/>
                </a:solidFill>
                <a:effectLst/>
                <a:latin typeface="Times New Roman" pitchFamily="18" charset="0"/>
                <a:ea typeface="+mn-ea"/>
                <a:cs typeface="+mn-cs"/>
              </a:rPr>
              <a:t>e.</a:t>
            </a:r>
            <a:r>
              <a:rPr lang="zh-CN" altLang="en-US" sz="1200" b="0" i="0" kern="1200" baseline="0" dirty="0" smtClean="0">
                <a:solidFill>
                  <a:schemeClr val="tx1"/>
                </a:solidFill>
                <a:effectLst/>
                <a:latin typeface="Times New Roman" pitchFamily="18" charset="0"/>
                <a:ea typeface="+mn-ea"/>
                <a:cs typeface="+mn-cs"/>
              </a:rPr>
              <a:t> </a:t>
            </a:r>
            <a:r>
              <a:rPr lang="zh-CN" altLang="en-US" sz="1200" baseline="0" dirty="0" smtClean="0">
                <a:solidFill>
                  <a:srgbClr val="1B0807"/>
                </a:solidFill>
                <a:latin typeface="Times New Roman" panose="02020603050405020304" pitchFamily="18" charset="0"/>
                <a:cs typeface="Times New Roman" panose="02020603050405020304" pitchFamily="18" charset="0"/>
              </a:rPr>
              <a:t> </a:t>
            </a:r>
            <a:endParaRPr lang="en-US" altLang="zh-CN" sz="1200" baseline="0" dirty="0" smtClean="0">
              <a:solidFill>
                <a:srgbClr val="1B0807"/>
              </a:solidFill>
              <a:latin typeface="Times New Roman" panose="02020603050405020304" pitchFamily="18" charset="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CN" sz="1200" baseline="0" dirty="0" smtClean="0">
              <a:solidFill>
                <a:srgbClr val="1B0807"/>
              </a:solidFill>
              <a:latin typeface="Times New Roman" panose="02020603050405020304" pitchFamily="18" charset="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Times New Roman" pitchFamily="18" charset="0"/>
                <a:ea typeface="+mn-ea"/>
                <a:cs typeface="+mn-cs"/>
              </a:rPr>
              <a:t>The process can be terminated at any time by the processor. The quality of control input is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thus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improving</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as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time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goes</a:t>
            </a:r>
            <a:r>
              <a:rPr lang="en-US" sz="1200" kern="1200" dirty="0" smtClean="0">
                <a:solidFill>
                  <a:schemeClr val="tx1"/>
                </a:solidFill>
                <a:effectLst/>
                <a:latin typeface="Times New Roman" pitchFamily="18" charset="0"/>
                <a:ea typeface="+mn-ea"/>
                <a:cs typeface="+mn-cs"/>
              </a:rPr>
              <a:t>. </a:t>
            </a:r>
            <a:endParaRPr lang="en-US" dirty="0" smtClean="0"/>
          </a:p>
          <a:p>
            <a:endParaRPr lang="en-US" altLang="zh-CN" baseline="0" dirty="0" smtClean="0"/>
          </a:p>
          <a:p>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a:t>
            </a:fld>
            <a:endParaRPr lang="da-DK"/>
          </a:p>
        </p:txBody>
      </p:sp>
    </p:spTree>
    <p:extLst>
      <p:ext uri="{BB962C8B-B14F-4D97-AF65-F5344CB8AC3E}">
        <p14:creationId xmlns:p14="http://schemas.microsoft.com/office/powerpoint/2010/main" val="1149159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Let’s start to see the comparisons between our proposal and CA. Precision</a:t>
            </a:r>
            <a:r>
              <a:rPr lang="zh-CN" altLang="en-US" baseline="0" dirty="0" smtClean="0"/>
              <a:t> </a:t>
            </a:r>
            <a:r>
              <a:rPr lang="en-US" altLang="zh-CN" baseline="0" dirty="0" smtClean="0"/>
              <a:t>should</a:t>
            </a:r>
            <a:r>
              <a:rPr lang="zh-CN" altLang="en-US" baseline="0" dirty="0" smtClean="0"/>
              <a:t> </a:t>
            </a:r>
            <a:r>
              <a:rPr lang="en-US" altLang="zh-CN" baseline="0" dirty="0" smtClean="0"/>
              <a:t>be</a:t>
            </a:r>
            <a:r>
              <a:rPr lang="zh-CN" altLang="en-US" baseline="0" dirty="0" smtClean="0"/>
              <a:t> </a:t>
            </a:r>
            <a:r>
              <a:rPr lang="en-US" altLang="zh-CN" baseline="0" dirty="0" smtClean="0"/>
              <a:t>fixed using CA.</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This </a:t>
            </a:r>
            <a:r>
              <a:rPr lang="en-US" altLang="zh-CN" dirty="0" smtClean="0"/>
              <a:t>Plot</a:t>
            </a:r>
            <a:r>
              <a:rPr lang="en-GB" dirty="0" smtClean="0"/>
              <a:t> compares our proposal and ARCHITECT against </a:t>
            </a:r>
            <a:r>
              <a:rPr lang="en-US" altLang="zh-CN" dirty="0" smtClean="0"/>
              <a:t>a</a:t>
            </a:r>
            <a:r>
              <a:rPr lang="zh-CN" altLang="en-US" dirty="0" smtClean="0"/>
              <a:t> </a:t>
            </a:r>
            <a:r>
              <a:rPr lang="en-US" altLang="zh-CN" dirty="0" smtClean="0"/>
              <a:t>CA</a:t>
            </a:r>
            <a:r>
              <a:rPr lang="zh-CN" altLang="en-US" dirty="0" smtClean="0"/>
              <a:t> </a:t>
            </a:r>
            <a:r>
              <a:rPr lang="en-US" altLang="zh-CN" dirty="0" smtClean="0"/>
              <a:t>implementation</a:t>
            </a:r>
            <a:r>
              <a:rPr lang="en-GB" dirty="0" smtClean="0"/>
              <a:t> with</a:t>
            </a:r>
            <a:r>
              <a:rPr lang="zh-CN" altLang="en-US" baseline="0" dirty="0" smtClean="0"/>
              <a:t> </a:t>
            </a:r>
            <a:r>
              <a:rPr lang="en-GB" dirty="0" smtClean="0"/>
              <a:t>8 bits</a:t>
            </a:r>
            <a:r>
              <a:rPr lang="en-US" altLang="zh-CN" dirty="0" smtClean="0"/>
              <a:t>,</a:t>
            </a:r>
            <a:r>
              <a:rPr lang="zh-CN" altLang="en-US" dirty="0" smtClean="0"/>
              <a:t> </a:t>
            </a:r>
            <a:r>
              <a:rPr lang="en-US" altLang="zh-CN" dirty="0" smtClean="0"/>
              <a:t>named</a:t>
            </a:r>
            <a:r>
              <a:rPr lang="en-GB" dirty="0" smtClean="0"/>
              <a:t> LSD-8.</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If we use this precision,</a:t>
            </a:r>
            <a:r>
              <a:rPr lang="en-US" baseline="0" dirty="0" smtClean="0"/>
              <a:t> to solve some ill-conditioned matrices, when m is larger than 2, it is under-budgeted.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Even if LSD-8 could run indefinitely, it would never be able to converge to an accurate-enough result. Then only </a:t>
            </a:r>
            <a:r>
              <a:rPr lang="en-GB" dirty="0" err="1" smtClean="0"/>
              <a:t>arbi</a:t>
            </a:r>
            <a:r>
              <a:rPr lang="en-US" altLang="zh-CN" dirty="0" smtClean="0"/>
              <a:t>.</a:t>
            </a:r>
            <a:r>
              <a:rPr lang="en-GB" dirty="0" smtClean="0"/>
              <a:t>-</a:t>
            </a:r>
            <a:r>
              <a:rPr lang="en-GB" dirty="0" err="1" smtClean="0"/>
              <a:t>prec</a:t>
            </a:r>
            <a:r>
              <a:rPr lang="en-US" altLang="zh-CN" dirty="0" smtClean="0"/>
              <a:t>.</a:t>
            </a:r>
            <a:r>
              <a:rPr lang="en-GB" dirty="0" smtClean="0"/>
              <a:t> </a:t>
            </a:r>
            <a:r>
              <a:rPr lang="en-GB" dirty="0" err="1" smtClean="0"/>
              <a:t>Iter</a:t>
            </a:r>
            <a:r>
              <a:rPr lang="en-US" altLang="zh-CN" dirty="0" smtClean="0"/>
              <a:t>.</a:t>
            </a:r>
            <a:r>
              <a:rPr lang="en-GB" dirty="0" smtClean="0"/>
              <a:t> solvers can solve systems with m &gt; </a:t>
            </a:r>
            <a:r>
              <a:rPr lang="en-US" altLang="zh-CN" dirty="0" smtClean="0"/>
              <a:t>2</a:t>
            </a:r>
            <a:r>
              <a:rPr lang="en-GB" dirty="0" smtClean="0"/>
              <a:t>.</a:t>
            </a:r>
            <a:r>
              <a:rPr lang="zh-CN" altLang="en-US" dirty="0" smtClean="0"/>
              <a:t> </a:t>
            </a:r>
            <a:endParaRPr lang="en-US" altLang="zh-CN" dirty="0" smtClean="0"/>
          </a:p>
          <a:p>
            <a:pPr marL="0" indent="0">
              <a:buNone/>
            </a:pPr>
            <a:endParaRPr lang="en-GB" altLang="zh-CN" baseline="0" dirty="0" smtClean="0"/>
          </a:p>
          <a:p>
            <a:pPr marL="0" indent="0">
              <a:buNone/>
            </a:pP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20</a:t>
            </a:fld>
            <a:endParaRPr lang="da-DK"/>
          </a:p>
        </p:txBody>
      </p:sp>
    </p:spTree>
    <p:extLst>
      <p:ext uri="{BB962C8B-B14F-4D97-AF65-F5344CB8AC3E}">
        <p14:creationId xmlns:p14="http://schemas.microsoft.com/office/powerpoint/2010/main" val="1369066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On the other hand, if we use</a:t>
            </a:r>
            <a:r>
              <a:rPr lang="en-GB" dirty="0" smtClean="0"/>
              <a:t> a</a:t>
            </a:r>
            <a:r>
              <a:rPr lang="en-GB" baseline="0" dirty="0" smtClean="0"/>
              <a:t> </a:t>
            </a:r>
            <a:r>
              <a:rPr lang="en-US" altLang="zh-CN" baseline="0" dirty="0" smtClean="0"/>
              <a:t>fixed-precision of</a:t>
            </a:r>
            <a:r>
              <a:rPr lang="en-GB" dirty="0" smtClean="0"/>
              <a:t> </a:t>
            </a:r>
            <a:r>
              <a:rPr lang="en-US" altLang="zh-CN" dirty="0" smtClean="0"/>
              <a:t>30</a:t>
            </a:r>
            <a:r>
              <a:rPr lang="en-GB" dirty="0" smtClean="0"/>
              <a:t> bits (LSD-30)</a:t>
            </a:r>
            <a:r>
              <a:rPr lang="en-GB" baseline="0" dirty="0" smtClean="0"/>
              <a:t> in CA </a:t>
            </a:r>
            <a:r>
              <a:rPr lang="en-GB" baseline="0" dirty="0" err="1" smtClean="0"/>
              <a:t>impl</a:t>
            </a:r>
            <a:r>
              <a:rPr lang="en-GB" baseline="0" dirty="0" smtClean="0"/>
              <a:t>, </a:t>
            </a:r>
            <a:r>
              <a:rPr lang="en-GB" dirty="0" smtClean="0"/>
              <a:t>to solve some well-conditioned matrices, when m is small, this precision is over-budgeted. Both ARCHITECT and our proposal can compute more quickly. </a:t>
            </a:r>
          </a:p>
          <a:p>
            <a:pPr marL="228600" indent="-228600">
              <a:buAutoNum type="arabicPeriod"/>
            </a:pPr>
            <a:r>
              <a:rPr lang="en-US" altLang="zh-CN" dirty="0" smtClean="0"/>
              <a:t>Moreover,</a:t>
            </a:r>
            <a:r>
              <a:rPr lang="zh-CN" altLang="en-US" dirty="0" smtClean="0"/>
              <a:t> </a:t>
            </a:r>
            <a:r>
              <a:rPr lang="en-US" altLang="zh-CN" baseline="0" dirty="0" smtClean="0"/>
              <a:t>our</a:t>
            </a:r>
            <a:r>
              <a:rPr lang="zh-CN" altLang="en-US" baseline="0" dirty="0" smtClean="0"/>
              <a:t> </a:t>
            </a:r>
            <a:r>
              <a:rPr lang="en-US" altLang="zh-CN" baseline="0" dirty="0" smtClean="0"/>
              <a:t>proposal</a:t>
            </a:r>
            <a:r>
              <a:rPr lang="zh-CN" altLang="en-US" baseline="0" dirty="0" smtClean="0"/>
              <a:t> </a:t>
            </a:r>
            <a:r>
              <a:rPr lang="en-US" altLang="zh-CN" baseline="0" dirty="0" smtClean="0"/>
              <a:t>has</a:t>
            </a:r>
            <a:r>
              <a:rPr lang="zh-CN" altLang="en-US" baseline="0" dirty="0" smtClean="0"/>
              <a:t> </a:t>
            </a:r>
            <a:r>
              <a:rPr lang="en-US" altLang="zh-CN" baseline="0" dirty="0" smtClean="0"/>
              <a:t>a</a:t>
            </a:r>
            <a:r>
              <a:rPr lang="zh-CN" altLang="en-US" baseline="0" dirty="0" smtClean="0"/>
              <a:t> </a:t>
            </a:r>
            <a:r>
              <a:rPr lang="en-US" altLang="zh-CN" baseline="0" dirty="0" smtClean="0"/>
              <a:t>larger</a:t>
            </a:r>
            <a:r>
              <a:rPr lang="zh-CN" altLang="en-US" baseline="0" dirty="0" smtClean="0"/>
              <a:t> </a:t>
            </a:r>
            <a:r>
              <a:rPr lang="en-US" altLang="zh-CN" baseline="0" dirty="0" smtClean="0"/>
              <a:t>winning</a:t>
            </a:r>
            <a:r>
              <a:rPr lang="zh-CN" altLang="en-US" baseline="0" dirty="0" smtClean="0"/>
              <a:t> </a:t>
            </a:r>
            <a:r>
              <a:rPr lang="en-US" altLang="zh-CN" baseline="0" dirty="0" smtClean="0"/>
              <a:t>region</a:t>
            </a:r>
            <a:r>
              <a:rPr lang="zh-CN" altLang="en-US" baseline="0" dirty="0" smtClean="0"/>
              <a:t> </a:t>
            </a:r>
            <a:r>
              <a:rPr lang="en-US" altLang="zh-CN" baseline="0" dirty="0" smtClean="0"/>
              <a:t>than</a:t>
            </a:r>
            <a:r>
              <a:rPr lang="zh-CN" altLang="en-US" baseline="0" dirty="0" smtClean="0"/>
              <a:t> </a:t>
            </a:r>
            <a:r>
              <a:rPr lang="en-US" altLang="zh-CN" baseline="0" dirty="0" smtClean="0"/>
              <a:t>ARCHITECT</a:t>
            </a:r>
            <a:endParaRPr lang="en-GB" dirty="0" smtClean="0"/>
          </a:p>
          <a:p>
            <a:pPr marL="0" indent="0">
              <a:buNone/>
            </a:pP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21</a:t>
            </a:fld>
            <a:endParaRPr lang="da-DK"/>
          </a:p>
        </p:txBody>
      </p:sp>
    </p:spTree>
    <p:extLst>
      <p:ext uri="{BB962C8B-B14F-4D97-AF65-F5344CB8AC3E}">
        <p14:creationId xmlns:p14="http://schemas.microsoft.com/office/powerpoint/2010/main" val="272824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 </a:t>
            </a:r>
            <a:r>
              <a:rPr lang="en-US" dirty="0"/>
              <a:t>this</a:t>
            </a:r>
            <a:r>
              <a:rPr lang="en-US" baseline="0" dirty="0"/>
              <a:t> paper, </a:t>
            </a:r>
            <a:r>
              <a:rPr lang="en-US" dirty="0" smtClean="0"/>
              <a:t>we proposed a new methodology for the creation of iterative numeric solvers in hardware which can achieve arbitrary result accuracy.</a:t>
            </a:r>
          </a:p>
          <a:p>
            <a:pPr marL="228600" indent="-228600">
              <a:buAutoNum type="arabicPeriod"/>
            </a:pPr>
            <a:r>
              <a:rPr lang="en-US" dirty="0" smtClean="0"/>
              <a:t>Our work relies on online arithmetic operators in order to generate results from most-significant digit first. </a:t>
            </a:r>
          </a:p>
          <a:p>
            <a:pPr marL="228600" indent="-228600">
              <a:buAutoNum type="arabicPeriod"/>
            </a:pPr>
            <a:r>
              <a:rPr lang="en-US" dirty="0" smtClean="0"/>
              <a:t>Our don’t-change analysis holds for any iterative method, and was </a:t>
            </a:r>
            <a:r>
              <a:rPr lang="en-US" dirty="0" err="1" smtClean="0"/>
              <a:t>realised</a:t>
            </a:r>
            <a:r>
              <a:rPr lang="en-US" dirty="0" smtClean="0"/>
              <a:t> in hardware using simple runtime detection logic. </a:t>
            </a:r>
          </a:p>
          <a:p>
            <a:pPr marL="228600" indent="-228600">
              <a:buAutoNum type="arabicPeriod"/>
            </a:pPr>
            <a:r>
              <a:rPr lang="en-US" dirty="0" smtClean="0"/>
              <a:t>For the identification of don’t-care digits, we presented a theorem for stationary iterative methods allowing many low-significance digits to be ignored without impacting upon the solver’s ability to reach a result of any accuracy.</a:t>
            </a:r>
          </a:p>
          <a:p>
            <a:pPr marL="228600" indent="-228600">
              <a:buAutoNum type="arabicPeriod"/>
            </a:pPr>
            <a:r>
              <a:rPr lang="en-US" altLang="zh-CN" dirty="0" smtClean="0"/>
              <a:t>Compared</a:t>
            </a:r>
            <a:r>
              <a:rPr lang="zh-CN" altLang="en-US" baseline="0" dirty="0" smtClean="0"/>
              <a:t> </a:t>
            </a:r>
            <a:r>
              <a:rPr lang="en-US" altLang="zh-CN" baseline="0" dirty="0" smtClean="0"/>
              <a:t>to</a:t>
            </a:r>
            <a:r>
              <a:rPr lang="zh-CN" altLang="en-US" baseline="0" dirty="0" smtClean="0"/>
              <a:t> </a:t>
            </a:r>
            <a:r>
              <a:rPr lang="en-US" altLang="zh-CN" baseline="0" dirty="0" smtClean="0"/>
              <a:t>ARHITECT,</a:t>
            </a:r>
            <a:r>
              <a:rPr lang="zh-CN" altLang="en-US" baseline="0" dirty="0" smtClean="0"/>
              <a:t> </a:t>
            </a:r>
            <a:r>
              <a:rPr lang="en-US" altLang="zh-CN" baseline="0" dirty="0" smtClean="0"/>
              <a:t>the</a:t>
            </a:r>
            <a:r>
              <a:rPr lang="zh-CN" altLang="en-US" baseline="0" dirty="0" smtClean="0"/>
              <a:t> </a:t>
            </a:r>
            <a:r>
              <a:rPr lang="en-US" altLang="zh-CN" baseline="0" dirty="0" smtClean="0"/>
              <a:t>new</a:t>
            </a:r>
            <a:r>
              <a:rPr lang="zh-CN" altLang="en-US" baseline="0" dirty="0" smtClean="0"/>
              <a:t> </a:t>
            </a:r>
            <a:r>
              <a:rPr lang="en-US" altLang="zh-CN" baseline="0" dirty="0" smtClean="0"/>
              <a:t>method</a:t>
            </a:r>
            <a:r>
              <a:rPr lang="zh-CN" altLang="en-US" baseline="0" dirty="0" smtClean="0"/>
              <a:t> </a:t>
            </a:r>
            <a:r>
              <a:rPr lang="en-US" altLang="zh-CN" baseline="0" dirty="0" smtClean="0"/>
              <a:t>uses</a:t>
            </a:r>
            <a:r>
              <a:rPr lang="zh-CN" altLang="en-US" baseline="0" dirty="0" smtClean="0"/>
              <a:t> </a:t>
            </a:r>
            <a:r>
              <a:rPr lang="en-US" altLang="zh-CN" baseline="0" dirty="0" smtClean="0"/>
              <a:t>less</a:t>
            </a:r>
            <a:r>
              <a:rPr lang="zh-CN" altLang="en-US" baseline="0" dirty="0" smtClean="0"/>
              <a:t> </a:t>
            </a:r>
            <a:r>
              <a:rPr lang="en-US" altLang="zh-CN" baseline="0" dirty="0" smtClean="0"/>
              <a:t>solve</a:t>
            </a:r>
            <a:r>
              <a:rPr lang="zh-CN" altLang="en-US" baseline="0" dirty="0" smtClean="0"/>
              <a:t> </a:t>
            </a:r>
            <a:r>
              <a:rPr lang="en-US" altLang="zh-CN" baseline="0" dirty="0" smtClean="0"/>
              <a:t>time,</a:t>
            </a:r>
            <a:r>
              <a:rPr lang="zh-CN" altLang="en-US" baseline="0" dirty="0" smtClean="0"/>
              <a:t> </a:t>
            </a:r>
            <a:r>
              <a:rPr lang="en-US" altLang="zh-CN" baseline="0" dirty="0" smtClean="0"/>
              <a:t>less</a:t>
            </a:r>
            <a:r>
              <a:rPr lang="zh-CN" altLang="en-US" baseline="0" dirty="0" smtClean="0"/>
              <a:t> </a:t>
            </a:r>
            <a:r>
              <a:rPr lang="en-US" altLang="zh-CN" baseline="0" dirty="0" smtClean="0"/>
              <a:t>memory,</a:t>
            </a:r>
            <a:r>
              <a:rPr lang="zh-CN" altLang="en-US" baseline="0" dirty="0" smtClean="0"/>
              <a:t> </a:t>
            </a:r>
            <a:r>
              <a:rPr lang="en-US" altLang="zh-CN" baseline="0" dirty="0" smtClean="0"/>
              <a:t>and</a:t>
            </a:r>
            <a:r>
              <a:rPr lang="zh-CN" altLang="en-US" baseline="0" dirty="0" smtClean="0"/>
              <a:t> </a:t>
            </a:r>
            <a:r>
              <a:rPr lang="en-US" altLang="zh-CN" baseline="0" dirty="0" smtClean="0"/>
              <a:t>smaller</a:t>
            </a:r>
            <a:r>
              <a:rPr lang="zh-CN" altLang="en-US" baseline="0" dirty="0" smtClean="0"/>
              <a:t> </a:t>
            </a:r>
            <a:r>
              <a:rPr lang="en-US" altLang="zh-CN" baseline="0" dirty="0" err="1" smtClean="0"/>
              <a:t>num</a:t>
            </a:r>
            <a:r>
              <a:rPr lang="zh-CN" altLang="en-US" baseline="0" dirty="0" smtClean="0"/>
              <a:t> </a:t>
            </a:r>
            <a:r>
              <a:rPr lang="en-US" altLang="zh-CN" baseline="0" dirty="0" smtClean="0"/>
              <a:t>of</a:t>
            </a:r>
            <a:r>
              <a:rPr lang="zh-CN" altLang="en-US" baseline="0" dirty="0" smtClean="0"/>
              <a:t> </a:t>
            </a:r>
            <a:r>
              <a:rPr lang="en-US" altLang="zh-CN" baseline="0" dirty="0" smtClean="0"/>
              <a:t>digits</a:t>
            </a:r>
            <a:r>
              <a:rPr lang="zh-CN" altLang="en-US" baseline="0" dirty="0" smtClean="0"/>
              <a:t> </a:t>
            </a:r>
            <a:r>
              <a:rPr lang="en-US" altLang="zh-CN" baseline="0" dirty="0" smtClean="0"/>
              <a:t>in</a:t>
            </a:r>
            <a:r>
              <a:rPr lang="zh-CN" altLang="en-US" baseline="0" dirty="0" smtClean="0"/>
              <a:t> </a:t>
            </a:r>
            <a:r>
              <a:rPr lang="en-US" altLang="zh-CN" baseline="0" dirty="0" smtClean="0"/>
              <a:t>calculation.</a:t>
            </a:r>
          </a:p>
          <a:p>
            <a:pPr marL="228600" indent="-228600">
              <a:buAutoNum type="arabicPeriod"/>
            </a:pPr>
            <a:r>
              <a:rPr lang="en-US" altLang="zh-CN" dirty="0" smtClean="0"/>
              <a:t>W</a:t>
            </a:r>
            <a:r>
              <a:rPr lang="en-US" dirty="0" smtClean="0"/>
              <a:t>e demonstrate that solvers implemented following our proposals can show superiority over conventional arithmetic implementations by virtue of their runtime-tunable precisions.</a:t>
            </a:r>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22</a:t>
            </a:fld>
            <a:endParaRPr lang="da-DK"/>
          </a:p>
        </p:txBody>
      </p:sp>
    </p:spTree>
    <p:extLst>
      <p:ext uri="{BB962C8B-B14F-4D97-AF65-F5344CB8AC3E}">
        <p14:creationId xmlns:p14="http://schemas.microsoft.com/office/powerpoint/2010/main" val="290950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For don’t care analysis, we will attempt to extend our don’t-care digit analysis to other iterative algorithms, including </a:t>
            </a:r>
            <a:r>
              <a:rPr lang="en-GB" dirty="0" err="1" smtClean="0"/>
              <a:t>Krylov</a:t>
            </a:r>
            <a:r>
              <a:rPr lang="en-GB" dirty="0" smtClean="0"/>
              <a:t> subspace methods such as conjugate gradient descent.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dirty="0" smtClean="0">
                <a:solidFill>
                  <a:srgbClr val="000000"/>
                </a:solidFill>
              </a:rPr>
              <a:t>We will explore the possibility of more aggressive don’t-change digit analysis, likely to be algorithm-specific, that may allow </a:t>
            </a:r>
            <a:r>
              <a:rPr lang="en-GB" dirty="0" smtClean="0"/>
              <a:t>us to do away with the runtime detection proposed in this work, thereby achieving further performance improvements.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dirty="0" smtClean="0">
                <a:solidFill>
                  <a:srgbClr val="000000"/>
                </a:solidFill>
              </a:rPr>
              <a:t>We</a:t>
            </a:r>
            <a:r>
              <a:rPr lang="zh-CN" altLang="en-US" sz="1200" dirty="0" smtClean="0">
                <a:solidFill>
                  <a:srgbClr val="000000"/>
                </a:solidFill>
              </a:rPr>
              <a:t> </a:t>
            </a:r>
            <a:r>
              <a:rPr lang="en-US" altLang="zh-CN" sz="1200" dirty="0" smtClean="0">
                <a:solidFill>
                  <a:srgbClr val="000000"/>
                </a:solidFill>
              </a:rPr>
              <a:t>will</a:t>
            </a:r>
            <a:r>
              <a:rPr lang="zh-CN" altLang="en-US" sz="1200" dirty="0" smtClean="0">
                <a:solidFill>
                  <a:srgbClr val="000000"/>
                </a:solidFill>
              </a:rPr>
              <a:t> </a:t>
            </a:r>
            <a:r>
              <a:rPr lang="en-US" altLang="zh-CN" sz="1200" dirty="0" smtClean="0">
                <a:solidFill>
                  <a:srgbClr val="000000"/>
                </a:solidFill>
              </a:rPr>
              <a:t>explore</a:t>
            </a:r>
            <a:r>
              <a:rPr lang="zh-CN" altLang="en-US" sz="1200" dirty="0" smtClean="0">
                <a:solidFill>
                  <a:srgbClr val="000000"/>
                </a:solidFill>
              </a:rPr>
              <a:t> </a:t>
            </a:r>
            <a:r>
              <a:rPr lang="en-US" altLang="zh-CN" sz="1200" dirty="0" smtClean="0">
                <a:solidFill>
                  <a:srgbClr val="000000"/>
                </a:solidFill>
              </a:rPr>
              <a:t>more</a:t>
            </a:r>
            <a:r>
              <a:rPr lang="zh-CN" altLang="en-US" sz="1200" dirty="0" smtClean="0">
                <a:solidFill>
                  <a:srgbClr val="000000"/>
                </a:solidFill>
              </a:rPr>
              <a:t> </a:t>
            </a:r>
            <a:r>
              <a:rPr lang="en-US" altLang="zh-CN" sz="1200" dirty="0" smtClean="0">
                <a:solidFill>
                  <a:srgbClr val="000000"/>
                </a:solidFill>
              </a:rPr>
              <a:t>analysis</a:t>
            </a:r>
            <a:r>
              <a:rPr lang="zh-CN" altLang="en-US" sz="1200" baseline="0" dirty="0" smtClean="0">
                <a:solidFill>
                  <a:srgbClr val="000000"/>
                </a:solidFill>
              </a:rPr>
              <a:t> </a:t>
            </a:r>
            <a:r>
              <a:rPr lang="en-US" altLang="zh-CN" sz="1200" baseline="0" dirty="0" smtClean="0">
                <a:solidFill>
                  <a:srgbClr val="000000"/>
                </a:solidFill>
              </a:rPr>
              <a:t>of</a:t>
            </a:r>
            <a:r>
              <a:rPr lang="zh-CN" altLang="en-US" sz="1200" baseline="0" dirty="0" smtClean="0">
                <a:solidFill>
                  <a:srgbClr val="000000"/>
                </a:solidFill>
              </a:rPr>
              <a:t> </a:t>
            </a:r>
            <a:r>
              <a:rPr lang="en-US" altLang="zh-CN" sz="1200" baseline="0" dirty="0" smtClean="0">
                <a:solidFill>
                  <a:srgbClr val="000000"/>
                </a:solidFill>
              </a:rPr>
              <a:t>the</a:t>
            </a:r>
            <a:r>
              <a:rPr lang="zh-CN" altLang="en-US" sz="1200" baseline="0" dirty="0" smtClean="0">
                <a:solidFill>
                  <a:srgbClr val="000000"/>
                </a:solidFill>
              </a:rPr>
              <a:t> </a:t>
            </a:r>
            <a:r>
              <a:rPr lang="en-US" altLang="zh-CN" sz="1200" baseline="0" dirty="0" smtClean="0">
                <a:solidFill>
                  <a:srgbClr val="000000"/>
                </a:solidFill>
              </a:rPr>
              <a:t>memory</a:t>
            </a:r>
            <a:r>
              <a:rPr lang="zh-CN" altLang="en-US" sz="1200" baseline="0" dirty="0" smtClean="0">
                <a:solidFill>
                  <a:srgbClr val="000000"/>
                </a:solidFill>
              </a:rPr>
              <a:t> </a:t>
            </a:r>
            <a:r>
              <a:rPr lang="en-US" altLang="zh-CN" sz="1200" baseline="0" dirty="0" smtClean="0">
                <a:solidFill>
                  <a:srgbClr val="000000"/>
                </a:solidFill>
              </a:rPr>
              <a:t>architecture</a:t>
            </a:r>
            <a:r>
              <a:rPr lang="zh-CN" altLang="en-US" sz="1200" baseline="0" dirty="0" smtClean="0">
                <a:solidFill>
                  <a:srgbClr val="000000"/>
                </a:solidFill>
              </a:rPr>
              <a:t> </a:t>
            </a:r>
            <a:r>
              <a:rPr lang="en-US" altLang="zh-CN" sz="1200" baseline="0" dirty="0" smtClean="0">
                <a:solidFill>
                  <a:srgbClr val="000000"/>
                </a:solidFill>
              </a:rPr>
              <a:t>in</a:t>
            </a:r>
            <a:r>
              <a:rPr lang="zh-CN" altLang="en-US" sz="1200" baseline="0" dirty="0" smtClean="0">
                <a:solidFill>
                  <a:srgbClr val="000000"/>
                </a:solidFill>
              </a:rPr>
              <a:t> </a:t>
            </a:r>
            <a:r>
              <a:rPr lang="en-US" altLang="zh-CN" sz="1200" baseline="0" dirty="0" smtClean="0">
                <a:solidFill>
                  <a:srgbClr val="000000"/>
                </a:solidFill>
              </a:rPr>
              <a:t>order</a:t>
            </a:r>
            <a:r>
              <a:rPr lang="zh-CN" altLang="en-US" sz="1200" baseline="0" dirty="0" smtClean="0">
                <a:solidFill>
                  <a:srgbClr val="000000"/>
                </a:solidFill>
              </a:rPr>
              <a:t> </a:t>
            </a:r>
            <a:r>
              <a:rPr lang="en-US" altLang="zh-CN" sz="1200" baseline="0" dirty="0" smtClean="0">
                <a:solidFill>
                  <a:srgbClr val="000000"/>
                </a:solidFill>
              </a:rPr>
              <a:t>to</a:t>
            </a:r>
            <a:r>
              <a:rPr lang="zh-CN" altLang="en-US" sz="1200" baseline="0" dirty="0" smtClean="0">
                <a:solidFill>
                  <a:srgbClr val="000000"/>
                </a:solidFill>
              </a:rPr>
              <a:t> </a:t>
            </a:r>
            <a:r>
              <a:rPr lang="en-US" altLang="zh-CN" sz="1200" baseline="0" dirty="0" smtClean="0">
                <a:solidFill>
                  <a:srgbClr val="000000"/>
                </a:solidFill>
              </a:rPr>
              <a:t>reduce</a:t>
            </a:r>
            <a:r>
              <a:rPr lang="zh-CN" altLang="en-US" sz="1200" baseline="0" dirty="0" smtClean="0">
                <a:solidFill>
                  <a:srgbClr val="000000"/>
                </a:solidFill>
              </a:rPr>
              <a:t> </a:t>
            </a:r>
            <a:r>
              <a:rPr lang="en-US" altLang="zh-CN" sz="1200" baseline="0" dirty="0" smtClean="0">
                <a:solidFill>
                  <a:srgbClr val="000000"/>
                </a:solidFill>
              </a:rPr>
              <a:t>the</a:t>
            </a:r>
            <a:r>
              <a:rPr lang="zh-CN" altLang="en-US" sz="1200" baseline="0" dirty="0" smtClean="0">
                <a:solidFill>
                  <a:srgbClr val="000000"/>
                </a:solidFill>
              </a:rPr>
              <a:t> </a:t>
            </a:r>
            <a:r>
              <a:rPr lang="en-US" altLang="zh-CN" sz="1200" baseline="0" dirty="0" smtClean="0">
                <a:solidFill>
                  <a:srgbClr val="000000"/>
                </a:solidFill>
              </a:rPr>
              <a:t>memory</a:t>
            </a:r>
            <a:r>
              <a:rPr lang="zh-CN" altLang="en-US" sz="1200" baseline="0" dirty="0" smtClean="0">
                <a:solidFill>
                  <a:srgbClr val="000000"/>
                </a:solidFill>
              </a:rPr>
              <a:t> </a:t>
            </a:r>
            <a:r>
              <a:rPr lang="en-US" altLang="zh-CN" sz="1200" baseline="0" dirty="0" smtClean="0">
                <a:solidFill>
                  <a:srgbClr val="000000"/>
                </a:solidFill>
              </a:rPr>
              <a:t>usage</a:t>
            </a:r>
            <a:r>
              <a:rPr lang="zh-CN" altLang="en-US" sz="1200" baseline="0" dirty="0" smtClean="0">
                <a:solidFill>
                  <a:srgbClr val="000000"/>
                </a:solidFill>
              </a:rPr>
              <a:t> </a:t>
            </a:r>
            <a:r>
              <a:rPr lang="en-US" altLang="zh-CN" sz="1200" baseline="0" dirty="0" smtClean="0">
                <a:solidFill>
                  <a:srgbClr val="000000"/>
                </a:solidFill>
              </a:rPr>
              <a:t>in</a:t>
            </a:r>
            <a:r>
              <a:rPr lang="zh-CN" altLang="en-US" sz="1200" baseline="0" dirty="0" smtClean="0">
                <a:solidFill>
                  <a:srgbClr val="000000"/>
                </a:solidFill>
              </a:rPr>
              <a:t> </a:t>
            </a:r>
            <a:r>
              <a:rPr lang="en-US" altLang="zh-CN" sz="1200" baseline="0" dirty="0" smtClean="0">
                <a:solidFill>
                  <a:srgbClr val="000000"/>
                </a:solidFill>
              </a:rPr>
              <a:t>the</a:t>
            </a:r>
            <a:r>
              <a:rPr lang="zh-CN" altLang="en-US" sz="1200" baseline="0" dirty="0" smtClean="0">
                <a:solidFill>
                  <a:srgbClr val="000000"/>
                </a:solidFill>
              </a:rPr>
              <a:t> </a:t>
            </a:r>
            <a:r>
              <a:rPr lang="en-US" altLang="zh-CN" sz="1200" baseline="0" dirty="0" smtClean="0">
                <a:solidFill>
                  <a:srgbClr val="000000"/>
                </a:solidFill>
              </a:rPr>
              <a:t>MSD</a:t>
            </a:r>
            <a:r>
              <a:rPr lang="zh-CN" altLang="en-US" sz="1200" baseline="0" dirty="0" smtClean="0">
                <a:solidFill>
                  <a:srgbClr val="000000"/>
                </a:solidFill>
              </a:rPr>
              <a:t> </a:t>
            </a:r>
            <a:r>
              <a:rPr lang="en-US" altLang="zh-CN" sz="1200" baseline="0" dirty="0" smtClean="0">
                <a:solidFill>
                  <a:srgbClr val="000000"/>
                </a:solidFill>
              </a:rPr>
              <a:t>stability</a:t>
            </a:r>
            <a:r>
              <a:rPr lang="zh-CN" altLang="en-US" sz="1200" baseline="0" dirty="0" smtClean="0">
                <a:solidFill>
                  <a:srgbClr val="000000"/>
                </a:solidFill>
              </a:rPr>
              <a:t> </a:t>
            </a:r>
            <a:r>
              <a:rPr lang="en-US" altLang="zh-CN" sz="1200" baseline="0" dirty="0" smtClean="0">
                <a:solidFill>
                  <a:srgbClr val="000000"/>
                </a:solidFill>
              </a:rPr>
              <a:t>analysis.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b="0" i="0" u="none" strike="noStrike" kern="1200" baseline="0" dirty="0" smtClean="0">
                <a:solidFill>
                  <a:schemeClr val="tx1"/>
                </a:solidFill>
                <a:latin typeface="Times New Roman" pitchFamily="18" charset="0"/>
                <a:ea typeface="+mn-ea"/>
                <a:cs typeface="+mn-cs"/>
              </a:rPr>
              <a:t>We are particularly keen to see if it is possible to obtain the same rates of growth in MSD stability and LSD significance, thus achieving parallel don’t-change and don’t-care lines. Doing so would enable the creation of efficient, fixed compute-resource hardware with no bounds on accuracy, and may allow us to generalise the e-method</a:t>
            </a:r>
            <a:endParaRPr lang="en-US" sz="1200" dirty="0" smtClean="0">
              <a:solidFill>
                <a:srgbClr val="000000"/>
              </a:solidFill>
            </a:endParaRP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23</a:t>
            </a:fld>
            <a:endParaRPr lang="da-DK"/>
          </a:p>
        </p:txBody>
      </p:sp>
    </p:spTree>
    <p:extLst>
      <p:ext uri="{BB962C8B-B14F-4D97-AF65-F5344CB8AC3E}">
        <p14:creationId xmlns:p14="http://schemas.microsoft.com/office/powerpoint/2010/main" val="3637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24</a:t>
            </a:fld>
            <a:endParaRPr lang="da-DK"/>
          </a:p>
        </p:txBody>
      </p:sp>
    </p:spTree>
    <p:extLst>
      <p:ext uri="{BB962C8B-B14F-4D97-AF65-F5344CB8AC3E}">
        <p14:creationId xmlns:p14="http://schemas.microsoft.com/office/powerpoint/2010/main" val="85570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Researchers</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Control</a:t>
            </a:r>
            <a:r>
              <a:rPr lang="zh-CN" altLang="en-US" baseline="0" dirty="0" smtClean="0"/>
              <a:t> </a:t>
            </a:r>
            <a:r>
              <a:rPr lang="en-US" altLang="zh-CN" baseline="0" dirty="0" smtClean="0"/>
              <a:t>field</a:t>
            </a:r>
            <a:r>
              <a:rPr lang="zh-CN" altLang="en-US" baseline="0" dirty="0" smtClean="0"/>
              <a:t> </a:t>
            </a:r>
            <a:r>
              <a:rPr lang="en-US" altLang="zh-CN" baseline="0" dirty="0" smtClean="0"/>
              <a:t>has</a:t>
            </a:r>
            <a:r>
              <a:rPr lang="zh-CN" altLang="en-US" baseline="0" dirty="0" smtClean="0"/>
              <a:t> </a:t>
            </a:r>
            <a:r>
              <a:rPr lang="en-US" altLang="zh-CN" baseline="0" dirty="0" smtClean="0"/>
              <a:t>been</a:t>
            </a:r>
            <a:r>
              <a:rPr lang="zh-CN" altLang="en-US" baseline="0" dirty="0" smtClean="0"/>
              <a:t> </a:t>
            </a:r>
            <a:r>
              <a:rPr lang="en-US" altLang="zh-CN" baseline="0" dirty="0" smtClean="0"/>
              <a:t>increasingly</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effect</a:t>
            </a:r>
            <a:r>
              <a:rPr lang="zh-CN" altLang="en-US" baseline="0" dirty="0" smtClean="0"/>
              <a:t> </a:t>
            </a:r>
            <a:r>
              <a:rPr lang="en-US" altLang="zh-CN" baseline="0" dirty="0" smtClean="0"/>
              <a:t>of</a:t>
            </a:r>
            <a:r>
              <a:rPr lang="zh-CN" altLang="en-US" baseline="0" dirty="0" smtClean="0"/>
              <a:t> </a:t>
            </a:r>
            <a:r>
              <a:rPr lang="en-US" altLang="zh-CN" baseline="0" dirty="0" smtClean="0"/>
              <a:t>time-varying</a:t>
            </a:r>
            <a:r>
              <a:rPr lang="zh-CN" altLang="en-US" baseline="0" dirty="0" smtClean="0"/>
              <a:t> </a:t>
            </a:r>
            <a:r>
              <a:rPr lang="en-US" altLang="zh-CN" baseline="0" dirty="0" smtClean="0"/>
              <a:t>processing</a:t>
            </a:r>
            <a:r>
              <a:rPr lang="zh-CN" altLang="en-US" baseline="0" dirty="0" smtClean="0"/>
              <a:t> </a:t>
            </a:r>
            <a:r>
              <a:rPr lang="en-US" altLang="zh-CN" baseline="0" dirty="0" smtClean="0"/>
              <a:t>on</a:t>
            </a:r>
            <a:r>
              <a:rPr lang="zh-CN" altLang="en-US" baseline="0" dirty="0" smtClean="0"/>
              <a:t> </a:t>
            </a:r>
            <a:r>
              <a:rPr lang="en-US" altLang="zh-CN" baseline="0" dirty="0" smtClean="0"/>
              <a:t>control</a:t>
            </a:r>
            <a:r>
              <a:rPr lang="zh-CN" altLang="en-US" baseline="0" dirty="0" smtClean="0"/>
              <a:t> </a:t>
            </a:r>
            <a:r>
              <a:rPr lang="en-US" altLang="zh-CN" baseline="0" dirty="0" err="1" smtClean="0"/>
              <a:t>algs</a:t>
            </a:r>
            <a:r>
              <a:rPr lang="en-US" altLang="zh-CN" baseline="0" dirty="0" smtClean="0"/>
              <a:t>.</a:t>
            </a:r>
            <a:r>
              <a:rPr lang="zh-CN" altLang="en-US" baseline="0" dirty="0" smtClean="0"/>
              <a:t> </a:t>
            </a:r>
            <a:endParaRPr lang="en-US" altLang="zh-CN"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chemeClr val="tx1"/>
                </a:solidFill>
                <a:effectLst/>
                <a:latin typeface="Times New Roman" pitchFamily="18" charset="0"/>
                <a:ea typeface="+mn-ea"/>
                <a:cs typeface="+mn-cs"/>
              </a:rPr>
              <a:t>Many</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works</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try</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to</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build</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suitable</a:t>
            </a:r>
            <a:r>
              <a:rPr lang="en-US" sz="1200" kern="1200" dirty="0" smtClean="0">
                <a:solidFill>
                  <a:schemeClr val="tx1"/>
                </a:solidFill>
                <a:effectLst/>
                <a:latin typeface="Times New Roman" pitchFamily="18" charset="0"/>
                <a:ea typeface="+mn-ea"/>
                <a:cs typeface="+mn-cs"/>
              </a:rPr>
              <a:t> anytime control algorithms. Algorithms that continuously improve result quality instead of returning only one result at the end of execution are generally called anytime algorithms in contrast to one-shot algorithms.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chemeClr val="tx1"/>
                </a:solidFill>
                <a:effectLst/>
                <a:latin typeface="Times New Roman" pitchFamily="18" charset="0"/>
                <a:ea typeface="+mn-ea"/>
                <a:cs typeface="+mn-cs"/>
              </a:rPr>
              <a:t>S</a:t>
            </a:r>
            <a:r>
              <a:rPr lang="en-US" sz="1200" kern="1200" dirty="0" smtClean="0">
                <a:solidFill>
                  <a:schemeClr val="tx1"/>
                </a:solidFill>
                <a:effectLst/>
                <a:latin typeface="Times New Roman" pitchFamily="18" charset="0"/>
                <a:ea typeface="+mn-ea"/>
                <a:cs typeface="+mn-cs"/>
              </a:rPr>
              <a:t>hortcoming</a:t>
            </a:r>
            <a:r>
              <a:rPr lang="en-US" altLang="zh-CN" sz="1200" kern="1200" dirty="0" smtClean="0">
                <a:solidFill>
                  <a:schemeClr val="tx1"/>
                </a:solidFill>
                <a:effectLst/>
                <a:latin typeface="Times New Roman" pitchFamily="18" charset="0"/>
                <a:ea typeface="+mn-ea"/>
                <a:cs typeface="+mn-cs"/>
              </a:rPr>
              <a:t>s</a:t>
            </a:r>
            <a:r>
              <a:rPr lang="en-US" sz="1200" kern="1200" dirty="0" smtClean="0">
                <a:solidFill>
                  <a:schemeClr val="tx1"/>
                </a:solidFill>
                <a:effectLst/>
                <a:latin typeface="Times New Roman" pitchFamily="18" charset="0"/>
                <a:ea typeface="+mn-ea"/>
                <a:cs typeface="+mn-cs"/>
              </a:rPr>
              <a:t> of existing </a:t>
            </a:r>
            <a:r>
              <a:rPr lang="en-US" altLang="zh-CN" sz="1200" kern="1200" dirty="0" smtClean="0">
                <a:solidFill>
                  <a:schemeClr val="tx1"/>
                </a:solidFill>
                <a:effectLst/>
                <a:latin typeface="Times New Roman" pitchFamily="18" charset="0"/>
                <a:ea typeface="+mn-ea"/>
                <a:cs typeface="+mn-cs"/>
              </a:rPr>
              <a:t>One-shot</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control</a:t>
            </a:r>
            <a:r>
              <a:rPr lang="en-US" sz="1200" kern="1200" dirty="0" smtClean="0">
                <a:solidFill>
                  <a:schemeClr val="tx1"/>
                </a:solidFill>
                <a:effectLst/>
                <a:latin typeface="Times New Roman" pitchFamily="18" charset="0"/>
                <a:ea typeface="+mn-ea"/>
                <a:cs typeface="+mn-cs"/>
              </a:rPr>
              <a:t> algorithms </a:t>
            </a:r>
            <a:r>
              <a:rPr lang="en-US" altLang="zh-CN" sz="1200" kern="1200" dirty="0" smtClean="0">
                <a:solidFill>
                  <a:schemeClr val="tx1"/>
                </a:solidFill>
                <a:effectLst/>
                <a:latin typeface="Times New Roman" pitchFamily="18" charset="0"/>
                <a:ea typeface="+mn-ea"/>
                <a:cs typeface="+mn-cs"/>
              </a:rPr>
              <a:t>are</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1.</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2.</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chemeClr val="tx1"/>
                </a:solidFill>
                <a:effectLst/>
                <a:latin typeface="Times New Roman" pitchFamily="18" charset="0"/>
                <a:ea typeface="+mn-ea"/>
                <a:cs typeface="+mn-cs"/>
              </a:rPr>
              <a:t>Compared</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with</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one-shot</a:t>
            </a:r>
            <a:r>
              <a:rPr lang="zh-CN" altLang="en-US" sz="1200" kern="1200" dirty="0" smtClean="0">
                <a:solidFill>
                  <a:schemeClr val="tx1"/>
                </a:solidFill>
                <a:effectLst/>
                <a:latin typeface="Times New Roman" pitchFamily="18" charset="0"/>
                <a:ea typeface="+mn-ea"/>
                <a:cs typeface="+mn-cs"/>
              </a:rPr>
              <a:t> </a:t>
            </a:r>
            <a:r>
              <a:rPr lang="en-US" altLang="zh-CN" sz="1200" kern="1200" dirty="0" err="1" smtClean="0">
                <a:solidFill>
                  <a:schemeClr val="tx1"/>
                </a:solidFill>
                <a:effectLst/>
                <a:latin typeface="Times New Roman" pitchFamily="18" charset="0"/>
                <a:ea typeface="+mn-ea"/>
                <a:cs typeface="+mn-cs"/>
              </a:rPr>
              <a:t>algs</a:t>
            </a:r>
            <a:r>
              <a:rPr lang="en-US" altLang="zh-CN" sz="1200" kern="1200" dirty="0" smtClean="0">
                <a:solidFill>
                  <a:schemeClr val="tx1"/>
                </a:solidFill>
                <a:effectLst/>
                <a:latin typeface="Times New Roman" pitchFamily="18" charset="0"/>
                <a:ea typeface="+mn-ea"/>
                <a:cs typeface="+mn-cs"/>
              </a:rPr>
              <a:t>,</a:t>
            </a:r>
            <a:r>
              <a:rPr lang="zh-CN" altLang="en-US" sz="1200" kern="1200" baseline="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anytime</a:t>
            </a:r>
            <a:r>
              <a:rPr lang="en-US" sz="1200" kern="1200" dirty="0" smtClean="0">
                <a:solidFill>
                  <a:schemeClr val="tx1"/>
                </a:solidFill>
                <a:effectLst/>
                <a:latin typeface="Times New Roman" pitchFamily="18" charset="0"/>
                <a:ea typeface="+mn-ea"/>
                <a:cs typeface="+mn-cs"/>
              </a:rPr>
              <a:t> algorithms</a:t>
            </a:r>
            <a:r>
              <a:rPr lang="zh-CN" altLang="en-US" sz="1200" kern="1200" dirty="0" smtClean="0">
                <a:solidFill>
                  <a:schemeClr val="tx1"/>
                </a:solidFill>
                <a:effectLst/>
                <a:latin typeface="Times New Roman" pitchFamily="18" charset="0"/>
                <a:ea typeface="+mn-ea"/>
                <a:cs typeface="+mn-cs"/>
              </a:rPr>
              <a:t> </a:t>
            </a:r>
            <a:r>
              <a:rPr lang="en-US" altLang="zh-CN" sz="1200" kern="1200" dirty="0" smtClean="0">
                <a:solidFill>
                  <a:schemeClr val="tx1"/>
                </a:solidFill>
                <a:effectLst/>
                <a:latin typeface="Times New Roman" pitchFamily="18" charset="0"/>
                <a:ea typeface="+mn-ea"/>
                <a:cs typeface="+mn-cs"/>
              </a:rPr>
              <a:t>maintain</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control</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incrementally,</a:t>
            </a:r>
            <a:r>
              <a:rPr lang="zh-CN" altLang="en-US" sz="1200" kern="1200" baseline="0" dirty="0" smtClean="0">
                <a:solidFill>
                  <a:schemeClr val="tx1"/>
                </a:solidFill>
                <a:effectLst/>
                <a:latin typeface="Times New Roman" pitchFamily="18" charset="0"/>
                <a:ea typeface="+mn-ea"/>
                <a:cs typeface="+mn-cs"/>
              </a:rPr>
              <a:t> </a:t>
            </a:r>
            <a:r>
              <a:rPr lang="en-US" altLang="zh-CN" sz="1200" dirty="0" smtClean="0">
                <a:solidFill>
                  <a:srgbClr val="000000"/>
                </a:solidFill>
                <a:latin typeface="Times New Roman" panose="02020603050405020304" pitchFamily="18" charset="0"/>
                <a:cs typeface="Times New Roman" panose="02020603050405020304" pitchFamily="18" charset="0"/>
              </a:rPr>
              <a:t>generating</a:t>
            </a:r>
            <a:r>
              <a:rPr lang="zh-CN" altLang="en-US" sz="1200" dirty="0" smtClean="0">
                <a:solidFill>
                  <a:srgbClr val="000000"/>
                </a:solidFill>
                <a:latin typeface="Times New Roman" panose="02020603050405020304" pitchFamily="18" charset="0"/>
                <a:cs typeface="Times New Roman" panose="02020603050405020304" pitchFamily="18" charset="0"/>
              </a:rPr>
              <a:t> </a:t>
            </a:r>
            <a:r>
              <a:rPr lang="en-US" sz="1200" dirty="0" smtClean="0">
                <a:solidFill>
                  <a:srgbClr val="1B0807"/>
                </a:solidFill>
                <a:latin typeface="Times New Roman" panose="02020603050405020304" pitchFamily="18" charset="0"/>
                <a:cs typeface="Times New Roman" panose="02020603050405020304" pitchFamily="18" charset="0"/>
              </a:rPr>
              <a:t>a rough approximation quickly that is refined </a:t>
            </a:r>
            <a:r>
              <a:rPr lang="en-US" altLang="zh-CN" sz="1200" dirty="0" smtClean="0">
                <a:solidFill>
                  <a:srgbClr val="1B0807"/>
                </a:solidFill>
                <a:latin typeface="Times New Roman" panose="02020603050405020304" pitchFamily="18" charset="0"/>
                <a:cs typeface="Times New Roman" panose="02020603050405020304" pitchFamily="18" charset="0"/>
              </a:rPr>
              <a:t>with</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increasing</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precisions.</a:t>
            </a:r>
            <a:r>
              <a:rPr lang="zh-CN" altLang="en-US" sz="1200" baseline="0" dirty="0" smtClean="0">
                <a:solidFill>
                  <a:srgbClr val="1B0807"/>
                </a:solidFill>
                <a:latin typeface="Times New Roman" panose="02020603050405020304" pitchFamily="18" charset="0"/>
                <a:cs typeface="Times New Roman" panose="02020603050405020304" pitchFamily="18" charset="0"/>
              </a:rPr>
              <a:t> </a:t>
            </a:r>
            <a:endParaRPr lang="en-US" altLang="zh-CN" sz="1200" baseline="0" dirty="0" smtClean="0">
              <a:solidFill>
                <a:srgbClr val="1B0807"/>
              </a:solidFill>
              <a:latin typeface="Times New Roman" panose="02020603050405020304" pitchFamily="18" charset="0"/>
              <a:cs typeface="Times New Roman" panose="02020603050405020304" pitchFamily="18"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Times New Roman" pitchFamily="18" charset="0"/>
                <a:ea typeface="+mn-ea"/>
                <a:cs typeface="+mn-cs"/>
              </a:rPr>
              <a:t>The process can be terminated at any time by the processor. The quality of control input is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thus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improving</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as</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time</a:t>
            </a:r>
            <a:r>
              <a:rPr lang="zh-CN" altLang="en-US" sz="1200" kern="1200" baseline="0" dirty="0" smtClean="0">
                <a:solidFill>
                  <a:schemeClr val="tx1"/>
                </a:solidFill>
                <a:effectLst/>
                <a:latin typeface="Times New Roman" pitchFamily="18" charset="0"/>
                <a:ea typeface="+mn-ea"/>
                <a:cs typeface="+mn-cs"/>
              </a:rPr>
              <a:t> </a:t>
            </a:r>
            <a:r>
              <a:rPr lang="en-US" altLang="zh-CN" sz="1200" kern="1200" baseline="0" dirty="0" smtClean="0">
                <a:solidFill>
                  <a:schemeClr val="tx1"/>
                </a:solidFill>
                <a:effectLst/>
                <a:latin typeface="Times New Roman" pitchFamily="18" charset="0"/>
                <a:ea typeface="+mn-ea"/>
                <a:cs typeface="+mn-cs"/>
              </a:rPr>
              <a:t>goes</a:t>
            </a:r>
            <a:r>
              <a:rPr lang="en-US" sz="1200" kern="1200" dirty="0" smtClean="0">
                <a:solidFill>
                  <a:schemeClr val="tx1"/>
                </a:solidFill>
                <a:effectLst/>
                <a:latin typeface="Times New Roman" pitchFamily="18" charset="0"/>
                <a:ea typeface="+mn-ea"/>
                <a:cs typeface="+mn-cs"/>
              </a:rPr>
              <a:t>. </a:t>
            </a:r>
            <a:endParaRPr lang="en-US" dirty="0" smtClean="0"/>
          </a:p>
          <a:p>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25</a:t>
            </a:fld>
            <a:endParaRPr lang="da-DK"/>
          </a:p>
        </p:txBody>
      </p:sp>
    </p:spTree>
    <p:extLst>
      <p:ext uri="{BB962C8B-B14F-4D97-AF65-F5344CB8AC3E}">
        <p14:creationId xmlns:p14="http://schemas.microsoft.com/office/powerpoint/2010/main" val="214325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First</a:t>
            </a:r>
            <a:r>
              <a:rPr lang="zh-CN" altLang="en-US" dirty="0" smtClean="0"/>
              <a:t> </a:t>
            </a:r>
            <a:r>
              <a:rPr lang="en-US" altLang="zh-CN" dirty="0"/>
              <a:t>of</a:t>
            </a:r>
            <a:r>
              <a:rPr lang="zh-CN" altLang="en-US" dirty="0"/>
              <a:t> </a:t>
            </a:r>
            <a:r>
              <a:rPr lang="en-US" altLang="zh-CN" dirty="0"/>
              <a:t>all,</a:t>
            </a:r>
            <a:r>
              <a:rPr lang="zh-CN" altLang="en-US" dirty="0"/>
              <a:t> </a:t>
            </a:r>
            <a:r>
              <a:rPr lang="en-GB" altLang="zh-CN" dirty="0" smtClean="0"/>
              <a:t>let’s see</a:t>
            </a:r>
            <a:r>
              <a:rPr lang="zh-CN" altLang="en-US" baseline="0" dirty="0" smtClean="0"/>
              <a:t> </a:t>
            </a:r>
            <a:r>
              <a:rPr lang="en-US" altLang="zh-CN" baseline="0" dirty="0"/>
              <a:t>the</a:t>
            </a:r>
            <a:r>
              <a:rPr lang="zh-CN" altLang="en-US" baseline="0" dirty="0"/>
              <a:t> </a:t>
            </a:r>
            <a:r>
              <a:rPr lang="en-US" altLang="zh-CN" baseline="0" dirty="0" smtClean="0"/>
              <a:t>background of this paper.</a:t>
            </a:r>
            <a:endParaRPr lang="en-US" altLang="zh-CN" baseline="0" dirty="0"/>
          </a:p>
          <a:p>
            <a:pPr marL="228600" indent="-228600">
              <a:buAutoNum type="arabicPeriod"/>
            </a:pPr>
            <a:r>
              <a:rPr lang="en-GB" sz="1200" b="0" i="0" u="none" strike="noStrike" kern="1200" baseline="0" dirty="0" smtClean="0">
                <a:solidFill>
                  <a:schemeClr val="tx1"/>
                </a:solidFill>
                <a:latin typeface="Times New Roman" pitchFamily="18" charset="0"/>
                <a:ea typeface="+mn-ea"/>
                <a:cs typeface="+mn-cs"/>
              </a:rPr>
              <a:t>In </a:t>
            </a:r>
            <a:r>
              <a:rPr lang="en-GB" sz="1200" b="0" i="0" u="none" strike="noStrike" kern="1200" baseline="0" dirty="0">
                <a:solidFill>
                  <a:schemeClr val="tx1"/>
                </a:solidFill>
                <a:latin typeface="Times New Roman" pitchFamily="18" charset="0"/>
                <a:ea typeface="+mn-ea"/>
                <a:cs typeface="+mn-cs"/>
              </a:rPr>
              <a:t>numerical analysis, </a:t>
            </a:r>
            <a:r>
              <a:rPr lang="en-US" altLang="zh-CN" sz="1200" b="0" i="0" u="none" strike="noStrike" kern="1200" baseline="0" dirty="0" smtClean="0">
                <a:solidFill>
                  <a:schemeClr val="tx1"/>
                </a:solidFill>
                <a:latin typeface="Times New Roman" pitchFamily="18" charset="0"/>
                <a:ea typeface="+mn-ea"/>
                <a:cs typeface="+mn-cs"/>
              </a:rPr>
              <a:t>many</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algorithms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feature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a</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loop</a:t>
            </a:r>
            <a:r>
              <a:rPr lang="zh-CN" altLang="en-US" sz="1200" b="0" i="0" u="none" strike="noStrike" kern="1200" baseline="0" dirty="0" smtClean="0">
                <a:solidFill>
                  <a:schemeClr val="tx1"/>
                </a:solidFill>
                <a:latin typeface="Times New Roman" pitchFamily="18" charset="0"/>
                <a:ea typeface="+mn-ea"/>
                <a:cs typeface="+mn-cs"/>
              </a:rPr>
              <a:t> </a:t>
            </a:r>
            <a:r>
              <a:rPr lang="en-GB" sz="1200" b="0" i="0" u="none" strike="noStrike" kern="1200" baseline="0" dirty="0" smtClean="0">
                <a:solidFill>
                  <a:schemeClr val="tx1"/>
                </a:solidFill>
                <a:latin typeface="Times New Roman" pitchFamily="18" charset="0"/>
                <a:ea typeface="+mn-ea"/>
                <a:cs typeface="+mn-cs"/>
              </a:rPr>
              <a:t>that </a:t>
            </a:r>
            <a:r>
              <a:rPr lang="en-GB" sz="1200" b="0" i="0" u="none" strike="noStrike" kern="1200" baseline="0" dirty="0">
                <a:solidFill>
                  <a:schemeClr val="tx1"/>
                </a:solidFill>
                <a:latin typeface="Times New Roman" pitchFamily="18" charset="0"/>
                <a:ea typeface="+mn-ea"/>
                <a:cs typeface="+mn-cs"/>
              </a:rPr>
              <a:t>converges to a </a:t>
            </a:r>
            <a:r>
              <a:rPr lang="en-GB" sz="1200" b="0" i="0" u="none" strike="noStrike" kern="1200" baseline="0" dirty="0" smtClean="0">
                <a:solidFill>
                  <a:schemeClr val="tx1"/>
                </a:solidFill>
                <a:latin typeface="Times New Roman" pitchFamily="18" charset="0"/>
                <a:ea typeface="+mn-ea"/>
                <a:cs typeface="+mn-cs"/>
              </a:rPr>
              <a:t>result</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of</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interest</a:t>
            </a:r>
            <a:r>
              <a:rPr lang="en-GB" sz="1200" b="0" i="0" u="none" strike="noStrike" kern="1200" baseline="0" dirty="0" smtClean="0">
                <a:solidFill>
                  <a:schemeClr val="tx1"/>
                </a:solidFill>
                <a:latin typeface="Times New Roman" pitchFamily="18" charset="0"/>
                <a:ea typeface="+mn-ea"/>
                <a:cs typeface="+mn-cs"/>
              </a:rPr>
              <a:t>. </a:t>
            </a:r>
            <a:r>
              <a:rPr lang="en-GB" sz="1200" b="0" i="0" u="none" strike="noStrike" kern="1200" baseline="0" dirty="0">
                <a:solidFill>
                  <a:schemeClr val="tx1"/>
                </a:solidFill>
                <a:latin typeface="Times New Roman" pitchFamily="18" charset="0"/>
                <a:ea typeface="+mn-ea"/>
                <a:cs typeface="+mn-cs"/>
              </a:rPr>
              <a:t>This is </a:t>
            </a:r>
            <a:r>
              <a:rPr lang="en-GB" sz="1200" b="0" i="0" u="none" strike="noStrike" kern="1200" baseline="0" dirty="0" smtClean="0">
                <a:solidFill>
                  <a:schemeClr val="tx1"/>
                </a:solidFill>
                <a:latin typeface="Times New Roman" pitchFamily="18" charset="0"/>
                <a:ea typeface="+mn-ea"/>
                <a:cs typeface="+mn-cs"/>
              </a:rPr>
              <a:t>illustrated</a:t>
            </a:r>
            <a:r>
              <a:rPr lang="zh-CN" altLang="en-US" sz="1200" b="0" i="0" u="none" strike="noStrike" kern="1200" baseline="0" dirty="0" smtClean="0">
                <a:solidFill>
                  <a:schemeClr val="tx1"/>
                </a:solidFill>
                <a:latin typeface="Times New Roman" pitchFamily="18" charset="0"/>
                <a:ea typeface="+mn-ea"/>
                <a:cs typeface="+mn-cs"/>
              </a:rPr>
              <a:t> </a:t>
            </a:r>
            <a:r>
              <a:rPr lang="en-GB" sz="1200" b="0" i="0" u="none" strike="noStrike" kern="1200" baseline="0" dirty="0" smtClean="0">
                <a:solidFill>
                  <a:schemeClr val="tx1"/>
                </a:solidFill>
                <a:latin typeface="Times New Roman" pitchFamily="18" charset="0"/>
                <a:ea typeface="+mn-ea"/>
                <a:cs typeface="+mn-cs"/>
              </a:rPr>
              <a:t>in this </a:t>
            </a:r>
            <a:r>
              <a:rPr lang="en-GB" sz="1200" b="0" i="0" u="none" strike="noStrike" kern="1200" baseline="0" dirty="0">
                <a:solidFill>
                  <a:schemeClr val="tx1"/>
                </a:solidFill>
                <a:latin typeface="Times New Roman" pitchFamily="18" charset="0"/>
                <a:ea typeface="+mn-ea"/>
                <a:cs typeface="+mn-cs"/>
              </a:rPr>
              <a:t>general </a:t>
            </a:r>
            <a:r>
              <a:rPr lang="en-GB" sz="1200" b="0" i="0" u="none" strike="noStrike" kern="1200" baseline="0" dirty="0" smtClean="0">
                <a:solidFill>
                  <a:schemeClr val="tx1"/>
                </a:solidFill>
                <a:latin typeface="Times New Roman" pitchFamily="18" charset="0"/>
                <a:ea typeface="+mn-ea"/>
                <a:cs typeface="+mn-cs"/>
              </a:rPr>
              <a:t>form. (approximant (k+1) = </a:t>
            </a:r>
            <a:r>
              <a:rPr lang="en-US" altLang="zh-CN" sz="1200" b="0" i="0" u="none" strike="noStrike" kern="1200" baseline="0" dirty="0" smtClean="0">
                <a:solidFill>
                  <a:schemeClr val="tx1"/>
                </a:solidFill>
                <a:latin typeface="Times New Roman" pitchFamily="18" charset="0"/>
                <a:ea typeface="+mn-ea"/>
                <a:cs typeface="+mn-cs"/>
              </a:rPr>
              <a:t>f(</a:t>
            </a:r>
            <a:r>
              <a:rPr lang="en-US" altLang="zh-CN" sz="1200" b="0" i="0" u="none" strike="noStrike" kern="1200" baseline="0" dirty="0" err="1" smtClean="0">
                <a:solidFill>
                  <a:schemeClr val="tx1"/>
                </a:solidFill>
                <a:latin typeface="Times New Roman" pitchFamily="18" charset="0"/>
                <a:ea typeface="+mn-ea"/>
                <a:cs typeface="+mn-cs"/>
              </a:rPr>
              <a:t>appriximant</a:t>
            </a:r>
            <a:r>
              <a:rPr lang="en-US" altLang="zh-CN" sz="1200" b="0" i="0" u="none" strike="noStrike" kern="1200" baseline="0" dirty="0" smtClean="0">
                <a:solidFill>
                  <a:schemeClr val="tx1"/>
                </a:solidFill>
                <a:latin typeface="Times New Roman" pitchFamily="18" charset="0"/>
                <a:ea typeface="+mn-ea"/>
                <a:cs typeface="+mn-cs"/>
              </a:rPr>
              <a:t> (k)))</a:t>
            </a:r>
            <a:r>
              <a:rPr lang="en-GB" sz="1200" b="0" i="0" u="none" strike="noStrike" kern="1200" baseline="0" dirty="0" smtClean="0">
                <a:solidFill>
                  <a:schemeClr val="tx1"/>
                </a:solidFill>
                <a:latin typeface="Times New Roman" pitchFamily="18" charset="0"/>
                <a:ea typeface="+mn-ea"/>
                <a:cs typeface="+mn-cs"/>
              </a:rPr>
              <a:t>.</a:t>
            </a:r>
            <a:endParaRPr lang="en-GB" sz="1200" b="0" i="0" u="none" strike="noStrike" kern="1200" baseline="0" dirty="0">
              <a:solidFill>
                <a:schemeClr val="tx1"/>
              </a:solidFill>
              <a:latin typeface="Times New Roman" pitchFamily="18" charset="0"/>
              <a:ea typeface="+mn-ea"/>
              <a:cs typeface="+mn-cs"/>
            </a:endParaRPr>
          </a:p>
          <a:p>
            <a:pPr marL="228600" indent="-228600">
              <a:buAutoNum type="arabicPeriod"/>
            </a:pPr>
            <a:r>
              <a:rPr lang="en-US" altLang="zh-CN" sz="1200" b="0" i="0" u="none" strike="noStrike" kern="1200" baseline="0" dirty="0" smtClean="0">
                <a:solidFill>
                  <a:schemeClr val="tx1"/>
                </a:solidFill>
                <a:latin typeface="Times New Roman" pitchFamily="18" charset="0"/>
                <a:ea typeface="+mn-ea"/>
                <a:cs typeface="+mn-cs"/>
              </a:rPr>
              <a:t>The continuous </a:t>
            </a:r>
            <a:r>
              <a:rPr lang="en-US" altLang="zh-CN" sz="1200" b="0" i="0" u="none" strike="noStrike" kern="1200" baseline="0" dirty="0">
                <a:solidFill>
                  <a:schemeClr val="tx1"/>
                </a:solidFill>
                <a:latin typeface="Times New Roman" pitchFamily="18" charset="0"/>
                <a:ea typeface="+mn-ea"/>
                <a:cs typeface="+mn-cs"/>
              </a:rPr>
              <a:t>function f is repeatedly applied to </a:t>
            </a:r>
            <a:r>
              <a:rPr lang="en-US" altLang="zh-CN" sz="1200" b="0" i="0" u="none" strike="noStrike" kern="1200" baseline="0" dirty="0" smtClean="0">
                <a:solidFill>
                  <a:schemeClr val="tx1"/>
                </a:solidFill>
                <a:latin typeface="Times New Roman" pitchFamily="18" charset="0"/>
                <a:ea typeface="+mn-ea"/>
                <a:cs typeface="+mn-cs"/>
              </a:rPr>
              <a:t>the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value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we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try</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to</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find. The iterative process will stop when a</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calculated result is satisfied</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by a convergent criterion, eta.</a:t>
            </a:r>
          </a:p>
          <a:p>
            <a:pPr marL="228600" indent="-228600">
              <a:buAutoNum type="arabicPeriod"/>
            </a:pPr>
            <a:r>
              <a:rPr lang="en-US" altLang="zh-CN" sz="1200" b="0" i="0" u="none" strike="noStrike" kern="1200" baseline="0" dirty="0" smtClean="0">
                <a:solidFill>
                  <a:schemeClr val="tx1"/>
                </a:solidFill>
                <a:latin typeface="Times New Roman" pitchFamily="18" charset="0"/>
                <a:ea typeface="+mn-ea"/>
                <a:cs typeface="+mn-cs"/>
              </a:rPr>
              <a:t>In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this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paper,</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we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focus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on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stationary</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iterative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methods.</a:t>
            </a:r>
          </a:p>
          <a:p>
            <a:pPr marL="228600" indent="-228600">
              <a:buAutoNum type="arabicPeriod"/>
            </a:pPr>
            <a:r>
              <a:rPr lang="en-US" altLang="zh-CN" sz="1200" b="0" i="0" u="none" strike="noStrike" kern="1200" baseline="0" dirty="0" smtClean="0">
                <a:solidFill>
                  <a:schemeClr val="tx1"/>
                </a:solidFill>
                <a:latin typeface="Times New Roman" pitchFamily="18" charset="0"/>
                <a:ea typeface="+mn-ea"/>
                <a:cs typeface="+mn-cs"/>
              </a:rPr>
              <a:t>Here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an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example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plot</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of</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Jacobi</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method.</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We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can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see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that</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the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calculated</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results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jump</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around</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to</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convergence.</a:t>
            </a:r>
          </a:p>
          <a:p>
            <a:pPr marL="228600" indent="-228600">
              <a:buAutoNum type="arabicPeriod"/>
            </a:pPr>
            <a:endParaRPr lang="en-US" altLang="zh-CN" sz="1200" b="0" i="0" u="none" strike="noStrike" kern="1200" baseline="0" dirty="0" smtClean="0">
              <a:solidFill>
                <a:schemeClr val="tx1"/>
              </a:solidFill>
              <a:latin typeface="Times New Roman" pitchFamily="18" charset="0"/>
              <a:ea typeface="+mn-ea"/>
              <a:cs typeface="+mn-cs"/>
            </a:endParaRPr>
          </a:p>
          <a:p>
            <a:pPr marL="228600" indent="-228600">
              <a:buAutoNum type="arabicPeriod"/>
            </a:pPr>
            <a:r>
              <a:rPr lang="en-US" altLang="zh-CN" sz="1200" b="0" i="0" u="none" strike="noStrike" kern="1200" baseline="0" dirty="0" smtClean="0">
                <a:solidFill>
                  <a:schemeClr val="tx1"/>
                </a:solidFill>
                <a:latin typeface="Times New Roman" pitchFamily="18" charset="0"/>
                <a:ea typeface="+mn-ea"/>
                <a:cs typeface="+mn-cs"/>
              </a:rPr>
              <a:t>The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computable</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real</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function</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is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smtClean="0">
                <a:solidFill>
                  <a:schemeClr val="tx1"/>
                </a:solidFill>
                <a:latin typeface="Times New Roman" pitchFamily="18" charset="0"/>
                <a:ea typeface="+mn-ea"/>
                <a:cs typeface="+mn-cs"/>
              </a:rPr>
              <a:t>continuous</a:t>
            </a:r>
            <a:r>
              <a:rPr lang="zh-CN" altLang="en-US" sz="1200" b="0" i="0" u="none" strike="noStrike" kern="1200" baseline="0" dirty="0" smtClean="0">
                <a:solidFill>
                  <a:schemeClr val="tx1"/>
                </a:solidFill>
                <a:latin typeface="Times New Roman" pitchFamily="18" charset="0"/>
                <a:ea typeface="+mn-ea"/>
                <a:cs typeface="+mn-cs"/>
              </a:rPr>
              <a:t> </a:t>
            </a:r>
            <a:r>
              <a:rPr lang="en-US" altLang="zh-CN" sz="1200" b="1" i="0" u="none" strike="noStrike" kern="1200" baseline="0" dirty="0" smtClean="0">
                <a:solidFill>
                  <a:srgbClr val="000000"/>
                </a:solidFill>
                <a:latin typeface="Times New Roman" pitchFamily="18" charset="0"/>
                <a:ea typeface="+mn-ea"/>
                <a:cs typeface="+mn-cs"/>
              </a:rPr>
              <a:t>function</a:t>
            </a:r>
            <a:r>
              <a:rPr lang="zh-CN" altLang="en-US" sz="1200" b="1" i="0" u="none" strike="noStrike" kern="1200" baseline="0" dirty="0" smtClean="0">
                <a:solidFill>
                  <a:srgbClr val="000000"/>
                </a:solidFill>
                <a:latin typeface="Times New Roman" pitchFamily="18" charset="0"/>
                <a:ea typeface="+mn-ea"/>
                <a:cs typeface="+mn-cs"/>
              </a:rPr>
              <a:t> </a:t>
            </a:r>
            <a:r>
              <a:rPr lang="en-GB" sz="1200" b="1" i="0" kern="1200" dirty="0" smtClean="0">
                <a:solidFill>
                  <a:srgbClr val="000000"/>
                </a:solidFill>
                <a:effectLst/>
                <a:latin typeface="Times New Roman" pitchFamily="18" charset="0"/>
                <a:ea typeface="+mn-ea"/>
                <a:cs typeface="+mn-cs"/>
                <a:hlinkClick r:id="rId3"/>
              </a:rPr>
              <a:t>http://math.andrej.com/2006/03/27/sometimes-all-functions-are-continuous/</a:t>
            </a:r>
            <a:r>
              <a:rPr lang="en-GB" sz="1200" b="1" i="0" kern="1200" dirty="0" smtClean="0">
                <a:solidFill>
                  <a:srgbClr val="000000"/>
                </a:solidFill>
                <a:effectLst/>
                <a:latin typeface="Times New Roman" pitchFamily="18" charset="0"/>
                <a:ea typeface="+mn-ea"/>
                <a:cs typeface="+mn-cs"/>
              </a:rPr>
              <a:t>. </a:t>
            </a:r>
          </a:p>
          <a:p>
            <a:pPr marL="228600" indent="-228600">
              <a:buAutoNum type="arabicPeriod"/>
            </a:pPr>
            <a:endParaRPr lang="en-GB" sz="1200" b="0" i="0" kern="1200" dirty="0" smtClean="0">
              <a:solidFill>
                <a:srgbClr val="000000"/>
              </a:solidFill>
              <a:effectLst/>
              <a:latin typeface="Times New Roman" pitchFamily="18" charset="0"/>
              <a:ea typeface="+mn-ea"/>
              <a:cs typeface="+mn-cs"/>
            </a:endParaRPr>
          </a:p>
          <a:p>
            <a:pPr marL="228600" indent="-228600">
              <a:buAutoNum type="arabicPeriod"/>
            </a:pPr>
            <a:endParaRPr lang="en-US" altLang="zh-CN" sz="1200" b="0" i="0" u="none" strike="noStrike" kern="1200" baseline="0" dirty="0">
              <a:solidFill>
                <a:srgbClr val="000000"/>
              </a:solidFill>
              <a:latin typeface="Times New Roman" pitchFamily="18" charset="0"/>
              <a:ea typeface="+mn-ea"/>
              <a:cs typeface="+mn-cs"/>
            </a:endParaRPr>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26</a:t>
            </a:fld>
            <a:endParaRPr lang="da-DK"/>
          </a:p>
        </p:txBody>
      </p:sp>
    </p:spTree>
    <p:extLst>
      <p:ext uri="{BB962C8B-B14F-4D97-AF65-F5344CB8AC3E}">
        <p14:creationId xmlns:p14="http://schemas.microsoft.com/office/powerpoint/2010/main" val="329208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Since</a:t>
            </a:r>
            <a:r>
              <a:rPr lang="en-US" baseline="0" dirty="0" smtClean="0"/>
              <a:t> ARCHITECT </a:t>
            </a:r>
            <a:r>
              <a:rPr lang="en-GB" sz="1200" b="0" i="0" u="none" strike="noStrike" kern="1200" baseline="0" dirty="0" smtClean="0">
                <a:solidFill>
                  <a:schemeClr val="tx1"/>
                </a:solidFill>
                <a:latin typeface="Times New Roman" pitchFamily="18" charset="0"/>
                <a:ea typeface="+mn-ea"/>
                <a:cs typeface="+mn-cs"/>
              </a:rPr>
              <a:t>achieves exact numeric computation by using online arithmetic to allow the refinement of results from earlier iterations over time, eschewing rounding error.</a:t>
            </a:r>
          </a:p>
          <a:p>
            <a:pPr marL="228600" indent="-228600">
              <a:buAutoNum type="arabicPeriod"/>
            </a:pPr>
            <a:r>
              <a:rPr lang="en-US" sz="1200" b="0" i="0" u="none" strike="noStrike" kern="1200" baseline="0" dirty="0" smtClean="0">
                <a:solidFill>
                  <a:schemeClr val="tx1"/>
                </a:solidFill>
                <a:latin typeface="Times New Roman" pitchFamily="18" charset="0"/>
                <a:ea typeface="+mn-ea"/>
                <a:cs typeface="+mn-cs"/>
              </a:rPr>
              <a:t>There no unimportant digits/don’t care digits considered in ARCHITECT. So its don’t care line is horizontal. </a:t>
            </a: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27</a:t>
            </a:fld>
            <a:endParaRPr lang="da-DK"/>
          </a:p>
        </p:txBody>
      </p:sp>
    </p:spTree>
    <p:extLst>
      <p:ext uri="{BB962C8B-B14F-4D97-AF65-F5344CB8AC3E}">
        <p14:creationId xmlns:p14="http://schemas.microsoft.com/office/powerpoint/2010/main" val="11764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Since</a:t>
            </a:r>
            <a:r>
              <a:rPr lang="en-US" baseline="0" dirty="0" smtClean="0"/>
              <a:t> ARCHITECT </a:t>
            </a:r>
            <a:r>
              <a:rPr lang="en-GB" sz="1200" b="0" i="0" u="none" strike="noStrike" kern="1200" baseline="0" dirty="0" smtClean="0">
                <a:solidFill>
                  <a:schemeClr val="tx1"/>
                </a:solidFill>
                <a:latin typeface="Times New Roman" pitchFamily="18" charset="0"/>
                <a:ea typeface="+mn-ea"/>
                <a:cs typeface="+mn-cs"/>
              </a:rPr>
              <a:t>achieves exact numeric computation by using online arithmetic to allow the refinement of results from earlier iterations over time, eschewing rounding error.</a:t>
            </a:r>
          </a:p>
          <a:p>
            <a:pPr marL="228600" indent="-228600">
              <a:buAutoNum type="arabicPeriod"/>
            </a:pPr>
            <a:r>
              <a:rPr lang="en-US" sz="1200" b="0" i="0" u="none" strike="noStrike" kern="1200" baseline="0" dirty="0" smtClean="0">
                <a:solidFill>
                  <a:schemeClr val="tx1"/>
                </a:solidFill>
                <a:latin typeface="Times New Roman" pitchFamily="18" charset="0"/>
                <a:ea typeface="+mn-ea"/>
                <a:cs typeface="+mn-cs"/>
              </a:rPr>
              <a:t>There no unimportant digits/don’t care digits considered in ARCHITECT. So its don’t care line is horizontal. </a:t>
            </a: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28</a:t>
            </a:fld>
            <a:endParaRPr lang="da-DK"/>
          </a:p>
        </p:txBody>
      </p:sp>
    </p:spTree>
    <p:extLst>
      <p:ext uri="{BB962C8B-B14F-4D97-AF65-F5344CB8AC3E}">
        <p14:creationId xmlns:p14="http://schemas.microsoft.com/office/powerpoint/2010/main" val="1259570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dirty="0" smtClean="0"/>
              <a:t>In</a:t>
            </a:r>
            <a:r>
              <a:rPr lang="zh-CN" altLang="en-US" dirty="0" smtClean="0"/>
              <a:t> </a:t>
            </a:r>
            <a:r>
              <a:rPr lang="en-US" altLang="zh-CN" dirty="0" smtClean="0"/>
              <a:t>our</a:t>
            </a:r>
            <a:r>
              <a:rPr lang="zh-CN" altLang="en-US" dirty="0" smtClean="0"/>
              <a:t> </a:t>
            </a:r>
            <a:r>
              <a:rPr lang="en-US" altLang="zh-CN" dirty="0" smtClean="0"/>
              <a:t>proposal,</a:t>
            </a:r>
            <a:r>
              <a:rPr lang="zh-CN" altLang="en-US" baseline="0" dirty="0" smtClean="0"/>
              <a:t> </a:t>
            </a:r>
            <a:r>
              <a:rPr lang="en-US" altLang="zh-CN" baseline="0" dirty="0" smtClean="0"/>
              <a:t>we</a:t>
            </a:r>
            <a:r>
              <a:rPr lang="zh-CN" altLang="en-US" baseline="0" dirty="0" smtClean="0"/>
              <a:t> </a:t>
            </a:r>
            <a:r>
              <a:rPr lang="en-US" altLang="zh-CN" baseline="0" dirty="0" smtClean="0"/>
              <a:t>don’t</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store</a:t>
            </a:r>
            <a:r>
              <a:rPr lang="zh-CN" altLang="en-US" baseline="0" dirty="0" smtClean="0"/>
              <a:t> </a:t>
            </a:r>
            <a:r>
              <a:rPr lang="en-US" altLang="zh-CN" baseline="0" dirty="0" smtClean="0"/>
              <a:t>don’t-change</a:t>
            </a:r>
            <a:r>
              <a:rPr lang="zh-CN" altLang="en-US" baseline="0" dirty="0" smtClean="0"/>
              <a:t> </a:t>
            </a:r>
            <a:r>
              <a:rPr lang="en-US" altLang="zh-CN" baseline="0" dirty="0" smtClean="0"/>
              <a:t>and</a:t>
            </a:r>
            <a:r>
              <a:rPr lang="zh-CN" altLang="en-US" baseline="0" dirty="0" smtClean="0"/>
              <a:t> </a:t>
            </a:r>
            <a:r>
              <a:rPr lang="en-US" altLang="zh-CN" baseline="0" dirty="0" smtClean="0"/>
              <a:t>don’t-care</a:t>
            </a:r>
            <a:r>
              <a:rPr lang="zh-CN" altLang="en-US" baseline="0" dirty="0" smtClean="0"/>
              <a:t> </a:t>
            </a:r>
            <a:r>
              <a:rPr lang="en-US" altLang="zh-CN" baseline="0" dirty="0" smtClean="0"/>
              <a:t>digits,</a:t>
            </a:r>
            <a:r>
              <a:rPr lang="zh-CN" altLang="en-US" baseline="0" dirty="0" smtClean="0"/>
              <a:t> </a:t>
            </a:r>
            <a:r>
              <a:rPr lang="en-US" altLang="zh-CN" baseline="0" dirty="0" smtClean="0"/>
              <a:t>so</a:t>
            </a:r>
            <a:r>
              <a:rPr lang="zh-CN" altLang="en-US" baseline="0" dirty="0" smtClean="0"/>
              <a:t> </a:t>
            </a:r>
            <a:r>
              <a:rPr lang="en-US" altLang="zh-CN" baseline="0" dirty="0" smtClean="0"/>
              <a:t>that</a:t>
            </a:r>
            <a:r>
              <a:rPr lang="zh-CN" altLang="en-US" baseline="0" dirty="0" smtClean="0"/>
              <a:t> </a:t>
            </a:r>
            <a:r>
              <a:rPr lang="en-US" altLang="zh-CN" baseline="0" dirty="0" smtClean="0"/>
              <a:t>it</a:t>
            </a:r>
            <a:r>
              <a:rPr lang="zh-CN" altLang="en-US" baseline="0" dirty="0" smtClean="0"/>
              <a:t> </a:t>
            </a:r>
            <a:r>
              <a:rPr lang="en-US" altLang="zh-CN" baseline="0" dirty="0" smtClean="0"/>
              <a:t>saves</a:t>
            </a:r>
            <a:r>
              <a:rPr lang="zh-CN" altLang="en-US" baseline="0" dirty="0" smtClean="0"/>
              <a:t> </a:t>
            </a:r>
            <a:r>
              <a:rPr lang="en-US" altLang="zh-CN" baseline="0" dirty="0" smtClean="0"/>
              <a:t>a</a:t>
            </a:r>
            <a:r>
              <a:rPr lang="zh-CN" altLang="en-US" baseline="0" dirty="0" smtClean="0"/>
              <a:t> </a:t>
            </a:r>
            <a:r>
              <a:rPr lang="en-US" altLang="zh-CN" baseline="0" dirty="0" smtClean="0"/>
              <a:t>lot</a:t>
            </a:r>
            <a:r>
              <a:rPr lang="zh-CN" altLang="en-US" baseline="0" dirty="0" smtClean="0"/>
              <a:t> </a:t>
            </a:r>
            <a:r>
              <a:rPr lang="en-US" altLang="zh-CN" baseline="0" dirty="0" smtClean="0"/>
              <a:t>of</a:t>
            </a:r>
            <a:r>
              <a:rPr lang="zh-CN" altLang="en-US" baseline="0" dirty="0" smtClean="0"/>
              <a:t> </a:t>
            </a:r>
            <a:r>
              <a:rPr lang="en-US" altLang="zh-CN" baseline="0" dirty="0" smtClean="0"/>
              <a:t>memory.</a:t>
            </a:r>
            <a:r>
              <a:rPr lang="en-GB" baseline="0" dirty="0" smtClean="0"/>
              <a:t> </a:t>
            </a:r>
          </a:p>
          <a:p>
            <a:pPr marL="228600" indent="-228600">
              <a:buAutoNum type="arabicPeriod"/>
            </a:pPr>
            <a:r>
              <a:rPr lang="en-US" altLang="zh-CN" baseline="0" dirty="0" smtClean="0"/>
              <a:t>But,</a:t>
            </a:r>
            <a:r>
              <a:rPr lang="zh-CN" altLang="en-US" baseline="0" dirty="0" smtClean="0"/>
              <a:t> </a:t>
            </a:r>
            <a:r>
              <a:rPr lang="en-GB" dirty="0" smtClean="0"/>
              <a:t>we need to access to one previously computed approximant</a:t>
            </a:r>
            <a:r>
              <a:rPr lang="en-GB" baseline="0" dirty="0" smtClean="0"/>
              <a:t> </a:t>
            </a:r>
            <a:r>
              <a:rPr lang="en-GB" dirty="0" smtClean="0"/>
              <a:t>to enable don’t-change digit detection.</a:t>
            </a:r>
          </a:p>
          <a:p>
            <a:pPr marL="228600" indent="-228600">
              <a:buAutoNum type="arabicPeriod"/>
            </a:pPr>
            <a:r>
              <a:rPr lang="en-GB" dirty="0" smtClean="0"/>
              <a:t>That is the generation of digits</a:t>
            </a:r>
            <a:r>
              <a:rPr lang="en-GB" baseline="0" dirty="0" smtClean="0"/>
              <a:t> in iteration k</a:t>
            </a:r>
            <a:r>
              <a:rPr lang="en-US" baseline="0" dirty="0" smtClean="0"/>
              <a:t> </a:t>
            </a:r>
            <a:r>
              <a:rPr lang="en-GB" dirty="0" smtClean="0"/>
              <a:t>can be used to infer the number of stable digits in the yet-to-be-computed iteration k+1.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smtClean="0"/>
              <a:t>It is therefore safe for us to overwrite every</a:t>
            </a:r>
            <a:r>
              <a:rPr lang="en-GB" baseline="0" dirty="0" smtClean="0"/>
              <a:t> other</a:t>
            </a:r>
            <a:r>
              <a:rPr lang="en-GB" dirty="0" smtClean="0"/>
              <a:t> approximant . </a:t>
            </a:r>
            <a:r>
              <a:rPr lang="en-US" altLang="zh-CN" sz="1200" kern="1200" dirty="0" smtClean="0">
                <a:solidFill>
                  <a:srgbClr val="000000"/>
                </a:solidFill>
                <a:latin typeface="Times New Roman" pitchFamily="18" charset="0"/>
                <a:ea typeface="+mn-ea"/>
                <a:cs typeface="+mn-cs"/>
              </a:rPr>
              <a:t>The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correct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memory</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location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is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selected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by</a:t>
            </a:r>
            <a:r>
              <a:rPr lang="zh-CN" altLang="en-US" sz="1200" kern="1200" dirty="0" smtClean="0">
                <a:solidFill>
                  <a:srgbClr val="000000"/>
                </a:solidFill>
                <a:latin typeface="Times New Roman" pitchFamily="18" charset="0"/>
                <a:ea typeface="+mn-ea"/>
                <a:cs typeface="+mn-cs"/>
              </a:rPr>
              <a:t> </a:t>
            </a:r>
            <a:r>
              <a:rPr lang="en-US" altLang="zh-CN" sz="1200" i="1" dirty="0" smtClean="0">
                <a:solidFill>
                  <a:srgbClr val="000000"/>
                </a:solidFill>
                <a:latin typeface="Times" charset="0"/>
                <a:ea typeface="Times" charset="0"/>
                <a:cs typeface="Times" charset="0"/>
              </a:rPr>
              <a:t>k</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mod</a:t>
            </a:r>
            <a:r>
              <a:rPr lang="zh-CN" altLang="en-US" sz="1200" kern="1200" dirty="0" smtClean="0">
                <a:solidFill>
                  <a:srgbClr val="000000"/>
                </a:solidFill>
                <a:latin typeface="Times New Roman" pitchFamily="18" charset="0"/>
                <a:ea typeface="+mn-ea"/>
                <a:cs typeface="+mn-cs"/>
              </a:rPr>
              <a:t> </a:t>
            </a:r>
            <a:r>
              <a:rPr lang="en-US" altLang="zh-CN" sz="1200" dirty="0" smtClean="0">
                <a:solidFill>
                  <a:srgbClr val="000000"/>
                </a:solidFill>
                <a:latin typeface="Times" charset="0"/>
                <a:ea typeface="Times" charset="0"/>
                <a:cs typeface="Times" charset="0"/>
              </a:rPr>
              <a:t>2</a:t>
            </a:r>
            <a:r>
              <a:rPr lang="en-US" altLang="zh-CN" sz="1200" kern="1200" dirty="0" smtClean="0">
                <a:solidFill>
                  <a:srgbClr val="000000"/>
                </a:solidFill>
                <a:latin typeface="Times New Roman" pitchFamily="18" charset="0"/>
                <a:ea typeface="+mn-ea"/>
                <a:cs typeface="+mn-cs"/>
              </a:rPr>
              <a:t>.</a:t>
            </a:r>
          </a:p>
          <a:p>
            <a:pPr marL="228600" indent="-228600">
              <a:buAutoNum type="arabicPeriod"/>
            </a:pPr>
            <a:endParaRPr lang="en-US" altLang="zh-CN"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29</a:t>
            </a:fld>
            <a:endParaRPr lang="da-DK"/>
          </a:p>
        </p:txBody>
      </p:sp>
    </p:spTree>
    <p:extLst>
      <p:ext uri="{BB962C8B-B14F-4D97-AF65-F5344CB8AC3E}">
        <p14:creationId xmlns:p14="http://schemas.microsoft.com/office/powerpoint/2010/main" val="205812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dirty="0" smtClean="0"/>
              <a:t>In</a:t>
            </a:r>
            <a:r>
              <a:rPr lang="zh-CN" altLang="en-US" baseline="0" dirty="0" smtClean="0"/>
              <a:t> </a:t>
            </a:r>
            <a:r>
              <a:rPr lang="en-US" altLang="zh-CN" baseline="0" dirty="0" smtClean="0"/>
              <a:t>practice,</a:t>
            </a:r>
            <a:r>
              <a:rPr lang="zh-CN" altLang="en-US" baseline="0" dirty="0" smtClean="0"/>
              <a:t> </a:t>
            </a:r>
            <a:r>
              <a:rPr lang="en-US" altLang="zh-CN" baseline="0" dirty="0" smtClean="0"/>
              <a:t>when performing this toy</a:t>
            </a:r>
            <a:r>
              <a:rPr lang="zh-CN" altLang="en-US" baseline="0" dirty="0" smtClean="0"/>
              <a:t> </a:t>
            </a:r>
            <a:r>
              <a:rPr lang="en-US" altLang="zh-CN" baseline="0" dirty="0" smtClean="0"/>
              <a:t>equation</a:t>
            </a:r>
            <a:r>
              <a:rPr lang="zh-CN" altLang="en-US" baseline="0" dirty="0" smtClean="0"/>
              <a:t> </a:t>
            </a:r>
            <a:r>
              <a:rPr lang="en-US" altLang="zh-CN" baseline="0" dirty="0" smtClean="0"/>
              <a:t>using a standard approach, we must choose a fixed precision before starting to iterate.</a:t>
            </a:r>
          </a:p>
          <a:p>
            <a:pPr marL="228600" indent="-228600">
              <a:buAutoNum type="arabicPeriod"/>
            </a:pPr>
            <a:r>
              <a:rPr lang="en-US" sz="1200" b="0" i="0" u="none" strike="noStrike" kern="1200" baseline="0" dirty="0" smtClean="0">
                <a:solidFill>
                  <a:schemeClr val="tx1"/>
                </a:solidFill>
                <a:latin typeface="Times New Roman" pitchFamily="18" charset="0"/>
                <a:ea typeface="+mn-ea"/>
                <a:cs typeface="+mn-cs"/>
              </a:rPr>
              <a:t>Here is the implementation with</a:t>
            </a:r>
            <a:r>
              <a:rPr lang="en-GB" sz="1200" b="0" i="0" u="none" strike="noStrike" kern="1200" baseline="0" dirty="0" smtClean="0">
                <a:solidFill>
                  <a:schemeClr val="tx1"/>
                </a:solidFill>
                <a:latin typeface="Times New Roman" pitchFamily="18" charset="0"/>
                <a:ea typeface="+mn-ea"/>
                <a:cs typeface="+mn-cs"/>
              </a:rPr>
              <a:t> six decimal places and arrows show the computation order</a:t>
            </a:r>
            <a:r>
              <a:rPr lang="en-US" altLang="zh-CN" sz="1200" b="0" i="0" u="none" strike="noStrike" kern="1200" baseline="0" dirty="0" smtClean="0">
                <a:solidFill>
                  <a:schemeClr val="tx1"/>
                </a:solidFill>
                <a:latin typeface="Times New Roman" pitchFamily="18" charset="0"/>
                <a:ea typeface="+mn-ea"/>
                <a:cs typeface="+mn-cs"/>
              </a:rPr>
              <a:t>:</a:t>
            </a:r>
            <a:r>
              <a:rPr lang="en-GB" sz="1200" b="0" i="0" u="none" strike="noStrike" kern="1200" baseline="0" dirty="0" smtClean="0">
                <a:solidFill>
                  <a:schemeClr val="tx1"/>
                </a:solidFill>
                <a:latin typeface="Times New Roman" pitchFamily="18" charset="0"/>
                <a:ea typeface="+mn-ea"/>
                <a:cs typeface="+mn-cs"/>
              </a:rPr>
              <a:t> iteration-by-iteration, least-significant digit (LSD) first.</a:t>
            </a:r>
          </a:p>
          <a:p>
            <a:pPr marL="228600" indent="-228600">
              <a:buAutoNum type="arabicPeriod"/>
            </a:pPr>
            <a:r>
              <a:rPr lang="en-US" altLang="zh-CN" baseline="0" dirty="0" smtClean="0"/>
              <a:t>However, this design choice will result in a fundamental problem:</a:t>
            </a:r>
          </a:p>
          <a:p>
            <a:pPr marL="228600" indent="-228600">
              <a:buAutoNum type="arabicPeriod"/>
            </a:pPr>
            <a:r>
              <a:rPr lang="en-US" altLang="zh-CN" baseline="0" dirty="0" smtClean="0"/>
              <a:t>if after several iterations, the result has not converged, we are left with no knowledge as to whether more iteration K needs to be computed or current computation</a:t>
            </a:r>
            <a:r>
              <a:rPr lang="zh-CN" altLang="en-US" baseline="0" dirty="0" smtClean="0"/>
              <a:t> </a:t>
            </a:r>
            <a:r>
              <a:rPr lang="en-US" altLang="zh-CN" baseline="0" dirty="0" smtClean="0"/>
              <a:t>need</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thrown</a:t>
            </a:r>
            <a:r>
              <a:rPr lang="zh-CN" altLang="en-US" baseline="0" dirty="0" smtClean="0"/>
              <a:t> </a:t>
            </a:r>
            <a:r>
              <a:rPr lang="en-US" altLang="zh-CN" baseline="0" dirty="0" smtClean="0"/>
              <a:t>away and</a:t>
            </a:r>
            <a:r>
              <a:rPr lang="zh-CN" altLang="en-US" baseline="0" dirty="0" smtClean="0"/>
              <a:t> </a:t>
            </a:r>
            <a:r>
              <a:rPr lang="en-US" altLang="zh-CN" baseline="0" dirty="0" smtClean="0"/>
              <a:t>restart</a:t>
            </a:r>
            <a:r>
              <a:rPr lang="zh-CN" altLang="en-US" baseline="0" dirty="0" smtClean="0"/>
              <a:t> </a:t>
            </a:r>
            <a:r>
              <a:rPr lang="en-US" altLang="zh-CN" baseline="0" dirty="0" smtClean="0"/>
              <a:t>the</a:t>
            </a:r>
            <a:r>
              <a:rPr lang="zh-CN" altLang="en-US" baseline="0" dirty="0" smtClean="0"/>
              <a:t> </a:t>
            </a:r>
            <a:r>
              <a:rPr lang="en-US" altLang="zh-CN" baseline="0" dirty="0" err="1" smtClean="0"/>
              <a:t>alg</a:t>
            </a:r>
            <a:r>
              <a:rPr lang="en-US" altLang="zh-CN" baseline="0" dirty="0" smtClean="0"/>
              <a:t> with a higher P instead.</a:t>
            </a:r>
          </a:p>
          <a:p>
            <a:pPr marL="228600" indent="-228600">
              <a:buAutoNum type="arabicPeriod"/>
            </a:pPr>
            <a:r>
              <a:rPr lang="en-US" altLang="zh-CN" baseline="0" dirty="0" smtClean="0"/>
              <a:t>So choosing the right precision a priori is difficult</a:t>
            </a:r>
            <a:r>
              <a:rPr lang="zh-CN" altLang="en-US" baseline="0" dirty="0" smtClean="0"/>
              <a:t> </a:t>
            </a:r>
            <a:r>
              <a:rPr lang="en-US" altLang="zh-CN" baseline="0" dirty="0" smtClean="0"/>
              <a:t>using</a:t>
            </a:r>
            <a:r>
              <a:rPr lang="zh-CN" altLang="en-US" baseline="0" dirty="0" smtClean="0"/>
              <a:t> </a:t>
            </a:r>
            <a:r>
              <a:rPr lang="en-US" altLang="zh-CN" baseline="0" dirty="0" smtClean="0"/>
              <a:t>conventional</a:t>
            </a:r>
            <a:r>
              <a:rPr lang="zh-CN" altLang="en-US" baseline="0" dirty="0" smtClean="0"/>
              <a:t> </a:t>
            </a:r>
            <a:r>
              <a:rPr lang="en-US" altLang="zh-CN" baseline="0" dirty="0" smtClean="0"/>
              <a:t>arithmetic.</a:t>
            </a:r>
            <a:endParaRPr lang="en-GB" altLang="zh-CN" baseline="0" dirty="0" smtClean="0"/>
          </a:p>
          <a:p>
            <a:pPr marL="228600" indent="-228600">
              <a:buAutoNum type="arabicPeriod"/>
            </a:pPr>
            <a:endParaRPr lang="en-US" altLang="zh-CN" baseline="0" dirty="0" smtClean="0"/>
          </a:p>
          <a:p>
            <a:pPr marL="228600" indent="-228600">
              <a:buAutoNum type="arabicPeriod"/>
            </a:pPr>
            <a:endParaRPr lang="en-US" altLang="zh-CN"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baseline="0" dirty="0" smtClean="0"/>
              <a:t>So</a:t>
            </a:r>
            <a:r>
              <a:rPr lang="zh-CN" altLang="en-US" baseline="0" dirty="0" smtClean="0"/>
              <a:t> </a:t>
            </a:r>
            <a:r>
              <a:rPr lang="en-US" altLang="zh-CN" baseline="0" dirty="0" smtClean="0"/>
              <a:t>users</a:t>
            </a:r>
            <a:r>
              <a:rPr lang="zh-CN" altLang="en-US" baseline="0" dirty="0" smtClean="0"/>
              <a:t> </a:t>
            </a:r>
            <a:r>
              <a:rPr lang="en-US" altLang="zh-CN" baseline="0" dirty="0" smtClean="0"/>
              <a:t>often</a:t>
            </a:r>
            <a:r>
              <a:rPr lang="zh-CN" altLang="en-US" baseline="0" dirty="0" smtClean="0"/>
              <a:t> </a:t>
            </a:r>
            <a:r>
              <a:rPr lang="en-US" altLang="zh-CN" baseline="0" dirty="0" smtClean="0"/>
              <a:t>choose</a:t>
            </a:r>
            <a:r>
              <a:rPr lang="zh-CN" altLang="en-US" baseline="0" dirty="0" smtClean="0"/>
              <a:t> </a:t>
            </a:r>
            <a:r>
              <a:rPr lang="en-US" altLang="zh-CN" baseline="0" dirty="0" smtClean="0"/>
              <a:t>an</a:t>
            </a:r>
            <a:r>
              <a:rPr lang="zh-CN" altLang="en-US" baseline="0" dirty="0" smtClean="0"/>
              <a:t> </a:t>
            </a:r>
            <a:r>
              <a:rPr lang="en-US" altLang="zh-CN" baseline="0" dirty="0" smtClean="0"/>
              <a:t>over-budgeted</a:t>
            </a:r>
            <a:r>
              <a:rPr lang="zh-CN" altLang="en-US" baseline="0" dirty="0" smtClean="0"/>
              <a:t> </a:t>
            </a:r>
            <a:r>
              <a:rPr lang="en-US" altLang="zh-CN" baseline="0" dirty="0" smtClean="0"/>
              <a:t>precision</a:t>
            </a:r>
            <a:r>
              <a:rPr lang="zh-CN" altLang="en-US" baseline="0" dirty="0" smtClean="0"/>
              <a:t> </a:t>
            </a:r>
            <a:r>
              <a:rPr lang="en-US" altLang="zh-CN" baseline="0" dirty="0" smtClean="0"/>
              <a:t>so</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answer</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question</a:t>
            </a:r>
            <a:r>
              <a:rPr lang="zh-CN" altLang="en-US" baseline="0" dirty="0" smtClean="0"/>
              <a:t> </a:t>
            </a:r>
            <a:r>
              <a:rPr lang="en-US" altLang="zh-CN" baseline="0" dirty="0" smtClean="0"/>
              <a:t>hopefully</a:t>
            </a:r>
            <a:r>
              <a:rPr lang="zh-CN" altLang="en-US" baseline="0" dirty="0" smtClean="0"/>
              <a:t> </a:t>
            </a:r>
            <a:r>
              <a:rPr lang="en-US" altLang="zh-CN" baseline="0" dirty="0" smtClean="0"/>
              <a:t>needs</a:t>
            </a:r>
            <a:r>
              <a:rPr lang="zh-CN" altLang="en-US" baseline="0" dirty="0" smtClean="0"/>
              <a:t> </a:t>
            </a:r>
            <a:r>
              <a:rPr lang="en-US" altLang="zh-CN" baseline="0" dirty="0" smtClean="0"/>
              <a:t>more</a:t>
            </a:r>
            <a:r>
              <a:rPr lang="zh-CN" altLang="en-US" baseline="0" dirty="0" smtClean="0"/>
              <a:t> </a:t>
            </a:r>
            <a:r>
              <a:rPr lang="en-US" altLang="zh-CN" baseline="0" dirty="0" smtClean="0"/>
              <a:t>iterations.</a:t>
            </a:r>
          </a:p>
          <a:p>
            <a:pPr marL="228600" indent="-228600">
              <a:buAutoNum type="arabicPeriod"/>
            </a:pPr>
            <a:endParaRPr lang="en-US" altLang="zh-CN" baseline="0" dirty="0" smtClean="0"/>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3</a:t>
            </a:fld>
            <a:endParaRPr lang="da-DK"/>
          </a:p>
        </p:txBody>
      </p:sp>
    </p:spTree>
    <p:extLst>
      <p:ext uri="{BB962C8B-B14F-4D97-AF65-F5344CB8AC3E}">
        <p14:creationId xmlns:p14="http://schemas.microsoft.com/office/powerpoint/2010/main" val="1866051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Let's</a:t>
            </a:r>
            <a:r>
              <a:rPr lang="zh-CN" altLang="en-US" dirty="0" smtClean="0"/>
              <a:t> </a:t>
            </a:r>
            <a:r>
              <a:rPr lang="en-US" altLang="zh-CN" dirty="0" smtClean="0"/>
              <a:t>dig</a:t>
            </a:r>
            <a:r>
              <a:rPr lang="zh-CN" altLang="en-US" baseline="0" dirty="0" smtClean="0"/>
              <a:t> </a:t>
            </a:r>
            <a:r>
              <a:rPr lang="en-US" altLang="zh-CN" baseline="0" dirty="0" smtClean="0"/>
              <a:t>into</a:t>
            </a:r>
            <a:r>
              <a:rPr lang="zh-CN" altLang="en-US" baseline="0" dirty="0" smtClean="0"/>
              <a:t> </a:t>
            </a:r>
            <a:r>
              <a:rPr lang="en-US" altLang="zh-CN" baseline="0" dirty="0" smtClean="0"/>
              <a:t>the</a:t>
            </a:r>
            <a:r>
              <a:rPr lang="zh-CN" altLang="en-US" baseline="0" dirty="0" smtClean="0"/>
              <a:t> </a:t>
            </a:r>
            <a:r>
              <a:rPr lang="en-US" altLang="zh-CN" baseline="0" dirty="0" smtClean="0"/>
              <a:t>details:</a:t>
            </a:r>
            <a:endParaRPr lang="en-US"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In the top-right corner lie low-significance digits of early approximants; these are generally unimportant, thus we call them don’t-care digit</a:t>
            </a:r>
            <a:r>
              <a:rPr lang="en-US" altLang="zh-CN" dirty="0" smtClean="0"/>
              <a:t>.</a:t>
            </a: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In the bottom-left corner lie high-significance digits of later approximants; these generally become stable over time, so we call them don’t-change digits</a:t>
            </a:r>
            <a:r>
              <a:rPr lang="en-US" altLang="zh-CN" dirty="0" smtClean="0"/>
              <a: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altLang="zh-CN" baseline="0" dirty="0"/>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30</a:t>
            </a:fld>
            <a:endParaRPr lang="da-DK"/>
          </a:p>
        </p:txBody>
      </p:sp>
    </p:spTree>
    <p:extLst>
      <p:ext uri="{BB962C8B-B14F-4D97-AF65-F5344CB8AC3E}">
        <p14:creationId xmlns:p14="http://schemas.microsoft.com/office/powerpoint/2010/main" val="3752589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baseline="0" dirty="0" smtClean="0"/>
              <a:t>The</a:t>
            </a:r>
            <a:r>
              <a:rPr lang="zh-CN" altLang="en-US" baseline="0" dirty="0" smtClean="0"/>
              <a:t> </a:t>
            </a:r>
            <a:r>
              <a:rPr lang="en-US" altLang="zh-CN" baseline="0" dirty="0" smtClean="0"/>
              <a:t>proposed</a:t>
            </a:r>
            <a:r>
              <a:rPr lang="zh-CN" altLang="en-US" baseline="0" dirty="0" smtClean="0"/>
              <a:t> </a:t>
            </a:r>
            <a:r>
              <a:rPr lang="en-US" altLang="zh-CN" baseline="0" dirty="0" smtClean="0"/>
              <a:t>computation</a:t>
            </a:r>
            <a:r>
              <a:rPr lang="zh-CN" altLang="en-US" baseline="0" dirty="0" smtClean="0"/>
              <a:t> </a:t>
            </a:r>
            <a:r>
              <a:rPr lang="en-US" altLang="zh-CN" baseline="0" dirty="0" smtClean="0"/>
              <a:t>pattern</a:t>
            </a:r>
            <a:r>
              <a:rPr lang="zh-CN" altLang="en-US" baseline="0" dirty="0" smtClean="0"/>
              <a:t> </a:t>
            </a:r>
            <a:r>
              <a:rPr lang="en-US" altLang="zh-CN" baseline="0" dirty="0" smtClean="0"/>
              <a:t>allows</a:t>
            </a:r>
            <a:r>
              <a:rPr lang="zh-CN" altLang="en-US" baseline="0" dirty="0" smtClean="0"/>
              <a:t> </a:t>
            </a:r>
            <a:r>
              <a:rPr lang="en-US" altLang="zh-CN" baseline="0" dirty="0" smtClean="0"/>
              <a:t>us</a:t>
            </a:r>
            <a:r>
              <a:rPr lang="zh-CN" altLang="en-US" baseline="0" dirty="0" smtClean="0"/>
              <a:t> </a:t>
            </a:r>
            <a:r>
              <a:rPr lang="en-US" altLang="zh-CN" baseline="0" dirty="0" smtClean="0"/>
              <a:t>to</a:t>
            </a:r>
            <a:r>
              <a:rPr lang="zh-CN" altLang="en-US" baseline="0" dirty="0" smtClean="0"/>
              <a:t> </a:t>
            </a:r>
            <a:r>
              <a:rPr lang="en-US" altLang="zh-CN" baseline="0" dirty="0" smtClean="0"/>
              <a:t>generate</a:t>
            </a:r>
            <a:r>
              <a:rPr lang="zh-CN" altLang="en-US" baseline="0" dirty="0" smtClean="0"/>
              <a:t> </a:t>
            </a:r>
            <a:r>
              <a:rPr lang="en-US" altLang="zh-CN" baseline="0" dirty="0" smtClean="0"/>
              <a:t>all</a:t>
            </a:r>
            <a:r>
              <a:rPr lang="zh-CN" altLang="en-US" baseline="0" dirty="0" smtClean="0"/>
              <a:t> </a:t>
            </a:r>
            <a:r>
              <a:rPr lang="en-US" altLang="zh-CN" baseline="0" dirty="0" smtClean="0"/>
              <a:t>the</a:t>
            </a:r>
            <a:r>
              <a:rPr lang="zh-CN" altLang="en-US" baseline="0" dirty="0" smtClean="0"/>
              <a:t> </a:t>
            </a:r>
            <a:r>
              <a:rPr lang="en-US" altLang="zh-CN" baseline="0" dirty="0" smtClean="0"/>
              <a:t>digits</a:t>
            </a:r>
            <a:r>
              <a:rPr lang="zh-CN" altLang="en-US" baseline="0" dirty="0" smtClean="0"/>
              <a:t> </a:t>
            </a:r>
            <a:r>
              <a:rPr lang="en-US" altLang="zh-CN" baseline="0" dirty="0" smtClean="0"/>
              <a:t>digits</a:t>
            </a:r>
            <a:r>
              <a:rPr lang="zh-CN" altLang="en-US" baseline="0" dirty="0" smtClean="0"/>
              <a:t> </a:t>
            </a:r>
            <a:r>
              <a:rPr lang="en-US" altLang="zh-CN" baseline="0" dirty="0" smtClean="0"/>
              <a:t>in</a:t>
            </a:r>
            <a:r>
              <a:rPr lang="zh-CN" altLang="en-US" baseline="0" dirty="0" smtClean="0"/>
              <a:t> </a:t>
            </a:r>
            <a:r>
              <a:rPr lang="en-US" altLang="zh-CN" baseline="0" dirty="0" smtClean="0"/>
              <a:t>full</a:t>
            </a:r>
            <a:r>
              <a:rPr lang="zh-CN" altLang="en-US" baseline="0" dirty="0" smtClean="0"/>
              <a:t> </a:t>
            </a:r>
            <a:r>
              <a:rPr lang="en-US" altLang="zh-CN" baseline="0" dirty="0" smtClean="0"/>
              <a:t>per</a:t>
            </a:r>
            <a:r>
              <a:rPr lang="zh-CN" altLang="en-US" baseline="0" dirty="0" smtClean="0"/>
              <a:t> </a:t>
            </a:r>
            <a:r>
              <a:rPr lang="en-US" altLang="zh-CN" baseline="0" dirty="0" smtClean="0"/>
              <a:t>iteration.</a:t>
            </a:r>
          </a:p>
          <a:p>
            <a:pPr marL="228600" indent="-228600">
              <a:buAutoNum type="arabicPeriod"/>
            </a:pPr>
            <a:r>
              <a:rPr lang="en-US" altLang="zh-CN" baseline="0" dirty="0" smtClean="0"/>
              <a:t>In</a:t>
            </a:r>
            <a:r>
              <a:rPr lang="zh-CN" altLang="en-US" baseline="0" dirty="0" smtClean="0"/>
              <a:t> </a:t>
            </a:r>
            <a:r>
              <a:rPr lang="en-US" altLang="zh-CN" baseline="0" dirty="0" smtClean="0"/>
              <a:t>our</a:t>
            </a:r>
            <a:r>
              <a:rPr lang="zh-CN" altLang="en-US" baseline="0" dirty="0" smtClean="0"/>
              <a:t> </a:t>
            </a:r>
            <a:r>
              <a:rPr lang="en-US" altLang="zh-CN" baseline="0" dirty="0" smtClean="0"/>
              <a:t>work,</a:t>
            </a:r>
            <a:r>
              <a:rPr lang="zh-CN" altLang="en-US" baseline="0" dirty="0" smtClean="0"/>
              <a:t> </a:t>
            </a:r>
            <a:r>
              <a:rPr lang="en-US" altLang="zh-CN" baseline="0" dirty="0" smtClean="0"/>
              <a:t>one of the important thing needs to point out is that it doesn’t have to revisit earlier iteration.</a:t>
            </a:r>
          </a:p>
          <a:p>
            <a:pPr marL="228600" indent="-228600">
              <a:buAutoNum type="arabicPeriod"/>
            </a:pPr>
            <a:r>
              <a:rPr lang="en-US" altLang="zh-CN" baseline="0" dirty="0" smtClean="0"/>
              <a:t>Also, we avoid</a:t>
            </a:r>
            <a:r>
              <a:rPr lang="zh-CN" altLang="en-US" baseline="0" dirty="0" smtClean="0"/>
              <a:t> </a:t>
            </a:r>
            <a:r>
              <a:rPr lang="en-US" altLang="zh-CN" baseline="0" dirty="0" smtClean="0"/>
              <a:t>the</a:t>
            </a:r>
            <a:r>
              <a:rPr lang="zh-CN" altLang="en-US" baseline="0" dirty="0" smtClean="0"/>
              <a:t> </a:t>
            </a:r>
            <a:r>
              <a:rPr lang="en-US" altLang="zh-CN" baseline="0" dirty="0" smtClean="0"/>
              <a:t>computation</a:t>
            </a:r>
            <a:r>
              <a:rPr lang="zh-CN" altLang="en-US" baseline="0" dirty="0" smtClean="0"/>
              <a:t> </a:t>
            </a:r>
            <a:r>
              <a:rPr lang="en-US" altLang="zh-CN" baseline="0" dirty="0" smtClean="0"/>
              <a:t>of</a:t>
            </a:r>
            <a:r>
              <a:rPr lang="zh-CN" altLang="en-US" baseline="0" dirty="0" smtClean="0"/>
              <a:t> </a:t>
            </a:r>
            <a:r>
              <a:rPr lang="en-US" altLang="zh-CN" baseline="0" dirty="0" smtClean="0"/>
              <a:t>don’t</a:t>
            </a:r>
            <a:r>
              <a:rPr lang="zh-CN" altLang="en-US" baseline="0" dirty="0" smtClean="0"/>
              <a:t> </a:t>
            </a:r>
            <a:r>
              <a:rPr lang="en-US" altLang="zh-CN" baseline="0" dirty="0" smtClean="0"/>
              <a:t>care</a:t>
            </a:r>
            <a:r>
              <a:rPr lang="zh-CN" altLang="en-US" baseline="0" dirty="0" smtClean="0"/>
              <a:t> </a:t>
            </a:r>
            <a:r>
              <a:rPr lang="en-US" altLang="zh-CN" baseline="0" dirty="0" smtClean="0"/>
              <a:t>and</a:t>
            </a:r>
            <a:r>
              <a:rPr lang="zh-CN" altLang="en-US" baseline="0" dirty="0" smtClean="0"/>
              <a:t> </a:t>
            </a:r>
            <a:r>
              <a:rPr lang="en-US" altLang="zh-CN" baseline="0" dirty="0" smtClean="0"/>
              <a:t>don’t</a:t>
            </a:r>
            <a:r>
              <a:rPr lang="zh-CN" altLang="en-US" baseline="0" dirty="0" smtClean="0"/>
              <a:t> </a:t>
            </a:r>
            <a:r>
              <a:rPr lang="en-US" altLang="zh-CN" baseline="0" dirty="0" smtClean="0"/>
              <a:t>change</a:t>
            </a:r>
            <a:r>
              <a:rPr lang="zh-CN" altLang="en-US" baseline="0" dirty="0" smtClean="0"/>
              <a:t> </a:t>
            </a:r>
            <a:r>
              <a:rPr lang="en-US" altLang="zh-CN" baseline="0" dirty="0" smtClean="0"/>
              <a:t>digits</a:t>
            </a:r>
            <a:r>
              <a:rPr lang="zh-CN" altLang="en-US" baseline="0" dirty="0" smtClean="0"/>
              <a:t> </a:t>
            </a:r>
            <a:r>
              <a:rPr lang="en-US" altLang="zh-CN" baseline="0" dirty="0" smtClean="0"/>
              <a:t>for</a:t>
            </a:r>
            <a:r>
              <a:rPr lang="zh-CN" altLang="en-US" baseline="0" dirty="0" smtClean="0"/>
              <a:t> </a:t>
            </a:r>
            <a:r>
              <a:rPr lang="en-US" altLang="zh-CN" baseline="0" dirty="0" smtClean="0"/>
              <a:t>iterative</a:t>
            </a:r>
            <a:r>
              <a:rPr lang="zh-CN" altLang="en-US" baseline="0" dirty="0" smtClean="0"/>
              <a:t> </a:t>
            </a:r>
            <a:r>
              <a:rPr lang="en-US" altLang="zh-CN" baseline="0" dirty="0" smtClean="0"/>
              <a:t>calculations. </a:t>
            </a:r>
            <a:endParaRPr lang="en-US" altLang="zh-CN" baseline="0" dirty="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dirty="0" smtClean="0">
                <a:solidFill>
                  <a:srgbClr val="1B0807"/>
                </a:solidFill>
                <a:latin typeface="Times New Roman" panose="02020603050405020304" pitchFamily="18" charset="0"/>
                <a:cs typeface="Times New Roman" panose="02020603050405020304" pitchFamily="18" charset="0"/>
              </a:rPr>
              <a:t>Lastly, We can r</a:t>
            </a:r>
            <a:r>
              <a:rPr lang="en-US" sz="1200" dirty="0" smtClean="0">
                <a:solidFill>
                  <a:srgbClr val="1B0807"/>
                </a:solidFill>
                <a:latin typeface="Times New Roman" panose="02020603050405020304" pitchFamily="18" charset="0"/>
                <a:cs typeface="Times New Roman" panose="02020603050405020304" pitchFamily="18" charset="0"/>
              </a:rPr>
              <a:t>each solution</a:t>
            </a:r>
            <a:r>
              <a:rPr lang="en-US" altLang="zh-CN" sz="1200" dirty="0" smtClean="0">
                <a:solidFill>
                  <a:srgbClr val="1B0807"/>
                </a:solidFill>
                <a:latin typeface="Times New Roman" panose="02020603050405020304" pitchFamily="18" charset="0"/>
                <a:cs typeface="Times New Roman" panose="02020603050405020304" pitchFamily="18" charset="0"/>
              </a:rPr>
              <a:t>s</a:t>
            </a:r>
            <a:r>
              <a:rPr lang="en-US" sz="1200" dirty="0" smtClean="0">
                <a:solidFill>
                  <a:srgbClr val="1B0807"/>
                </a:solidFill>
                <a:latin typeface="Times New Roman" panose="02020603050405020304" pitchFamily="18" charset="0"/>
                <a:cs typeface="Times New Roman" panose="02020603050405020304" pitchFamily="18" charset="0"/>
              </a:rPr>
              <a:t> of any accuracy</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for</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stationary</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iterative</a:t>
            </a:r>
            <a:r>
              <a:rPr lang="zh-CN" altLang="en-US" sz="1200" dirty="0" smtClean="0">
                <a:solidFill>
                  <a:srgbClr val="1B0807"/>
                </a:solidFill>
                <a:latin typeface="Times New Roman" panose="02020603050405020304" pitchFamily="18" charset="0"/>
                <a:cs typeface="Times New Roman" panose="02020603050405020304" pitchFamily="18" charset="0"/>
              </a:rPr>
              <a:t> </a:t>
            </a:r>
            <a:r>
              <a:rPr lang="en-US" altLang="zh-CN" sz="1200" dirty="0" smtClean="0">
                <a:solidFill>
                  <a:srgbClr val="1B0807"/>
                </a:solidFill>
                <a:latin typeface="Times New Roman" panose="02020603050405020304" pitchFamily="18" charset="0"/>
                <a:cs typeface="Times New Roman" panose="02020603050405020304" pitchFamily="18" charset="0"/>
              </a:rPr>
              <a:t>methods.</a:t>
            </a:r>
          </a:p>
          <a:p>
            <a:pPr marL="228600" indent="-228600">
              <a:buAutoNum type="arabicPeriod"/>
            </a:pPr>
            <a:endParaRPr lang="en-US" altLang="zh-CN" baseline="0" dirty="0" smtClean="0"/>
          </a:p>
          <a:p>
            <a:pPr marL="0" indent="0">
              <a:buNone/>
            </a:pPr>
            <a:endParaRPr lang="en-US" altLang="zh-CN" baseline="0" dirty="0" smtClean="0"/>
          </a:p>
          <a:p>
            <a:pPr marL="228600" indent="-228600">
              <a:buAutoNum type="arabicPeriod"/>
            </a:pP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able</a:t>
            </a:r>
            <a:r>
              <a:rPr lang="zh-CN" altLang="en-US" baseline="0" dirty="0" smtClean="0"/>
              <a:t> </a:t>
            </a:r>
            <a:r>
              <a:rPr lang="en-US" altLang="zh-CN" baseline="0" dirty="0" smtClean="0"/>
              <a:t>to</a:t>
            </a:r>
            <a:r>
              <a:rPr lang="zh-CN" altLang="en-US" baseline="0" dirty="0" smtClean="0"/>
              <a:t> </a:t>
            </a:r>
            <a:r>
              <a:rPr lang="en-US" altLang="zh-CN" baseline="0" dirty="0" smtClean="0"/>
              <a:t>do</a:t>
            </a:r>
            <a:r>
              <a:rPr lang="zh-CN" altLang="en-US" baseline="0" dirty="0" smtClean="0"/>
              <a:t> </a:t>
            </a:r>
            <a:r>
              <a:rPr lang="en-US" altLang="zh-CN" baseline="0" dirty="0" smtClean="0"/>
              <a:t>the</a:t>
            </a:r>
            <a:r>
              <a:rPr lang="zh-CN" altLang="en-US" baseline="0" dirty="0" smtClean="0"/>
              <a:t> </a:t>
            </a:r>
            <a:r>
              <a:rPr lang="en-US" altLang="zh-CN" baseline="0" dirty="0" smtClean="0"/>
              <a:t>above requires to calculate from left to right, using</a:t>
            </a:r>
            <a:r>
              <a:rPr lang="zh-CN" altLang="en-US" baseline="0" dirty="0" smtClean="0"/>
              <a:t> </a:t>
            </a:r>
            <a:r>
              <a:rPr lang="en-US" altLang="zh-CN" baseline="0" dirty="0" smtClean="0"/>
              <a:t>online</a:t>
            </a:r>
            <a:r>
              <a:rPr lang="zh-CN" altLang="en-US" baseline="0" dirty="0" smtClean="0"/>
              <a:t> </a:t>
            </a:r>
            <a:r>
              <a:rPr lang="en-US" altLang="zh-CN" baseline="0" dirty="0" smtClean="0"/>
              <a:t>arithmetic.</a:t>
            </a:r>
          </a:p>
          <a:p>
            <a:pPr marL="228600" indent="-228600">
              <a:buAutoNum type="arabicPeriod"/>
            </a:pPr>
            <a:r>
              <a:rPr lang="en-US" baseline="0" dirty="0" smtClean="0"/>
              <a:t>FPGAs </a:t>
            </a:r>
            <a:r>
              <a:rPr lang="en-US" baseline="0" dirty="0"/>
              <a:t>represent ideal platforms for the realization of such MSD-first algorithms thanks to their completely flexible </a:t>
            </a:r>
            <a:r>
              <a:rPr lang="en-US" baseline="0" dirty="0" smtClean="0"/>
              <a:t>f</a:t>
            </a:r>
            <a:r>
              <a:rPr lang="en-US" altLang="zh-CN" baseline="0" dirty="0" smtClean="0"/>
              <a:t>a</a:t>
            </a:r>
            <a:r>
              <a:rPr lang="en-US" baseline="0" dirty="0" smtClean="0"/>
              <a:t>b</a:t>
            </a:r>
            <a:r>
              <a:rPr lang="en-US" altLang="zh-CN" baseline="0" dirty="0" smtClean="0"/>
              <a:t>r</a:t>
            </a:r>
            <a:r>
              <a:rPr lang="en-US" baseline="0" dirty="0" smtClean="0"/>
              <a:t>ics.</a:t>
            </a:r>
            <a:endParaRPr lang="en-US"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31</a:t>
            </a:fld>
            <a:endParaRPr lang="da-DK"/>
          </a:p>
        </p:txBody>
      </p:sp>
    </p:spTree>
    <p:extLst>
      <p:ext uri="{BB962C8B-B14F-4D97-AF65-F5344CB8AC3E}">
        <p14:creationId xmlns:p14="http://schemas.microsoft.com/office/powerpoint/2010/main" val="3724650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800" kern="1200" dirty="0" smtClean="0">
                    <a:solidFill>
                      <a:srgbClr val="000000"/>
                    </a:solidFill>
                    <a:latin typeface="Times New Roman" pitchFamily="18" charset="0"/>
                    <a:ea typeface="+mn-ea"/>
                    <a:cs typeface="+mn-cs"/>
                  </a:rPr>
                  <a:t>Because of the time limit, I</a:t>
                </a:r>
                <a:r>
                  <a:rPr lang="en-US" altLang="zh-CN" sz="800" kern="1200" baseline="0" dirty="0" smtClean="0">
                    <a:solidFill>
                      <a:srgbClr val="000000"/>
                    </a:solidFill>
                    <a:latin typeface="Times New Roman" pitchFamily="18" charset="0"/>
                    <a:ea typeface="+mn-ea"/>
                    <a:cs typeface="+mn-cs"/>
                  </a:rPr>
                  <a:t>’d like to show some highlights of our approach and The details of the don’t-care digit elision is</a:t>
                </a:r>
                <a:r>
                  <a:rPr lang="zh-CN" altLang="en-US" sz="800" kern="1200" baseline="0" dirty="0" smtClean="0">
                    <a:solidFill>
                      <a:srgbClr val="000000"/>
                    </a:solidFill>
                    <a:latin typeface="Times New Roman" pitchFamily="18" charset="0"/>
                    <a:ea typeface="+mn-ea"/>
                    <a:cs typeface="+mn-cs"/>
                  </a:rPr>
                  <a:t> </a:t>
                </a:r>
                <a:r>
                  <a:rPr lang="en-US" altLang="zh-CN" sz="800" kern="1200" baseline="0" dirty="0" smtClean="0">
                    <a:solidFill>
                      <a:srgbClr val="000000"/>
                    </a:solidFill>
                    <a:latin typeface="Times New Roman" pitchFamily="18" charset="0"/>
                    <a:ea typeface="+mn-ea"/>
                    <a:cs typeface="+mn-cs"/>
                  </a:rPr>
                  <a:t>shown</a:t>
                </a:r>
                <a:r>
                  <a:rPr lang="zh-CN" altLang="en-US" sz="800" kern="1200" baseline="0" dirty="0" smtClean="0">
                    <a:solidFill>
                      <a:srgbClr val="000000"/>
                    </a:solidFill>
                    <a:latin typeface="Times New Roman" pitchFamily="18" charset="0"/>
                    <a:ea typeface="+mn-ea"/>
                    <a:cs typeface="+mn-cs"/>
                  </a:rPr>
                  <a:t> </a:t>
                </a:r>
                <a:r>
                  <a:rPr lang="en-US" altLang="zh-CN" sz="800" kern="1200" baseline="0" dirty="0" smtClean="0">
                    <a:solidFill>
                      <a:srgbClr val="000000"/>
                    </a:solidFill>
                    <a:latin typeface="Times New Roman" pitchFamily="18" charset="0"/>
                    <a:ea typeface="+mn-ea"/>
                    <a:cs typeface="+mn-cs"/>
                  </a:rPr>
                  <a:t>in the paper.</a:t>
                </a:r>
                <a:endParaRPr lang="en-GB" dirty="0" smtClean="0"/>
              </a:p>
              <a:p>
                <a:pPr marL="228600" indent="-228600">
                  <a:buAutoNum type="arabicPeriod"/>
                </a:pPr>
                <a:endParaRPr lang="en-GB" dirty="0" smtClean="0"/>
              </a:p>
              <a:p>
                <a:pPr marL="228600" indent="-228600">
                  <a:buAutoNum type="arabicPeriod"/>
                </a:pPr>
                <a:endParaRPr lang="en-GB" dirty="0"/>
              </a:p>
            </p:txBody>
          </p:sp>
        </mc:Choice>
        <mc:Fallback xmlns="">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rgbClr val="000000"/>
                    </a:solidFill>
                    <a:latin typeface="Times New Roman" pitchFamily="18" charset="0"/>
                    <a:ea typeface="+mn-ea"/>
                    <a:cs typeface="+mn-cs"/>
                  </a:rPr>
                  <a:t>We ensure that </a:t>
                </a:r>
                <a:r>
                  <a:rPr lang="en-US" altLang="zh-CN" i="0">
                    <a:solidFill>
                      <a:srgbClr val="000000"/>
                    </a:solidFill>
                    <a:latin typeface="Cambria Math" charset="0"/>
                  </a:rPr>
                  <a:t>‖</a:t>
                </a:r>
                <a:r>
                  <a:rPr lang="en-US" altLang="zh-CN" i="0">
                    <a:solidFill>
                      <a:srgbClr val="000000"/>
                    </a:solidFill>
                    <a:latin typeface="Cambria Math" charset="0"/>
                    <a:ea typeface="Cambria Math" charset="0"/>
                    <a:cs typeface="Cambria Math" charset="0"/>
                  </a:rPr>
                  <a:t>𝜖_(</a:t>
                </a:r>
                <a:r>
                  <a:rPr lang="en-US" altLang="zh-CN" i="0">
                    <a:solidFill>
                      <a:srgbClr val="000000"/>
                    </a:solidFill>
                    <a:latin typeface="Cambria Math" charset="0"/>
                  </a:rPr>
                  <a:t>𝑘+1−𝑖) ‖_</a:t>
                </a:r>
                <a:r>
                  <a:rPr lang="en-US" altLang="zh-CN" i="0">
                    <a:solidFill>
                      <a:srgbClr val="000000"/>
                    </a:solidFill>
                    <a:latin typeface="Cambria Math" charset="0"/>
                    <a:ea typeface="Cambria Math" charset="0"/>
                    <a:cs typeface="Cambria Math" charset="0"/>
                  </a:rPr>
                  <a:t>∞≤</a:t>
                </a:r>
                <a:r>
                  <a:rPr lang="en-US" altLang="zh-CN" b="0" i="0" smtClean="0">
                    <a:solidFill>
                      <a:srgbClr val="000000"/>
                    </a:solidFill>
                    <a:latin typeface="Cambria Math" charset="0"/>
                    <a:ea typeface="Cambria Math" charset="0"/>
                    <a:cs typeface="Cambria Math" charset="0"/>
                  </a:rPr>
                  <a:t>𝑟^(−𝑑_(𝑘+1−𝑖) )</a:t>
                </a:r>
                <a:r>
                  <a:rPr lang="zh-CN" altLang="en-US" sz="800" kern="1200" dirty="0" smtClean="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by </a:t>
                </a:r>
                <a:r>
                  <a:rPr lang="en-US" sz="800" kern="1200" dirty="0">
                    <a:solidFill>
                      <a:srgbClr val="000000"/>
                    </a:solidFill>
                    <a:latin typeface="Times New Roman" pitchFamily="18" charset="0"/>
                    <a:ea typeface="+mn-ea"/>
                    <a:cs typeface="+mn-cs"/>
                  </a:rPr>
                  <a:t>controlling the precision of each approximant’s computation, expressed as a number of radix-</a:t>
                </a:r>
                <a:r>
                  <a:rPr lang="en-US" i="1" dirty="0">
                    <a:solidFill>
                      <a:srgbClr val="000000"/>
                    </a:solidFill>
                    <a:latin typeface="Times" charset="0"/>
                    <a:ea typeface="Times" charset="0"/>
                    <a:cs typeface="Times" charset="0"/>
                  </a:rPr>
                  <a:t>r</a:t>
                </a:r>
                <a:r>
                  <a:rPr lang="en-US" sz="800" kern="1200" dirty="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digits</a:t>
                </a:r>
                <a:r>
                  <a:rPr lang="zh-CN" altLang="en-US" sz="800" kern="1200" dirty="0" smtClean="0">
                    <a:solidFill>
                      <a:srgbClr val="000000"/>
                    </a:solidFill>
                    <a:latin typeface="Times New Roman" pitchFamily="18" charset="0"/>
                    <a:ea typeface="+mn-ea"/>
                    <a:cs typeface="+mn-cs"/>
                  </a:rPr>
                  <a:t> </a:t>
                </a:r>
                <a:r>
                  <a:rPr lang="en-US" altLang="zh-CN" i="0">
                    <a:solidFill>
                      <a:srgbClr val="000000"/>
                    </a:solidFill>
                    <a:latin typeface="Cambria Math" charset="0"/>
                    <a:ea typeface="Cambria Math" charset="0"/>
                    <a:cs typeface="Cambria Math" charset="0"/>
                  </a:rPr>
                  <a:t>𝑑</a:t>
                </a:r>
                <a:r>
                  <a:rPr lang="en-US" altLang="zh-CN" i="0" smtClean="0">
                    <a:solidFill>
                      <a:srgbClr val="000000"/>
                    </a:solidFill>
                    <a:latin typeface="Cambria Math" charset="0"/>
                    <a:ea typeface="Cambria Math" charset="0"/>
                    <a:cs typeface="Cambria Math" charset="0"/>
                  </a:rPr>
                  <a:t>_</a:t>
                </a:r>
                <a:r>
                  <a:rPr lang="en-US" altLang="zh-CN" b="0" i="0" smtClean="0">
                    <a:solidFill>
                      <a:srgbClr val="000000"/>
                    </a:solidFill>
                    <a:latin typeface="Cambria Math" charset="0"/>
                    <a:ea typeface="Cambria Math" charset="0"/>
                    <a:cs typeface="Cambria Math" charset="0"/>
                  </a:rPr>
                  <a:t>𝑗</a:t>
                </a:r>
                <a:r>
                  <a:rPr lang="en-US" altLang="zh-CN" sz="800" kern="1200" dirty="0" smtClean="0">
                    <a:solidFill>
                      <a:srgbClr val="000000"/>
                    </a:solidFill>
                    <a:latin typeface="Times New Roman" pitchFamily="18" charset="0"/>
                    <a:ea typeface="+mn-ea"/>
                    <a:cs typeface="+mn-cs"/>
                  </a:rPr>
                  <a:t>.</a:t>
                </a:r>
                <a:endParaRPr lang="en-US" altLang="zh-CN" sz="800" kern="1200" dirty="0" smtClean="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rgbClr val="000000"/>
                    </a:solidFill>
                    <a:latin typeface="Times New Roman" pitchFamily="18" charset="0"/>
                    <a:ea typeface="+mn-ea"/>
                    <a:cs typeface="+mn-cs"/>
                  </a:rPr>
                  <a:t>In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order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err="1" smtClean="0">
                    <a:solidFill>
                      <a:srgbClr val="000000"/>
                    </a:solidFill>
                    <a:latin typeface="Times New Roman" pitchFamily="18" charset="0"/>
                    <a:ea typeface="+mn-ea"/>
                    <a:cs typeface="+mn-cs"/>
                  </a:rPr>
                  <a:t>minimise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the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RHS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upper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bound,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assuming</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available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‘budget’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of</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total</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digits</a:t>
                </a:r>
                <a:r>
                  <a:rPr lang="zh-CN" altLang="en-US" sz="1200" kern="1200" dirty="0" smtClean="0">
                    <a:solidFill>
                      <a:srgbClr val="000000"/>
                    </a:solidFill>
                    <a:latin typeface="Times New Roman" pitchFamily="18" charset="0"/>
                    <a:ea typeface="+mn-ea"/>
                    <a:cs typeface="+mn-cs"/>
                  </a:rPr>
                  <a:t> </a:t>
                </a:r>
                <a:r>
                  <a:rPr lang="en-US" altLang="zh-CN" sz="1200" i="1" kern="1200" dirty="0" smtClean="0">
                    <a:solidFill>
                      <a:srgbClr val="000000"/>
                    </a:solidFill>
                    <a:latin typeface="Times New Roman" pitchFamily="18" charset="0"/>
                    <a:ea typeface="+mn-ea"/>
                    <a:cs typeface="+mn-cs"/>
                  </a:rPr>
                  <a:t>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for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computation,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we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aim</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find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It</a:t>
                </a:r>
                <a:r>
                  <a:rPr lang="zh-CN" altLang="en-US" dirty="0" smtClean="0"/>
                  <a:t> </a:t>
                </a:r>
                <a:r>
                  <a:rPr lang="en-US" altLang="zh-CN" dirty="0" smtClean="0"/>
                  <a:t>will</a:t>
                </a:r>
                <a:r>
                  <a:rPr lang="zh-CN" altLang="en-US" dirty="0" smtClean="0"/>
                  <a:t> </a:t>
                </a:r>
                <a:r>
                  <a:rPr lang="en-US" dirty="0" smtClean="0"/>
                  <a:t>determin</a:t>
                </a:r>
                <a:r>
                  <a:rPr lang="en-US" altLang="zh-CN" dirty="0" smtClean="0"/>
                  <a:t>e</a:t>
                </a:r>
                <a:r>
                  <a:rPr lang="en-US" dirty="0" smtClean="0"/>
                  <a:t> the optimal allocation of the available digits per approximant.</a:t>
                </a:r>
                <a:endParaRPr lang="en-US" sz="1200" kern="1200" dirty="0" smtClean="0">
                  <a:solidFill>
                    <a:srgbClr val="000000"/>
                  </a:solidFill>
                  <a:latin typeface="Times New Roman" pitchFamily="18" charset="0"/>
                  <a:ea typeface="+mn-ea"/>
                  <a:cs typeface="+mn-cs"/>
                </a:endParaRPr>
              </a:p>
              <a:p>
                <a:pPr marL="228600" indent="-228600">
                  <a:buAutoNum type="arabicPeriod"/>
                </a:pPr>
                <a:endParaRPr lang="en-GB" dirty="0"/>
              </a:p>
            </p:txBody>
          </p:sp>
        </mc:Fallback>
      </mc:AlternateContent>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32</a:t>
            </a:fld>
            <a:endParaRPr lang="da-DK"/>
          </a:p>
        </p:txBody>
      </p:sp>
    </p:spTree>
    <p:extLst>
      <p:ext uri="{BB962C8B-B14F-4D97-AF65-F5344CB8AC3E}">
        <p14:creationId xmlns:p14="http://schemas.microsoft.com/office/powerpoint/2010/main" val="813559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In</a:t>
            </a:r>
            <a:r>
              <a:rPr lang="zh-CN" altLang="en-US" dirty="0" smtClean="0"/>
              <a:t> </a:t>
            </a:r>
            <a:r>
              <a:rPr lang="en-US" altLang="zh-CN" dirty="0" smtClean="0"/>
              <a:t>general,</a:t>
            </a:r>
            <a:r>
              <a:rPr lang="zh-CN" altLang="en-US" dirty="0" smtClean="0"/>
              <a:t> </a:t>
            </a:r>
            <a:r>
              <a:rPr lang="en-US" altLang="zh-CN" dirty="0" smtClean="0"/>
              <a:t>we</a:t>
            </a:r>
            <a:r>
              <a:rPr lang="zh-CN" altLang="en-US" baseline="0" dirty="0" smtClean="0"/>
              <a:t> </a:t>
            </a:r>
            <a:r>
              <a:rPr lang="en-US" altLang="zh-CN" baseline="0" dirty="0" smtClean="0"/>
              <a:t>also</a:t>
            </a:r>
            <a:r>
              <a:rPr lang="zh-CN" altLang="en-US" baseline="0" dirty="0" smtClean="0"/>
              <a:t> </a:t>
            </a:r>
            <a:r>
              <a:rPr lang="en-US" altLang="zh-CN" baseline="0" dirty="0" smtClean="0"/>
              <a:t>want</a:t>
            </a:r>
            <a:r>
              <a:rPr lang="zh-CN" altLang="en-US" baseline="0" dirty="0" smtClean="0"/>
              <a:t> </a:t>
            </a:r>
            <a:r>
              <a:rPr lang="en-US" altLang="zh-CN" baseline="0" dirty="0" smtClean="0"/>
              <a:t>to</a:t>
            </a:r>
            <a:r>
              <a:rPr lang="zh-CN" altLang="en-US" baseline="0" dirty="0" smtClean="0"/>
              <a:t> </a:t>
            </a:r>
            <a:r>
              <a:rPr lang="en-US" altLang="zh-CN" baseline="0" dirty="0" smtClean="0"/>
              <a:t>show</a:t>
            </a:r>
            <a:r>
              <a:rPr lang="zh-CN" altLang="en-US" dirty="0" smtClean="0"/>
              <a:t> </a:t>
            </a:r>
            <a:r>
              <a:rPr lang="en-US" dirty="0" smtClean="0"/>
              <a:t>How the conditioning of Am affects the solve time of ARCHITECT (</a:t>
            </a:r>
            <a:r>
              <a:rPr lang="en-US" altLang="zh-CN" dirty="0" smtClean="0"/>
              <a:t>blue</a:t>
            </a:r>
            <a:r>
              <a:rPr lang="en-US" dirty="0" smtClean="0"/>
              <a:t>) and our proposal (</a:t>
            </a:r>
            <a:r>
              <a:rPr lang="en-US" altLang="zh-CN" dirty="0" smtClean="0"/>
              <a:t>red</a:t>
            </a:r>
            <a:r>
              <a:rPr lang="en-US" dirty="0" smtClean="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Our proposal outperformed ARCHITECT in all tested cases, with a geometric mean 20.1× speedup obtained</a:t>
            </a:r>
            <a:r>
              <a:rPr lang="en-US" altLang="zh-CN" dirty="0" smtClean="0"/>
              <a:t>.</a:t>
            </a:r>
            <a:r>
              <a:rPr lang="zh-CN" altLang="en-US" dirty="0" smtClean="0"/>
              <a:t> </a:t>
            </a:r>
            <a:r>
              <a:rPr lang="en-US" altLang="zh-CN" dirty="0" smtClean="0"/>
              <a:t>Specifically,</a:t>
            </a:r>
            <a:r>
              <a:rPr lang="zh-CN" altLang="en-US" baseline="0" dirty="0" smtClean="0"/>
              <a:t> </a:t>
            </a:r>
            <a:r>
              <a:rPr lang="en-US" dirty="0" smtClean="0"/>
              <a:t>for m = 6 it is some 2500× faster</a:t>
            </a:r>
            <a:r>
              <a:rPr lang="zh-CN" altLang="en-US" baseline="0" dirty="0" smtClean="0"/>
              <a:t> </a:t>
            </a:r>
            <a:r>
              <a:rPr lang="en-US" dirty="0" smtClean="0"/>
              <a:t>than ARCHITECT.</a:t>
            </a: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33</a:t>
            </a:fld>
            <a:endParaRPr lang="da-DK"/>
          </a:p>
        </p:txBody>
      </p:sp>
    </p:spTree>
    <p:extLst>
      <p:ext uri="{BB962C8B-B14F-4D97-AF65-F5344CB8AC3E}">
        <p14:creationId xmlns:p14="http://schemas.microsoft.com/office/powerpoint/2010/main" val="1842508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In</a:t>
            </a:r>
            <a:r>
              <a:rPr lang="zh-CN" altLang="en-US" dirty="0" smtClean="0"/>
              <a:t> </a:t>
            </a:r>
            <a:r>
              <a:rPr lang="en-US" altLang="zh-CN" dirty="0" smtClean="0"/>
              <a:t>general,</a:t>
            </a:r>
            <a:r>
              <a:rPr lang="zh-CN" altLang="en-US" dirty="0" smtClean="0"/>
              <a:t> </a:t>
            </a:r>
            <a:r>
              <a:rPr lang="en-US" altLang="zh-CN" dirty="0" smtClean="0"/>
              <a:t>we</a:t>
            </a:r>
            <a:r>
              <a:rPr lang="zh-CN" altLang="en-US" baseline="0" dirty="0" smtClean="0"/>
              <a:t> </a:t>
            </a:r>
            <a:r>
              <a:rPr lang="en-US" altLang="zh-CN" baseline="0" dirty="0" smtClean="0"/>
              <a:t>also</a:t>
            </a:r>
            <a:r>
              <a:rPr lang="zh-CN" altLang="en-US" baseline="0" dirty="0" smtClean="0"/>
              <a:t> </a:t>
            </a:r>
            <a:r>
              <a:rPr lang="en-US" altLang="zh-CN" baseline="0" dirty="0" smtClean="0"/>
              <a:t>want</a:t>
            </a:r>
            <a:r>
              <a:rPr lang="zh-CN" altLang="en-US" baseline="0" dirty="0" smtClean="0"/>
              <a:t> </a:t>
            </a:r>
            <a:r>
              <a:rPr lang="en-US" altLang="zh-CN" baseline="0" dirty="0" smtClean="0"/>
              <a:t>to</a:t>
            </a:r>
            <a:r>
              <a:rPr lang="zh-CN" altLang="en-US" baseline="0" dirty="0" smtClean="0"/>
              <a:t> </a:t>
            </a:r>
            <a:r>
              <a:rPr lang="en-US" altLang="zh-CN" baseline="0" dirty="0" smtClean="0"/>
              <a:t>show</a:t>
            </a:r>
            <a:r>
              <a:rPr lang="zh-CN" altLang="en-US" dirty="0" smtClean="0"/>
              <a:t> </a:t>
            </a:r>
            <a:r>
              <a:rPr lang="en-US" dirty="0" smtClean="0"/>
              <a:t>How the conditioning of Am affects the solve time of ARCHITECT (</a:t>
            </a:r>
            <a:r>
              <a:rPr lang="en-US" altLang="zh-CN" dirty="0" smtClean="0"/>
              <a:t>blue</a:t>
            </a:r>
            <a:r>
              <a:rPr lang="en-US" dirty="0" smtClean="0"/>
              <a:t>) and our proposal (</a:t>
            </a:r>
            <a:r>
              <a:rPr lang="en-US" altLang="zh-CN" dirty="0" smtClean="0"/>
              <a:t>red</a:t>
            </a:r>
            <a:r>
              <a:rPr lang="en-US" dirty="0" smtClean="0"/>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Our proposal outperformed ARCHITECT in all tested cases, with a geometric mean 20.1× speedup obtained</a:t>
            </a:r>
            <a:r>
              <a:rPr lang="en-US" altLang="zh-CN" dirty="0" smtClean="0"/>
              <a:t>.</a:t>
            </a:r>
            <a:r>
              <a:rPr lang="zh-CN" altLang="en-US" dirty="0" smtClean="0"/>
              <a:t> </a:t>
            </a:r>
            <a:r>
              <a:rPr lang="en-US" altLang="zh-CN" dirty="0" smtClean="0"/>
              <a:t>Specifically,</a:t>
            </a:r>
            <a:r>
              <a:rPr lang="zh-CN" altLang="en-US" baseline="0" dirty="0" smtClean="0"/>
              <a:t> </a:t>
            </a:r>
            <a:r>
              <a:rPr lang="en-US" dirty="0" smtClean="0"/>
              <a:t>for m = 6 it is some 2500× faster</a:t>
            </a:r>
            <a:r>
              <a:rPr lang="zh-CN" altLang="en-US" baseline="0" dirty="0" smtClean="0"/>
              <a:t> </a:t>
            </a:r>
            <a:r>
              <a:rPr lang="en-US" dirty="0" smtClean="0"/>
              <a:t>than ARCHITECT.</a:t>
            </a:r>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34</a:t>
            </a:fld>
            <a:endParaRPr lang="da-DK"/>
          </a:p>
        </p:txBody>
      </p:sp>
    </p:spTree>
    <p:extLst>
      <p:ext uri="{BB962C8B-B14F-4D97-AF65-F5344CB8AC3E}">
        <p14:creationId xmlns:p14="http://schemas.microsoft.com/office/powerpoint/2010/main" val="2199701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In</a:t>
            </a:r>
            <a:r>
              <a:rPr lang="zh-CN" altLang="en-US" dirty="0" smtClean="0"/>
              <a:t> </a:t>
            </a:r>
            <a:r>
              <a:rPr lang="en-US" altLang="zh-CN" dirty="0" smtClean="0"/>
              <a:t>the</a:t>
            </a:r>
            <a:r>
              <a:rPr lang="zh-CN" altLang="en-US" dirty="0" smtClean="0"/>
              <a:t> </a:t>
            </a:r>
            <a:r>
              <a:rPr lang="en-US" altLang="zh-CN" dirty="0" smtClean="0"/>
              <a:t>following,</a:t>
            </a:r>
            <a:r>
              <a:rPr lang="zh-CN" altLang="en-US" dirty="0" smtClean="0"/>
              <a:t> </a:t>
            </a:r>
            <a:r>
              <a:rPr lang="en-US" altLang="zh-CN" dirty="0" smtClean="0"/>
              <a:t>we’d</a:t>
            </a:r>
            <a:r>
              <a:rPr lang="zh-CN" altLang="en-US" dirty="0" smtClean="0"/>
              <a:t> </a:t>
            </a:r>
            <a:r>
              <a:rPr lang="en-US" altLang="zh-CN" dirty="0" smtClean="0"/>
              <a:t>like</a:t>
            </a:r>
            <a:r>
              <a:rPr lang="zh-CN" altLang="en-US" dirty="0" smtClean="0"/>
              <a:t> </a:t>
            </a:r>
            <a:r>
              <a:rPr lang="en-US" altLang="zh-CN" dirty="0" smtClean="0"/>
              <a:t>to</a:t>
            </a:r>
            <a:r>
              <a:rPr lang="zh-CN" altLang="en-US" dirty="0" smtClean="0"/>
              <a:t> </a:t>
            </a:r>
            <a:r>
              <a:rPr lang="en-US" altLang="zh-CN" dirty="0" smtClean="0"/>
              <a:t>present</a:t>
            </a:r>
            <a:r>
              <a:rPr lang="zh-CN" altLang="en-US" baseline="0" dirty="0" smtClean="0"/>
              <a:t> </a:t>
            </a:r>
            <a:r>
              <a:rPr lang="en-US" altLang="zh-CN" baseline="0" dirty="0" smtClean="0"/>
              <a:t>some</a:t>
            </a:r>
            <a:r>
              <a:rPr lang="zh-CN" altLang="en-US" baseline="0" dirty="0" smtClean="0"/>
              <a:t> </a:t>
            </a:r>
            <a:r>
              <a:rPr lang="en-US" altLang="zh-CN" baseline="0" dirty="0" smtClean="0"/>
              <a:t>scalability</a:t>
            </a:r>
            <a:r>
              <a:rPr lang="zh-CN" altLang="en-US" baseline="0" dirty="0" smtClean="0"/>
              <a:t> </a:t>
            </a:r>
            <a:r>
              <a:rPr lang="en-US" altLang="zh-CN" baseline="0" dirty="0" smtClean="0"/>
              <a:t>analysis.</a:t>
            </a:r>
            <a:r>
              <a:rPr lang="zh-CN" altLang="en-US" baseline="0" dirty="0" smtClean="0"/>
              <a:t> </a:t>
            </a:r>
            <a:endParaRPr lang="en-US" altLang="zh-CN" baseline="0"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This</a:t>
            </a:r>
            <a:r>
              <a:rPr lang="zh-CN" altLang="en-US" baseline="0" dirty="0" smtClean="0"/>
              <a:t> </a:t>
            </a:r>
            <a:r>
              <a:rPr lang="en-US" altLang="zh-CN" baseline="0" dirty="0" smtClean="0"/>
              <a:t>slide</a:t>
            </a:r>
            <a:r>
              <a:rPr lang="zh-CN" altLang="en-US" baseline="0" dirty="0" smtClean="0"/>
              <a:t> </a:t>
            </a:r>
            <a:r>
              <a:rPr lang="en-US" altLang="zh-CN" baseline="0" dirty="0" smtClean="0"/>
              <a:t>shows</a:t>
            </a:r>
            <a:r>
              <a:rPr lang="zh-CN" altLang="en-US" baseline="0" dirty="0" smtClean="0"/>
              <a:t> </a:t>
            </a:r>
            <a:r>
              <a:rPr lang="en-US" dirty="0" smtClean="0"/>
              <a:t>How the requested accuracy bound </a:t>
            </a:r>
            <a:r>
              <a:rPr lang="en-US" altLang="zh-CN" dirty="0" smtClean="0"/>
              <a:t>\eta</a:t>
            </a:r>
            <a:r>
              <a:rPr lang="en-US" dirty="0" smtClean="0"/>
              <a:t> affects the solve time for ARCHITECT and</a:t>
            </a:r>
            <a:r>
              <a:rPr lang="en-US" baseline="0" dirty="0" smtClean="0"/>
              <a:t> </a:t>
            </a:r>
            <a:r>
              <a:rPr lang="en-US" dirty="0" smtClean="0"/>
              <a:t>our proposal.</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In</a:t>
            </a:r>
            <a:r>
              <a:rPr lang="en-US" dirty="0" smtClean="0"/>
              <a:t> this</a:t>
            </a:r>
            <a:r>
              <a:rPr lang="en-US" baseline="0" dirty="0" smtClean="0"/>
              <a:t> plot</a:t>
            </a:r>
            <a:r>
              <a:rPr lang="en-US" altLang="zh-CN" dirty="0" smtClean="0"/>
              <a:t>,</a:t>
            </a:r>
            <a:r>
              <a:rPr lang="zh-CN" altLang="en-US" baseline="0" dirty="0" smtClean="0"/>
              <a:t> </a:t>
            </a:r>
            <a:r>
              <a:rPr lang="en-US" dirty="0" smtClean="0"/>
              <a:t>ARC</a:t>
            </a:r>
            <a:r>
              <a:rPr lang="en-US" altLang="zh-CN" dirty="0" smtClean="0"/>
              <a:t>HI</a:t>
            </a:r>
            <a:r>
              <a:rPr lang="en-US" dirty="0" smtClean="0"/>
              <a:t> requires increasingly more time to reach a solution than our proposal as the requested accuracy increases. With low accuracy requirements, such as </a:t>
            </a:r>
            <a:r>
              <a:rPr lang="en-US" dirty="0" err="1" smtClean="0"/>
              <a:t>η</a:t>
            </a:r>
            <a:r>
              <a:rPr lang="en-US" dirty="0" smtClean="0"/>
              <a:t> = 2−4 , our method is 1.82× faster than ARCHI. In the case of high accuracy, such as when computing to η = 2−256, our method is 193× faster.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From a more fundamental perspective, plot b shows the relationship between the requested accuracy and the total number of digits calculated. Our</a:t>
            </a:r>
            <a:r>
              <a:rPr lang="en-US" baseline="0" dirty="0" smtClean="0"/>
              <a:t> proposal calculates almost the same digits as ARCHITECT when </a:t>
            </a:r>
            <a:r>
              <a:rPr lang="en-US" dirty="0" smtClean="0"/>
              <a:t>η = 2−4 , but increas</a:t>
            </a:r>
            <a:r>
              <a:rPr lang="en-US" altLang="zh-CN" dirty="0" smtClean="0"/>
              <a:t>es</a:t>
            </a:r>
            <a:r>
              <a:rPr lang="en-US" dirty="0" smtClean="0"/>
              <a:t> to 44.1× fewer digits when η = 2−256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35</a:t>
            </a:fld>
            <a:endParaRPr lang="da-DK"/>
          </a:p>
        </p:txBody>
      </p:sp>
    </p:spTree>
    <p:extLst>
      <p:ext uri="{BB962C8B-B14F-4D97-AF65-F5344CB8AC3E}">
        <p14:creationId xmlns:p14="http://schemas.microsoft.com/office/powerpoint/2010/main" val="1548066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800" kern="1200" dirty="0" smtClean="0">
                    <a:solidFill>
                      <a:srgbClr val="000000"/>
                    </a:solidFill>
                    <a:latin typeface="Times New Roman" pitchFamily="18" charset="0"/>
                    <a:ea typeface="+mn-ea"/>
                    <a:cs typeface="+mn-cs"/>
                  </a:rPr>
                  <a:t>There are some</a:t>
                </a:r>
                <a:r>
                  <a:rPr lang="en-US" altLang="zh-CN" sz="800" kern="1200" baseline="0" dirty="0" smtClean="0">
                    <a:solidFill>
                      <a:srgbClr val="000000"/>
                    </a:solidFill>
                    <a:latin typeface="Times New Roman" pitchFamily="18" charset="0"/>
                    <a:ea typeface="+mn-ea"/>
                    <a:cs typeface="+mn-cs"/>
                  </a:rPr>
                  <a:t> important points to get cross: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rgbClr val="000000"/>
                    </a:solidFill>
                    <a:latin typeface="Times New Roman" pitchFamily="18" charset="0"/>
                    <a:ea typeface="+mn-ea"/>
                    <a:cs typeface="+mn-cs"/>
                  </a:rPr>
                  <a:t>The gradient is optimal—a steeper or shallower one will require more digits to be generated to reach a solution of the same accuracy.</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rgbClr val="000000"/>
                    </a:solidFill>
                    <a:latin typeface="Times New Roman" pitchFamily="18" charset="0"/>
                    <a:ea typeface="+mn-ea"/>
                    <a:cs typeface="+mn-cs"/>
                  </a:rPr>
                  <a:t>A steeper line may not allow convergence. The gradient is guaranteed to allow it eventually.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solidFill>
                      <a:srgbClr val="000000"/>
                    </a:solidFill>
                    <a:latin typeface="Times New Roman" panose="02020603050405020304" pitchFamily="18" charset="0"/>
                    <a:cs typeface="Times New Roman" panose="02020603050405020304" pitchFamily="18" charset="0"/>
                  </a:rPr>
                  <a:t>The existence of this line allows you to not visit earlier iterations, which ARCHITECT didn’t.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ARCHITECT</a:t>
                </a:r>
                <a:r>
                  <a:rPr lang="en-US" baseline="0" dirty="0" smtClean="0"/>
                  <a:t> would require calculating to infinite precision, so this work is more efficient.</a:t>
                </a:r>
                <a:endParaRPr lang="en-GB" dirty="0"/>
              </a:p>
            </p:txBody>
          </p:sp>
        </mc:Choice>
        <mc:Fallback xmlns="">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rgbClr val="000000"/>
                    </a:solidFill>
                    <a:latin typeface="Times New Roman" pitchFamily="18" charset="0"/>
                    <a:ea typeface="+mn-ea"/>
                    <a:cs typeface="+mn-cs"/>
                  </a:rPr>
                  <a:t>We ensure that </a:t>
                </a:r>
                <a:r>
                  <a:rPr lang="en-US" altLang="zh-CN" i="0">
                    <a:solidFill>
                      <a:srgbClr val="000000"/>
                    </a:solidFill>
                    <a:latin typeface="Cambria Math" charset="0"/>
                  </a:rPr>
                  <a:t>‖</a:t>
                </a:r>
                <a:r>
                  <a:rPr lang="en-US" altLang="zh-CN" i="0">
                    <a:solidFill>
                      <a:srgbClr val="000000"/>
                    </a:solidFill>
                    <a:latin typeface="Cambria Math" charset="0"/>
                    <a:ea typeface="Cambria Math" charset="0"/>
                    <a:cs typeface="Cambria Math" charset="0"/>
                  </a:rPr>
                  <a:t>𝜖_(</a:t>
                </a:r>
                <a:r>
                  <a:rPr lang="en-US" altLang="zh-CN" i="0">
                    <a:solidFill>
                      <a:srgbClr val="000000"/>
                    </a:solidFill>
                    <a:latin typeface="Cambria Math" charset="0"/>
                  </a:rPr>
                  <a:t>𝑘+1−𝑖) ‖_</a:t>
                </a:r>
                <a:r>
                  <a:rPr lang="en-US" altLang="zh-CN" i="0">
                    <a:solidFill>
                      <a:srgbClr val="000000"/>
                    </a:solidFill>
                    <a:latin typeface="Cambria Math" charset="0"/>
                    <a:ea typeface="Cambria Math" charset="0"/>
                    <a:cs typeface="Cambria Math" charset="0"/>
                  </a:rPr>
                  <a:t>∞≤</a:t>
                </a:r>
                <a:r>
                  <a:rPr lang="en-US" altLang="zh-CN" b="0" i="0" smtClean="0">
                    <a:solidFill>
                      <a:srgbClr val="000000"/>
                    </a:solidFill>
                    <a:latin typeface="Cambria Math" charset="0"/>
                    <a:ea typeface="Cambria Math" charset="0"/>
                    <a:cs typeface="Cambria Math" charset="0"/>
                  </a:rPr>
                  <a:t>𝑟^(−𝑑_(𝑘+1−𝑖) )</a:t>
                </a:r>
                <a:r>
                  <a:rPr lang="zh-CN" altLang="en-US" sz="800" kern="1200" dirty="0" smtClean="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by </a:t>
                </a:r>
                <a:r>
                  <a:rPr lang="en-US" sz="800" kern="1200" dirty="0">
                    <a:solidFill>
                      <a:srgbClr val="000000"/>
                    </a:solidFill>
                    <a:latin typeface="Times New Roman" pitchFamily="18" charset="0"/>
                    <a:ea typeface="+mn-ea"/>
                    <a:cs typeface="+mn-cs"/>
                  </a:rPr>
                  <a:t>controlling the precision of each approximant’s computation, expressed as a number of radix-</a:t>
                </a:r>
                <a:r>
                  <a:rPr lang="en-US" i="1" dirty="0">
                    <a:solidFill>
                      <a:srgbClr val="000000"/>
                    </a:solidFill>
                    <a:latin typeface="Times" charset="0"/>
                    <a:ea typeface="Times" charset="0"/>
                    <a:cs typeface="Times" charset="0"/>
                  </a:rPr>
                  <a:t>r</a:t>
                </a:r>
                <a:r>
                  <a:rPr lang="en-US" sz="800" kern="1200" dirty="0">
                    <a:solidFill>
                      <a:srgbClr val="000000"/>
                    </a:solidFill>
                    <a:latin typeface="Times New Roman" pitchFamily="18" charset="0"/>
                    <a:ea typeface="+mn-ea"/>
                    <a:cs typeface="+mn-cs"/>
                  </a:rPr>
                  <a:t> </a:t>
                </a:r>
                <a:r>
                  <a:rPr lang="en-US" sz="800" kern="1200" dirty="0" smtClean="0">
                    <a:solidFill>
                      <a:srgbClr val="000000"/>
                    </a:solidFill>
                    <a:latin typeface="Times New Roman" pitchFamily="18" charset="0"/>
                    <a:ea typeface="+mn-ea"/>
                    <a:cs typeface="+mn-cs"/>
                  </a:rPr>
                  <a:t>digits</a:t>
                </a:r>
                <a:r>
                  <a:rPr lang="zh-CN" altLang="en-US" sz="800" kern="1200" dirty="0" smtClean="0">
                    <a:solidFill>
                      <a:srgbClr val="000000"/>
                    </a:solidFill>
                    <a:latin typeface="Times New Roman" pitchFamily="18" charset="0"/>
                    <a:ea typeface="+mn-ea"/>
                    <a:cs typeface="+mn-cs"/>
                  </a:rPr>
                  <a:t> </a:t>
                </a:r>
                <a:r>
                  <a:rPr lang="en-US" altLang="zh-CN" i="0">
                    <a:solidFill>
                      <a:srgbClr val="000000"/>
                    </a:solidFill>
                    <a:latin typeface="Cambria Math" charset="0"/>
                    <a:ea typeface="Cambria Math" charset="0"/>
                    <a:cs typeface="Cambria Math" charset="0"/>
                  </a:rPr>
                  <a:t>𝑑</a:t>
                </a:r>
                <a:r>
                  <a:rPr lang="en-US" altLang="zh-CN" i="0" smtClean="0">
                    <a:solidFill>
                      <a:srgbClr val="000000"/>
                    </a:solidFill>
                    <a:latin typeface="Cambria Math" charset="0"/>
                    <a:ea typeface="Cambria Math" charset="0"/>
                    <a:cs typeface="Cambria Math" charset="0"/>
                  </a:rPr>
                  <a:t>_</a:t>
                </a:r>
                <a:r>
                  <a:rPr lang="en-US" altLang="zh-CN" b="0" i="0" smtClean="0">
                    <a:solidFill>
                      <a:srgbClr val="000000"/>
                    </a:solidFill>
                    <a:latin typeface="Cambria Math" charset="0"/>
                    <a:ea typeface="Cambria Math" charset="0"/>
                    <a:cs typeface="Cambria Math" charset="0"/>
                  </a:rPr>
                  <a:t>𝑗</a:t>
                </a:r>
                <a:r>
                  <a:rPr lang="en-US" altLang="zh-CN" sz="800" kern="1200" dirty="0" smtClean="0">
                    <a:solidFill>
                      <a:srgbClr val="000000"/>
                    </a:solidFill>
                    <a:latin typeface="Times New Roman" pitchFamily="18" charset="0"/>
                    <a:ea typeface="+mn-ea"/>
                    <a:cs typeface="+mn-cs"/>
                  </a:rPr>
                  <a:t>.</a:t>
                </a:r>
                <a:endParaRPr lang="en-US" altLang="zh-CN" sz="800" kern="1200" dirty="0" smtClean="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a:solidFill>
                    <a:srgbClr val="000000"/>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kern="1200" dirty="0" smtClean="0">
                    <a:solidFill>
                      <a:srgbClr val="000000"/>
                    </a:solidFill>
                    <a:latin typeface="Times New Roman" pitchFamily="18" charset="0"/>
                    <a:ea typeface="+mn-ea"/>
                    <a:cs typeface="+mn-cs"/>
                  </a:rPr>
                  <a:t>In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order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err="1" smtClean="0">
                    <a:solidFill>
                      <a:srgbClr val="000000"/>
                    </a:solidFill>
                    <a:latin typeface="Times New Roman" pitchFamily="18" charset="0"/>
                    <a:ea typeface="+mn-ea"/>
                    <a:cs typeface="+mn-cs"/>
                  </a:rPr>
                  <a:t>minimise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the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RHS</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upper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bound,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assuming</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available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‘budget’</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of</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total</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digits</a:t>
                </a:r>
                <a:r>
                  <a:rPr lang="zh-CN" altLang="en-US" sz="1200" kern="1200" dirty="0" smtClean="0">
                    <a:solidFill>
                      <a:srgbClr val="000000"/>
                    </a:solidFill>
                    <a:latin typeface="Times New Roman" pitchFamily="18" charset="0"/>
                    <a:ea typeface="+mn-ea"/>
                    <a:cs typeface="+mn-cs"/>
                  </a:rPr>
                  <a:t> </a:t>
                </a:r>
                <a:r>
                  <a:rPr lang="en-US" altLang="zh-CN" sz="1200" i="1" kern="1200" dirty="0" smtClean="0">
                    <a:solidFill>
                      <a:srgbClr val="000000"/>
                    </a:solidFill>
                    <a:latin typeface="Times New Roman" pitchFamily="18" charset="0"/>
                    <a:ea typeface="+mn-ea"/>
                    <a:cs typeface="+mn-cs"/>
                  </a:rPr>
                  <a:t>D</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for</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computation,</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we</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aim</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to</a:t>
                </a:r>
                <a:r>
                  <a:rPr lang="zh-CN" altLang="en-US" sz="1200" kern="1200" dirty="0" smtClean="0">
                    <a:solidFill>
                      <a:srgbClr val="000000"/>
                    </a:solidFill>
                    <a:latin typeface="Times New Roman" pitchFamily="18" charset="0"/>
                    <a:ea typeface="+mn-ea"/>
                    <a:cs typeface="+mn-cs"/>
                  </a:rPr>
                  <a:t> </a:t>
                </a:r>
                <a:r>
                  <a:rPr lang="en-US" altLang="zh-CN" sz="1200" kern="1200" dirty="0" smtClean="0">
                    <a:solidFill>
                      <a:srgbClr val="000000"/>
                    </a:solidFill>
                    <a:latin typeface="Times New Roman" pitchFamily="18" charset="0"/>
                    <a:ea typeface="+mn-ea"/>
                    <a:cs typeface="+mn-cs"/>
                  </a:rPr>
                  <a:t>find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dirty="0" smtClean="0"/>
                  <a:t>It</a:t>
                </a:r>
                <a:r>
                  <a:rPr lang="zh-CN" altLang="en-US" dirty="0" smtClean="0"/>
                  <a:t> </a:t>
                </a:r>
                <a:r>
                  <a:rPr lang="en-US" altLang="zh-CN" dirty="0" smtClean="0"/>
                  <a:t>will</a:t>
                </a:r>
                <a:r>
                  <a:rPr lang="zh-CN" altLang="en-US" dirty="0" smtClean="0"/>
                  <a:t> </a:t>
                </a:r>
                <a:r>
                  <a:rPr lang="en-US" dirty="0" smtClean="0"/>
                  <a:t>determin</a:t>
                </a:r>
                <a:r>
                  <a:rPr lang="en-US" altLang="zh-CN" dirty="0" smtClean="0"/>
                  <a:t>e</a:t>
                </a:r>
                <a:r>
                  <a:rPr lang="en-US" dirty="0" smtClean="0"/>
                  <a:t> the optimal allocation of the available digits per approximant.</a:t>
                </a:r>
                <a:endParaRPr lang="en-US" sz="1200" kern="1200" dirty="0" smtClean="0">
                  <a:solidFill>
                    <a:srgbClr val="000000"/>
                  </a:solidFill>
                  <a:latin typeface="Times New Roman" pitchFamily="18" charset="0"/>
                  <a:ea typeface="+mn-ea"/>
                  <a:cs typeface="+mn-cs"/>
                </a:endParaRPr>
              </a:p>
              <a:p>
                <a:pPr marL="228600" indent="-228600">
                  <a:buAutoNum type="arabicPeriod"/>
                </a:pPr>
                <a:endParaRPr lang="en-GB" dirty="0"/>
              </a:p>
            </p:txBody>
          </p:sp>
        </mc:Fallback>
      </mc:AlternateContent>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36</a:t>
            </a:fld>
            <a:endParaRPr lang="da-DK"/>
          </a:p>
        </p:txBody>
      </p:sp>
    </p:spTree>
    <p:extLst>
      <p:ext uri="{BB962C8B-B14F-4D97-AF65-F5344CB8AC3E}">
        <p14:creationId xmlns:p14="http://schemas.microsoft.com/office/powerpoint/2010/main" val="32494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ltLang="zh-CN" baseline="0" dirty="0" smtClean="0"/>
              <a:t>Motivated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anytime</a:t>
            </a:r>
            <a:r>
              <a:rPr lang="zh-CN" altLang="en-US" baseline="0" dirty="0" smtClean="0"/>
              <a:t> </a:t>
            </a:r>
            <a:r>
              <a:rPr lang="en-US" altLang="zh-CN" baseline="0" dirty="0" smtClean="0"/>
              <a:t>control</a:t>
            </a:r>
            <a:r>
              <a:rPr lang="zh-CN" altLang="en-US" baseline="0" dirty="0" smtClean="0"/>
              <a:t> </a:t>
            </a:r>
            <a:r>
              <a:rPr lang="en-US" altLang="zh-CN" baseline="0" dirty="0" smtClean="0"/>
              <a:t>application, we presented ARCHITECT. </a:t>
            </a:r>
            <a:endParaRPr lang="en-GB" altLang="zh-CN" baseline="0" dirty="0" smtClean="0"/>
          </a:p>
          <a:p>
            <a:pPr marL="228600" indent="-228600">
              <a:buAutoNum type="arabicPeriod"/>
            </a:pPr>
            <a:r>
              <a:rPr lang="en-US" altLang="zh-CN" baseline="0" dirty="0" smtClean="0"/>
              <a:t>With</a:t>
            </a:r>
            <a:r>
              <a:rPr lang="zh-CN" altLang="en-US" baseline="0" dirty="0" smtClean="0"/>
              <a:t> </a:t>
            </a:r>
            <a:r>
              <a:rPr lang="en-US" altLang="zh-CN" baseline="0" dirty="0" smtClean="0"/>
              <a:t>only</a:t>
            </a:r>
            <a:r>
              <a:rPr lang="zh-CN" altLang="en-US" baseline="0" dirty="0" smtClean="0"/>
              <a:t> </a:t>
            </a:r>
            <a:r>
              <a:rPr lang="en-US" altLang="zh-CN" baseline="0" dirty="0" smtClean="0"/>
              <a:t>constant-compute</a:t>
            </a:r>
            <a:r>
              <a:rPr lang="zh-CN" altLang="en-US" baseline="0" dirty="0" smtClean="0"/>
              <a:t> </a:t>
            </a:r>
            <a:r>
              <a:rPr lang="en-US" altLang="zh-CN" baseline="0" dirty="0" smtClean="0"/>
              <a:t>resources,</a:t>
            </a:r>
            <a:r>
              <a:rPr lang="zh-CN" altLang="en-US" baseline="0" dirty="0" smtClean="0"/>
              <a:t> </a:t>
            </a:r>
            <a:r>
              <a:rPr lang="en-US" altLang="zh-CN" baseline="0" dirty="0" smtClean="0"/>
              <a:t>we</a:t>
            </a:r>
            <a:r>
              <a:rPr lang="zh-CN" altLang="en-US" baseline="0" dirty="0" smtClean="0"/>
              <a:t> </a:t>
            </a:r>
            <a:r>
              <a:rPr lang="en-US" altLang="zh-CN" baseline="0" dirty="0" smtClean="0"/>
              <a:t>can</a:t>
            </a:r>
            <a:r>
              <a:rPr lang="zh-CN" altLang="en-US" baseline="0" dirty="0" smtClean="0"/>
              <a:t> </a:t>
            </a:r>
            <a:r>
              <a:rPr lang="en-US" altLang="zh-CN" baseline="0" dirty="0" smtClean="0"/>
              <a:t>produce</a:t>
            </a:r>
            <a:r>
              <a:rPr lang="zh-CN" altLang="en-US" baseline="0" dirty="0" smtClean="0"/>
              <a:t> </a:t>
            </a:r>
            <a:r>
              <a:rPr lang="en-US" altLang="zh-CN" baseline="0" dirty="0" smtClean="0"/>
              <a:t>a</a:t>
            </a:r>
            <a:r>
              <a:rPr lang="zh-CN" altLang="en-US" baseline="0" dirty="0" smtClean="0"/>
              <a:t> </a:t>
            </a:r>
            <a:r>
              <a:rPr lang="en-US" altLang="zh-CN" baseline="0" dirty="0" smtClean="0"/>
              <a:t>solution</a:t>
            </a:r>
            <a:r>
              <a:rPr lang="zh-CN" altLang="en-US" baseline="0" dirty="0" smtClean="0"/>
              <a:t> </a:t>
            </a:r>
            <a:r>
              <a:rPr lang="en-US" altLang="zh-CN" baseline="0" dirty="0" smtClean="0"/>
              <a:t>of</a:t>
            </a:r>
            <a:r>
              <a:rPr lang="zh-CN" altLang="en-US" baseline="0" dirty="0" smtClean="0"/>
              <a:t> </a:t>
            </a:r>
            <a:r>
              <a:rPr lang="en-US" altLang="zh-CN" baseline="0" dirty="0" smtClean="0"/>
              <a:t>iterative</a:t>
            </a:r>
            <a:r>
              <a:rPr lang="zh-CN" altLang="en-US" baseline="0" dirty="0" smtClean="0"/>
              <a:t> </a:t>
            </a:r>
            <a:r>
              <a:rPr lang="en-US" altLang="zh-CN" baseline="0" dirty="0" smtClean="0"/>
              <a:t>algorithms</a:t>
            </a:r>
            <a:r>
              <a:rPr lang="zh-CN" altLang="en-US" baseline="0" dirty="0" smtClean="0"/>
              <a:t> </a:t>
            </a:r>
            <a:r>
              <a:rPr lang="en-US" altLang="zh-CN" baseline="0" dirty="0" smtClean="0"/>
              <a:t>to</a:t>
            </a:r>
            <a:r>
              <a:rPr lang="zh-CN" altLang="en-US" baseline="0" dirty="0" smtClean="0"/>
              <a:t> </a:t>
            </a:r>
            <a:r>
              <a:rPr lang="en-US" altLang="zh-CN" baseline="0" dirty="0" smtClean="0"/>
              <a:t>arbitrary</a:t>
            </a:r>
            <a:r>
              <a:rPr lang="zh-CN" altLang="en-US" baseline="0" dirty="0" smtClean="0"/>
              <a:t> </a:t>
            </a:r>
            <a:r>
              <a:rPr lang="en-US" altLang="zh-CN" baseline="0" dirty="0" smtClean="0"/>
              <a:t>accuracies.</a:t>
            </a:r>
          </a:p>
          <a:p>
            <a:pPr marL="228600" indent="-228600">
              <a:buAutoNum type="arabicPeriod"/>
            </a:pP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presentation,</a:t>
            </a:r>
            <a:r>
              <a:rPr lang="zh-CN" altLang="en-US" baseline="0" dirty="0" smtClean="0"/>
              <a:t> </a:t>
            </a:r>
            <a:r>
              <a:rPr lang="en-US" altLang="zh-CN" baseline="0" dirty="0" smtClean="0"/>
              <a:t>we</a:t>
            </a:r>
            <a:r>
              <a:rPr lang="zh-CN" altLang="en-US" baseline="0" dirty="0" smtClean="0"/>
              <a:t> </a:t>
            </a:r>
            <a:r>
              <a:rPr lang="en-US" altLang="zh-CN" baseline="0" dirty="0" smtClean="0"/>
              <a:t>chose</a:t>
            </a:r>
            <a:r>
              <a:rPr lang="zh-CN" altLang="en-US" baseline="0" dirty="0" smtClean="0"/>
              <a:t> </a:t>
            </a:r>
            <a:r>
              <a:rPr lang="en-US" altLang="zh-CN" baseline="0" dirty="0" smtClean="0"/>
              <a:t>a</a:t>
            </a:r>
            <a:r>
              <a:rPr lang="zh-CN" altLang="en-US" baseline="0" dirty="0" smtClean="0"/>
              <a:t> </a:t>
            </a:r>
            <a:r>
              <a:rPr lang="en-US" altLang="zh-CN" baseline="0" dirty="0" smtClean="0"/>
              <a:t>toy</a:t>
            </a:r>
            <a:r>
              <a:rPr lang="zh-CN" altLang="en-US" baseline="0" dirty="0" smtClean="0"/>
              <a:t> </a:t>
            </a:r>
            <a:r>
              <a:rPr lang="en-US" altLang="zh-CN" baseline="0" dirty="0" smtClean="0"/>
              <a:t>equation</a:t>
            </a:r>
            <a:r>
              <a:rPr lang="zh-CN" altLang="en-US" baseline="0" dirty="0" smtClean="0"/>
              <a:t> </a:t>
            </a:r>
            <a:r>
              <a:rPr lang="en-US" altLang="zh-CN" baseline="0" dirty="0" smtClean="0"/>
              <a:t>using</a:t>
            </a:r>
            <a:r>
              <a:rPr lang="zh-CN" altLang="en-US" baseline="0" dirty="0" smtClean="0"/>
              <a:t> </a:t>
            </a:r>
            <a:r>
              <a:rPr lang="en-US" altLang="zh-CN" baseline="0" dirty="0" smtClean="0"/>
              <a:t>Jacobi</a:t>
            </a:r>
            <a:r>
              <a:rPr lang="zh-CN" altLang="en-US" baseline="0" dirty="0" smtClean="0"/>
              <a:t> </a:t>
            </a:r>
            <a:r>
              <a:rPr lang="en-US" altLang="zh-CN" baseline="0" dirty="0" smtClean="0"/>
              <a:t>method</a:t>
            </a:r>
            <a:r>
              <a:rPr lang="zh-CN" altLang="en-US" baseline="0" dirty="0" smtClean="0"/>
              <a:t> </a:t>
            </a:r>
            <a:r>
              <a:rPr lang="en-US" altLang="zh-CN" baseline="0" dirty="0" smtClean="0"/>
              <a:t>as</a:t>
            </a:r>
            <a:r>
              <a:rPr lang="zh-CN" altLang="en-US" baseline="0" dirty="0" smtClean="0"/>
              <a:t> </a:t>
            </a:r>
            <a:r>
              <a:rPr lang="en-US" altLang="zh-CN" baseline="0" dirty="0" smtClean="0"/>
              <a:t>an</a:t>
            </a:r>
            <a:r>
              <a:rPr lang="zh-CN" altLang="en-US" baseline="0" dirty="0" smtClean="0"/>
              <a:t> </a:t>
            </a:r>
            <a:r>
              <a:rPr lang="en-US" altLang="zh-CN" baseline="0" dirty="0" smtClean="0"/>
              <a:t>example.</a:t>
            </a:r>
            <a:r>
              <a:rPr lang="zh-CN" altLang="en-US" baseline="0" dirty="0" smtClean="0"/>
              <a:t> </a:t>
            </a:r>
            <a:endParaRPr lang="en-US" altLang="zh-CN" baseline="0" dirty="0" smtClean="0"/>
          </a:p>
          <a:p>
            <a:pPr marL="228600" indent="-228600">
              <a:buAutoNum type="arabicPeriod"/>
            </a:pPr>
            <a:r>
              <a:rPr lang="en-US" altLang="zh-CN" baseline="0" dirty="0" smtClean="0"/>
              <a:t>Arrows</a:t>
            </a:r>
            <a:r>
              <a:rPr lang="zh-CN" altLang="en-US" baseline="0" dirty="0" smtClean="0"/>
              <a:t> </a:t>
            </a:r>
            <a:r>
              <a:rPr lang="en-US" altLang="zh-CN" baseline="0" dirty="0" smtClean="0"/>
              <a:t>here</a:t>
            </a:r>
            <a:r>
              <a:rPr lang="zh-CN" altLang="en-US" baseline="0" dirty="0" smtClean="0"/>
              <a:t> </a:t>
            </a:r>
            <a:r>
              <a:rPr lang="en-US" altLang="zh-CN" baseline="0" dirty="0" smtClean="0"/>
              <a:t>shows</a:t>
            </a:r>
            <a:r>
              <a:rPr lang="zh-CN" altLang="en-US" baseline="0" dirty="0" smtClean="0"/>
              <a:t> </a:t>
            </a:r>
            <a:r>
              <a:rPr lang="en-US" altLang="zh-CN" baseline="0" dirty="0" smtClean="0"/>
              <a:t>the</a:t>
            </a:r>
            <a:r>
              <a:rPr lang="zh-CN" altLang="en-US" baseline="0" dirty="0" smtClean="0"/>
              <a:t> </a:t>
            </a:r>
            <a:r>
              <a:rPr lang="en-US" altLang="zh-CN" baseline="0" dirty="0" smtClean="0"/>
              <a:t>computation</a:t>
            </a:r>
            <a:r>
              <a:rPr lang="zh-CN" altLang="en-US" baseline="0" dirty="0" smtClean="0"/>
              <a:t> </a:t>
            </a:r>
            <a:r>
              <a:rPr lang="en-US" altLang="zh-CN" baseline="0" dirty="0" smtClean="0"/>
              <a:t>order,</a:t>
            </a:r>
            <a:r>
              <a:rPr lang="zh-CN" altLang="en-US" baseline="0" dirty="0" smtClean="0"/>
              <a:t> </a:t>
            </a:r>
            <a:r>
              <a:rPr lang="en-US" altLang="zh-CN" baseline="0" dirty="0" smtClean="0"/>
              <a:t>digit-by-digit</a:t>
            </a:r>
            <a:r>
              <a:rPr lang="zh-CN" altLang="en-US" baseline="0" dirty="0" smtClean="0"/>
              <a:t> </a:t>
            </a:r>
            <a:r>
              <a:rPr lang="en-US" altLang="zh-CN" baseline="0" dirty="0" smtClean="0"/>
              <a:t>and</a:t>
            </a:r>
            <a:r>
              <a:rPr lang="zh-CN" altLang="en-US" baseline="0" dirty="0" smtClean="0"/>
              <a:t> </a:t>
            </a:r>
            <a:r>
              <a:rPr lang="en-US" altLang="zh-CN" baseline="0" dirty="0" smtClean="0"/>
              <a:t>this zigzag pattern sweeps </a:t>
            </a:r>
            <a:r>
              <a:rPr lang="en-US" altLang="zh-CN" baseline="0" dirty="0"/>
              <a:t>through the iterations and decimal places simultaneously. </a:t>
            </a:r>
            <a:endParaRPr lang="en-US" altLang="zh-CN" baseline="0" dirty="0" smtClean="0"/>
          </a:p>
          <a:p>
            <a:pPr marL="228600" indent="-228600">
              <a:buAutoNum type="arabicPeriod"/>
            </a:pPr>
            <a:r>
              <a:rPr lang="en-US" altLang="zh-CN" baseline="0" dirty="0" smtClean="0"/>
              <a:t>The </a:t>
            </a:r>
            <a:r>
              <a:rPr lang="en-US" altLang="zh-CN" baseline="0" dirty="0"/>
              <a:t>computation can terminate whenever the result is accurate </a:t>
            </a:r>
            <a:r>
              <a:rPr lang="en-US" altLang="zh-CN" baseline="0" dirty="0" smtClean="0"/>
              <a:t>enough.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6.</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able</a:t>
            </a:r>
            <a:r>
              <a:rPr lang="zh-CN" altLang="en-US" baseline="0" dirty="0" smtClean="0"/>
              <a:t> </a:t>
            </a:r>
            <a:r>
              <a:rPr lang="en-US" altLang="zh-CN" baseline="0" dirty="0" smtClean="0"/>
              <a:t>to</a:t>
            </a:r>
            <a:r>
              <a:rPr lang="zh-CN" altLang="en-US" baseline="0" dirty="0" smtClean="0"/>
              <a:t> </a:t>
            </a:r>
            <a:r>
              <a:rPr lang="en-US" altLang="zh-CN" baseline="0" dirty="0" smtClean="0"/>
              <a:t>fa</a:t>
            </a:r>
            <a:r>
              <a:rPr lang="zh-CN" altLang="en-US" baseline="0" dirty="0" smtClean="0"/>
              <a:t> </a:t>
            </a:r>
            <a:r>
              <a:rPr lang="en-US" altLang="zh-CN" baseline="0" dirty="0" smtClean="0"/>
              <a:t>the</a:t>
            </a:r>
            <a:r>
              <a:rPr lang="zh-CN" altLang="en-US" baseline="0" dirty="0" smtClean="0"/>
              <a:t> </a:t>
            </a:r>
            <a:r>
              <a:rPr lang="en-US" altLang="zh-CN" baseline="0" dirty="0" smtClean="0"/>
              <a:t>above requires to calculate from left to right, most-significant digits MSD first.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1</a:t>
            </a:r>
            <a:r>
              <a:rPr lang="en-US" altLang="zh-CN" baseline="30000" dirty="0" smtClean="0"/>
              <a:t>st</a:t>
            </a:r>
            <a:r>
              <a:rPr lang="en-US" altLang="zh-CN" baseline="0" dirty="0" smtClean="0"/>
              <a:t>, OA allows computation to infinite precision; 2</a:t>
            </a:r>
            <a:r>
              <a:rPr lang="en-US" altLang="zh-CN" baseline="30000" dirty="0" smtClean="0"/>
              <a:t>nd</a:t>
            </a:r>
            <a:r>
              <a:rPr lang="en-US" altLang="zh-CN" baseline="0" dirty="0" smtClean="0"/>
              <a:t> to</a:t>
            </a:r>
            <a:r>
              <a:rPr lang="zh-CN" altLang="en-US" baseline="0" dirty="0" smtClean="0"/>
              <a:t> </a:t>
            </a:r>
            <a:r>
              <a:rPr lang="en-US" altLang="zh-CN" baseline="0" dirty="0" smtClean="0"/>
              <a:t>implement</a:t>
            </a:r>
            <a:r>
              <a:rPr lang="zh-CN" altLang="en-US" baseline="0" dirty="0" smtClean="0"/>
              <a:t> </a:t>
            </a:r>
            <a:r>
              <a:rPr lang="en-US" altLang="zh-CN" baseline="0" dirty="0" smtClean="0"/>
              <a:t>a</a:t>
            </a:r>
            <a:r>
              <a:rPr lang="zh-CN" altLang="en-US" baseline="0" dirty="0" smtClean="0"/>
              <a:t> </a:t>
            </a:r>
            <a:r>
              <a:rPr lang="en-US" altLang="zh-CN" baseline="0" dirty="0" smtClean="0"/>
              <a:t>diagonal</a:t>
            </a:r>
            <a:r>
              <a:rPr lang="zh-CN" altLang="en-US" baseline="0" dirty="0" smtClean="0"/>
              <a:t> </a:t>
            </a:r>
            <a:r>
              <a:rPr lang="en-US" altLang="zh-CN" baseline="0" dirty="0" smtClean="0"/>
              <a:t>pattern,</a:t>
            </a:r>
            <a:r>
              <a:rPr lang="zh-CN" altLang="en-US" baseline="0" dirty="0" smtClean="0"/>
              <a:t> </a:t>
            </a:r>
            <a:r>
              <a:rPr lang="en-US" altLang="zh-CN" baseline="0" dirty="0" smtClean="0"/>
              <a:t>we should have the ability to calculate the</a:t>
            </a:r>
            <a:r>
              <a:rPr lang="zh-CN" altLang="en-US" baseline="0" dirty="0" smtClean="0"/>
              <a:t> </a:t>
            </a:r>
            <a:r>
              <a:rPr lang="en-US" altLang="zh-CN" baseline="0" dirty="0" smtClean="0"/>
              <a:t>partial Top-left results</a:t>
            </a:r>
            <a:r>
              <a:rPr lang="zh-CN" altLang="en-US" baseline="0" dirty="0" smtClean="0"/>
              <a:t> </a:t>
            </a:r>
            <a:r>
              <a:rPr lang="en-US" altLang="zh-CN" baseline="0" dirty="0" smtClean="0"/>
              <a:t>over</a:t>
            </a:r>
            <a:r>
              <a:rPr lang="zh-CN" altLang="en-US" baseline="0" dirty="0" smtClean="0"/>
              <a:t> </a:t>
            </a:r>
            <a:r>
              <a:rPr lang="en-US" altLang="zh-CN" baseline="0" dirty="0" smtClean="0"/>
              <a:t>time which means precision grows only as much as necessary for K. </a:t>
            </a:r>
            <a:endParaRPr lang="en-US" altLang="zh-CN" dirty="0" smtClean="0"/>
          </a:p>
          <a:p>
            <a:endParaRPr lang="en-US" altLang="zh-CN" baseline="0" dirty="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4</a:t>
            </a:fld>
            <a:endParaRPr lang="da-DK"/>
          </a:p>
        </p:txBody>
      </p:sp>
    </p:spTree>
    <p:extLst>
      <p:ext uri="{BB962C8B-B14F-4D97-AF65-F5344CB8AC3E}">
        <p14:creationId xmlns:p14="http://schemas.microsoft.com/office/powerpoint/2010/main" val="32951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baseline="0" dirty="0" smtClean="0"/>
              <a:t>Compared</a:t>
            </a:r>
            <a:r>
              <a:rPr lang="zh-CN" altLang="en-US" baseline="0" dirty="0" smtClean="0"/>
              <a:t> </a:t>
            </a:r>
            <a:r>
              <a:rPr lang="en-US" altLang="zh-CN" baseline="0" dirty="0" smtClean="0"/>
              <a:t>to</a:t>
            </a:r>
            <a:r>
              <a:rPr lang="zh-CN" altLang="en-US" baseline="0" dirty="0" smtClean="0"/>
              <a:t> </a:t>
            </a:r>
            <a:r>
              <a:rPr lang="en-US" altLang="zh-CN" baseline="0" dirty="0" smtClean="0"/>
              <a:t>conventional</a:t>
            </a:r>
            <a:r>
              <a:rPr lang="zh-CN" altLang="en-US" baseline="0" dirty="0" smtClean="0"/>
              <a:t> </a:t>
            </a:r>
            <a:r>
              <a:rPr lang="en-US" altLang="zh-CN" baseline="0" dirty="0" smtClean="0"/>
              <a:t>arithmetic,</a:t>
            </a:r>
            <a:r>
              <a:rPr lang="zh-CN" altLang="en-US" baseline="0" dirty="0" smtClean="0"/>
              <a:t> </a:t>
            </a:r>
            <a:r>
              <a:rPr lang="en-US" altLang="zh-CN" baseline="0" dirty="0" smtClean="0"/>
              <a:t>ARCHITECT</a:t>
            </a:r>
            <a:r>
              <a:rPr lang="zh-CN" altLang="en-US" baseline="0" dirty="0" smtClean="0"/>
              <a:t> </a:t>
            </a:r>
            <a:r>
              <a:rPr lang="en-US" altLang="zh-CN" baseline="0" dirty="0" smtClean="0"/>
              <a:t>is</a:t>
            </a:r>
            <a:r>
              <a:rPr lang="zh-CN" altLang="en-US" baseline="0" dirty="0" smtClean="0"/>
              <a:t> </a:t>
            </a:r>
            <a:r>
              <a:rPr lang="en-US" altLang="zh-CN" baseline="0" dirty="0" smtClean="0"/>
              <a:t>able</a:t>
            </a:r>
            <a:r>
              <a:rPr lang="zh-CN" altLang="en-US" baseline="0" dirty="0" smtClean="0"/>
              <a:t> </a:t>
            </a:r>
            <a:r>
              <a:rPr lang="en-US" altLang="zh-CN" baseline="0" dirty="0" smtClean="0"/>
              <a:t>to</a:t>
            </a:r>
            <a:r>
              <a:rPr lang="zh-CN" altLang="en-US" baseline="0" dirty="0" smtClean="0"/>
              <a:t> </a:t>
            </a:r>
            <a:r>
              <a:rPr lang="en-US" altLang="zh-CN" baseline="0" dirty="0" smtClean="0"/>
              <a:t>calculate</a:t>
            </a:r>
            <a:r>
              <a:rPr lang="zh-CN" altLang="en-US" baseline="0" dirty="0" smtClean="0"/>
              <a:t> </a:t>
            </a:r>
            <a:r>
              <a:rPr lang="en-US" altLang="zh-CN" baseline="0" dirty="0" smtClean="0"/>
              <a:t>an</a:t>
            </a:r>
            <a:r>
              <a:rPr lang="zh-CN" altLang="en-US" baseline="0" dirty="0" smtClean="0"/>
              <a:t> </a:t>
            </a:r>
            <a:r>
              <a:rPr lang="en-US" altLang="zh-CN" baseline="0" dirty="0" smtClean="0"/>
              <a:t>arbitrary</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iteration</a:t>
            </a:r>
            <a:r>
              <a:rPr lang="zh-CN" altLang="en-US" baseline="0" dirty="0" smtClean="0"/>
              <a:t> </a:t>
            </a:r>
            <a:r>
              <a:rPr lang="en-US" altLang="zh-CN" baseline="0" dirty="0" smtClean="0"/>
              <a:t>to</a:t>
            </a:r>
            <a:r>
              <a:rPr lang="zh-CN" altLang="en-US" baseline="0" dirty="0" smtClean="0"/>
              <a:t> </a:t>
            </a:r>
            <a:r>
              <a:rPr lang="en-US" altLang="zh-CN" baseline="0" dirty="0" smtClean="0"/>
              <a:t>arbitrary</a:t>
            </a:r>
            <a:r>
              <a:rPr lang="zh-CN" altLang="en-US" baseline="0" dirty="0" smtClean="0"/>
              <a:t> </a:t>
            </a:r>
            <a:r>
              <a:rPr lang="en-US" altLang="zh-CN" baseline="0" dirty="0" smtClean="0"/>
              <a:t>precision.</a:t>
            </a:r>
            <a:r>
              <a:rPr lang="zh-CN" altLang="en-US" baseline="0" dirty="0" smtClean="0"/>
              <a:t> </a:t>
            </a:r>
            <a:r>
              <a:rPr lang="en-US" altLang="zh-CN" baseline="0" dirty="0" smtClean="0"/>
              <a:t>However,</a:t>
            </a:r>
            <a:r>
              <a:rPr lang="zh-CN" altLang="en-US" baseline="0" dirty="0" smtClean="0"/>
              <a:t> </a:t>
            </a:r>
            <a:r>
              <a:rPr lang="en-US" altLang="zh-CN" baseline="0" dirty="0" smtClean="0"/>
              <a:t>it </a:t>
            </a:r>
            <a:r>
              <a:rPr lang="en-US" altLang="zh-CN" dirty="0" smtClean="0"/>
              <a:t>generates</a:t>
            </a:r>
            <a:r>
              <a:rPr lang="en-US" dirty="0" smtClean="0"/>
              <a:t> many more digits than strictly necessar</a:t>
            </a:r>
            <a:r>
              <a:rPr lang="en-US" altLang="zh-CN" dirty="0" smtClean="0"/>
              <a:t>y</a:t>
            </a:r>
          </a:p>
          <a:p>
            <a:pPr marL="228600" indent="-228600">
              <a:buAutoNum type="arabicPeriod"/>
            </a:pPr>
            <a:endParaRPr lang="en-US" altLang="zh-CN" baseline="0" dirty="0" smtClean="0"/>
          </a:p>
          <a:p>
            <a:pPr marL="228600" indent="-228600">
              <a:buAutoNum type="arabicPeriod"/>
            </a:pPr>
            <a:endParaRPr lang="en-US" altLang="zh-CN" baseline="0" dirty="0" smtClean="0"/>
          </a:p>
          <a:p>
            <a:pPr marL="228600" indent="-228600">
              <a:buAutoNum type="arabicPeriod"/>
            </a:pPr>
            <a:r>
              <a:rPr lang="en-US" altLang="zh-CN" baseline="0" dirty="0" smtClean="0"/>
              <a:t>Therefore there is a</a:t>
            </a:r>
            <a:r>
              <a:rPr lang="zh-CN" altLang="en-US" baseline="0" dirty="0" smtClean="0"/>
              <a:t> </a:t>
            </a:r>
            <a:r>
              <a:rPr lang="en-US" altLang="zh-CN" baseline="0" dirty="0" smtClean="0"/>
              <a:t>question</a:t>
            </a:r>
            <a:r>
              <a:rPr lang="zh-CN" altLang="en-US" baseline="0" dirty="0" smtClean="0"/>
              <a:t> </a:t>
            </a:r>
            <a:r>
              <a:rPr lang="en-US" altLang="zh-CN" baseline="0" dirty="0" smtClean="0"/>
              <a:t>coming</a:t>
            </a:r>
            <a:r>
              <a:rPr lang="zh-CN" altLang="en-US" baseline="0" dirty="0" smtClean="0"/>
              <a:t> </a:t>
            </a:r>
            <a:r>
              <a:rPr lang="en-US" altLang="zh-CN" baseline="0" dirty="0" smtClean="0"/>
              <a:t>out:</a:t>
            </a:r>
            <a:r>
              <a:rPr lang="zh-CN" altLang="en-US" baseline="0" dirty="0" smtClean="0"/>
              <a:t> </a:t>
            </a:r>
            <a:r>
              <a:rPr lang="en-US" altLang="zh-CN" baseline="0" dirty="0" smtClean="0"/>
              <a:t>Can we avoid the computation of the unimportant digits in the top right corner and the stable digits in the bottom left corner, meanwhile, need to still guarantee convergence to results at any accuracy?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200" b="0" i="0" u="none" strike="noStrike" kern="1200" baseline="0" dirty="0" smtClean="0">
              <a:solidFill>
                <a:schemeClr val="tx1"/>
              </a:solidFill>
              <a:latin typeface="Times New Roman" pitchFamily="18" charset="0"/>
              <a:ea typeface="+mn-ea"/>
              <a:cs typeface="+mn-cs"/>
            </a:endParaRPr>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5</a:t>
            </a:fld>
            <a:endParaRPr lang="da-DK"/>
          </a:p>
        </p:txBody>
      </p:sp>
    </p:spTree>
    <p:extLst>
      <p:ext uri="{BB962C8B-B14F-4D97-AF65-F5344CB8AC3E}">
        <p14:creationId xmlns:p14="http://schemas.microsoft.com/office/powerpoint/2010/main" val="300047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kern="1200" dirty="0" smtClean="0">
                <a:solidFill>
                  <a:schemeClr val="tx1"/>
                </a:solidFill>
                <a:effectLst/>
                <a:latin typeface="Times New Roman" pitchFamily="18" charset="0"/>
                <a:ea typeface="+mn-ea"/>
                <a:cs typeface="+mn-cs"/>
              </a:rPr>
              <a:t>There are two reasons. Firstly, </a:t>
            </a:r>
            <a:r>
              <a:rPr lang="en-US" altLang="zh-CN" sz="1200" b="0" i="0" kern="1200" dirty="0" smtClean="0">
                <a:solidFill>
                  <a:schemeClr val="tx1"/>
                </a:solidFill>
                <a:effectLst/>
                <a:latin typeface="Times New Roman" pitchFamily="18" charset="0"/>
                <a:ea typeface="+mn-ea"/>
                <a:cs typeface="+mn-cs"/>
              </a:rPr>
              <a:t>because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c</a:t>
            </a:r>
            <a:r>
              <a:rPr lang="en-US" sz="1200" b="0" i="0" kern="1200" dirty="0" smtClean="0">
                <a:solidFill>
                  <a:schemeClr val="tx1"/>
                </a:solidFill>
                <a:effectLst/>
                <a:latin typeface="Times New Roman" pitchFamily="18" charset="0"/>
                <a:ea typeface="+mn-ea"/>
                <a:cs typeface="+mn-cs"/>
              </a:rPr>
              <a:t>onvergence can be seen as agreement in most-significant digits – after a while they don’t change. So why do we </a:t>
            </a:r>
            <a:r>
              <a:rPr lang="en-US" sz="1200" b="0" i="0" kern="1200" dirty="0" err="1" smtClean="0">
                <a:solidFill>
                  <a:schemeClr val="tx1"/>
                </a:solidFill>
                <a:effectLst/>
                <a:latin typeface="Times New Roman" pitchFamily="18" charset="0"/>
                <a:ea typeface="+mn-ea"/>
                <a:cs typeface="+mn-cs"/>
              </a:rPr>
              <a:t>recompute</a:t>
            </a:r>
            <a:r>
              <a:rPr lang="en-US" sz="1200" b="0" i="0" kern="1200" dirty="0" smtClean="0">
                <a:solidFill>
                  <a:schemeClr val="tx1"/>
                </a:solidFill>
                <a:effectLst/>
                <a:latin typeface="Times New Roman" pitchFamily="18" charset="0"/>
                <a:ea typeface="+mn-ea"/>
                <a:cs typeface="+mn-cs"/>
              </a:rPr>
              <a:t> them? </a:t>
            </a:r>
            <a:r>
              <a:rPr lang="en-US" altLang="zh-CN" sz="1200" b="0" i="0" kern="1200" dirty="0" smtClean="0">
                <a:solidFill>
                  <a:schemeClr val="tx1"/>
                </a:solidFill>
                <a:effectLst/>
                <a:latin typeface="Times New Roman" pitchFamily="18" charset="0"/>
                <a:ea typeface="+mn-ea"/>
                <a:cs typeface="+mn-cs"/>
              </a:rPr>
              <a:t>w</a:t>
            </a:r>
            <a:r>
              <a:rPr lang="en-US" sz="1200" b="0" i="0" kern="1200" dirty="0" smtClean="0">
                <a:solidFill>
                  <a:schemeClr val="tx1"/>
                </a:solidFill>
                <a:effectLst/>
                <a:latin typeface="Times New Roman" pitchFamily="18" charset="0"/>
                <a:ea typeface="+mn-ea"/>
                <a:cs typeface="+mn-cs"/>
              </a:rPr>
              <a:t>e end up wasting time and energy computing </a:t>
            </a:r>
            <a:r>
              <a:rPr lang="en-US" altLang="zh-CN" sz="1200" b="0" i="0" kern="1200" dirty="0" smtClean="0">
                <a:solidFill>
                  <a:schemeClr val="tx1"/>
                </a:solidFill>
                <a:effectLst/>
                <a:latin typeface="Times New Roman" pitchFamily="18" charset="0"/>
                <a:ea typeface="+mn-ea"/>
                <a:cs typeface="+mn-cs"/>
              </a:rPr>
              <a:t>stable</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MSDs</a:t>
            </a:r>
            <a:r>
              <a:rPr lang="zh-CN" alt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in each iteration. Secondly, not all iterations may contribute equally to the overall error resulting from early termination. </a:t>
            </a:r>
            <a:r>
              <a:rPr lang="en-US" altLang="zh-CN" sz="1200" b="0" i="0" kern="1200" dirty="0" smtClean="0">
                <a:solidFill>
                  <a:schemeClr val="tx1"/>
                </a:solidFill>
                <a:effectLst/>
                <a:latin typeface="Times New Roman" pitchFamily="18" charset="0"/>
                <a:ea typeface="+mn-ea"/>
                <a:cs typeface="+mn-cs"/>
              </a:rPr>
              <a:t>S</a:t>
            </a:r>
            <a:r>
              <a:rPr lang="en-US" sz="1200" b="0" i="0" kern="1200" dirty="0" smtClean="0">
                <a:solidFill>
                  <a:schemeClr val="tx1"/>
                </a:solidFill>
                <a:effectLst/>
                <a:latin typeface="Times New Roman" pitchFamily="18" charset="0"/>
                <a:ea typeface="+mn-ea"/>
                <a:cs typeface="+mn-cs"/>
              </a:rPr>
              <a:t>ome digits are effectively ‘don’t care’.</a:t>
            </a:r>
            <a:endParaRPr lang="en-US" altLang="zh-CN" baseline="0" dirty="0" smtClean="0"/>
          </a:p>
          <a:p>
            <a:pPr marL="228600" indent="-228600">
              <a:buAutoNum type="arabicPeriod"/>
            </a:pPr>
            <a:r>
              <a:rPr lang="en-US" altLang="zh-CN" baseline="0" dirty="0" smtClean="0"/>
              <a:t>So,</a:t>
            </a:r>
            <a:r>
              <a:rPr lang="zh-CN" altLang="en-US" baseline="0" dirty="0" smtClean="0"/>
              <a:t> </a:t>
            </a:r>
            <a:r>
              <a:rPr lang="en-US" altLang="zh-CN" baseline="0" dirty="0" smtClean="0"/>
              <a:t>in</a:t>
            </a:r>
            <a:r>
              <a:rPr lang="zh-CN" altLang="en-US" baseline="0" dirty="0" smtClean="0"/>
              <a:t> </a:t>
            </a:r>
            <a:r>
              <a:rPr lang="en-US" altLang="zh-CN" baseline="0" dirty="0" smtClean="0"/>
              <a:t>this</a:t>
            </a:r>
            <a:r>
              <a:rPr lang="zh-CN" altLang="en-US" baseline="0" dirty="0" smtClean="0"/>
              <a:t> </a:t>
            </a:r>
            <a:r>
              <a:rPr lang="en-US" altLang="zh-CN" baseline="0" dirty="0" smtClean="0"/>
              <a:t>work,</a:t>
            </a:r>
            <a:r>
              <a:rPr lang="zh-CN" altLang="en-US" baseline="0" dirty="0" smtClean="0"/>
              <a:t> </a:t>
            </a:r>
            <a:r>
              <a:rPr lang="en-US" altLang="zh-CN" baseline="0" dirty="0" smtClean="0"/>
              <a:t>we</a:t>
            </a:r>
            <a:r>
              <a:rPr lang="zh-CN" altLang="en-US" baseline="0" dirty="0" smtClean="0"/>
              <a:t> </a:t>
            </a:r>
            <a:r>
              <a:rPr lang="en-US" altLang="zh-CN" baseline="0" dirty="0" smtClean="0"/>
              <a:t>want</a:t>
            </a:r>
            <a:r>
              <a:rPr lang="zh-CN" altLang="en-US" baseline="0" dirty="0" smtClean="0"/>
              <a:t> </a:t>
            </a:r>
            <a:r>
              <a:rPr lang="en-US" altLang="zh-CN" baseline="0" dirty="0" smtClean="0"/>
              <a:t>to</a:t>
            </a:r>
            <a:r>
              <a:rPr lang="zh-CN" altLang="en-US" baseline="0" dirty="0" smtClean="0"/>
              <a:t> </a:t>
            </a:r>
            <a:r>
              <a:rPr lang="en-US" altLang="zh-CN" baseline="0" dirty="0" smtClean="0"/>
              <a:t>find</a:t>
            </a:r>
            <a:r>
              <a:rPr lang="zh-CN" altLang="en-US" baseline="0" dirty="0" smtClean="0"/>
              <a:t> </a:t>
            </a:r>
            <a:r>
              <a:rPr lang="en-US" altLang="zh-CN" baseline="0" dirty="0" smtClean="0"/>
              <a:t>out</a:t>
            </a:r>
            <a:r>
              <a:rPr lang="zh-CN" altLang="en-US" baseline="0" dirty="0" smtClean="0"/>
              <a:t> </a:t>
            </a:r>
            <a:r>
              <a:rPr lang="en-US" altLang="zh-CN" baseline="0" dirty="0" smtClean="0"/>
              <a:t>can</a:t>
            </a:r>
            <a:r>
              <a:rPr lang="zh-CN" altLang="en-US" baseline="0" dirty="0" smtClean="0"/>
              <a:t> </a:t>
            </a:r>
            <a:r>
              <a:rPr lang="en-US" altLang="zh-CN" baseline="0" dirty="0" smtClean="0"/>
              <a:t>we avoid the computation of the unimportant digits in the top right corner and the stable digits in the bottom left corner, meanwhile, need to still guarantee convergence to results at any accuracy?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200" b="0" i="0" u="none" strike="noStrike" kern="1200" baseline="0" dirty="0" smtClean="0">
              <a:solidFill>
                <a:schemeClr val="tx1"/>
              </a:solidFill>
              <a:latin typeface="Times New Roman" pitchFamily="18" charset="0"/>
              <a:ea typeface="+mn-ea"/>
              <a:cs typeface="+mn-cs"/>
            </a:endParaRPr>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6</a:t>
            </a:fld>
            <a:endParaRPr lang="da-DK"/>
          </a:p>
        </p:txBody>
      </p:sp>
    </p:spTree>
    <p:extLst>
      <p:ext uri="{BB962C8B-B14F-4D97-AF65-F5344CB8AC3E}">
        <p14:creationId xmlns:p14="http://schemas.microsoft.com/office/powerpoint/2010/main" val="137573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a:t>
            </a:r>
            <a:r>
              <a:rPr lang="zh-CN" altLang="en-US" baseline="0" dirty="0" smtClean="0"/>
              <a:t> </a:t>
            </a:r>
            <a:r>
              <a:rPr lang="en-US" altLang="zh-CN" baseline="0" dirty="0" smtClean="0"/>
              <a:t>are</a:t>
            </a:r>
            <a:r>
              <a:rPr lang="zh-CN" altLang="en-US" baseline="0" dirty="0" smtClean="0"/>
              <a:t> </a:t>
            </a:r>
            <a:r>
              <a:rPr lang="en-US" altLang="zh-CN" baseline="0" dirty="0" smtClean="0"/>
              <a:t>some</a:t>
            </a:r>
            <a:r>
              <a:rPr lang="zh-CN" altLang="en-US" baseline="0" dirty="0" smtClean="0"/>
              <a:t> </a:t>
            </a:r>
            <a:r>
              <a:rPr lang="en-US" altLang="zh-CN" baseline="0" dirty="0" smtClean="0"/>
              <a:t>technical</a:t>
            </a:r>
            <a:r>
              <a:rPr lang="zh-CN" altLang="en-US" baseline="0" dirty="0" smtClean="0"/>
              <a:t> </a:t>
            </a:r>
            <a:r>
              <a:rPr lang="en-US" altLang="zh-CN" baseline="0" dirty="0" smtClean="0"/>
              <a:t>details</a:t>
            </a:r>
            <a:r>
              <a:rPr lang="zh-CN" altLang="en-US" baseline="0" dirty="0" smtClean="0"/>
              <a:t> </a:t>
            </a:r>
            <a:r>
              <a:rPr lang="en-US" altLang="zh-CN" baseline="0" dirty="0" smtClean="0"/>
              <a:t>I'd</a:t>
            </a:r>
            <a:r>
              <a:rPr lang="zh-CN" altLang="en-US" baseline="0" dirty="0" smtClean="0"/>
              <a:t> </a:t>
            </a:r>
            <a:r>
              <a:rPr lang="en-US" altLang="zh-CN" baseline="0" dirty="0" smtClean="0"/>
              <a:t>like</a:t>
            </a:r>
            <a:r>
              <a:rPr lang="zh-CN" altLang="en-US" baseline="0" dirty="0" smtClean="0"/>
              <a:t> </a:t>
            </a:r>
            <a:r>
              <a:rPr lang="en-US" altLang="zh-CN" baseline="0" dirty="0" smtClean="0"/>
              <a:t>to</a:t>
            </a:r>
            <a:r>
              <a:rPr lang="zh-CN" altLang="en-US" baseline="0" dirty="0" smtClean="0"/>
              <a:t> </a:t>
            </a:r>
            <a:r>
              <a:rPr lang="en-US" altLang="zh-CN" baseline="0" dirty="0" smtClean="0"/>
              <a:t>talk</a:t>
            </a:r>
            <a:r>
              <a:rPr lang="zh-CN" altLang="en-US" baseline="0" dirty="0" smtClean="0"/>
              <a:t> </a:t>
            </a:r>
            <a:r>
              <a:rPr lang="en-US" altLang="zh-CN" baseline="0" dirty="0" smtClean="0"/>
              <a:t>about:</a:t>
            </a:r>
          </a:p>
          <a:p>
            <a:pPr marL="228600" indent="-228600">
              <a:buAutoNum type="arabicPeriod"/>
            </a:pPr>
            <a:r>
              <a:rPr lang="en-US" altLang="zh-CN" dirty="0" smtClean="0"/>
              <a:t>The first one is</a:t>
            </a:r>
            <a:r>
              <a:rPr lang="zh-CN" altLang="en-US" dirty="0" smtClean="0"/>
              <a:t> </a:t>
            </a:r>
            <a:r>
              <a:rPr lang="en-US" altLang="zh-CN" dirty="0" smtClean="0"/>
              <a:t>don't</a:t>
            </a:r>
            <a:r>
              <a:rPr lang="zh-CN" altLang="en-US" baseline="0" dirty="0" smtClean="0"/>
              <a:t> </a:t>
            </a:r>
            <a:r>
              <a:rPr lang="en-US" altLang="zh-CN" baseline="0" dirty="0" smtClean="0"/>
              <a:t>change</a:t>
            </a:r>
            <a:r>
              <a:rPr lang="zh-CN" altLang="en-US" baseline="0" dirty="0" smtClean="0"/>
              <a:t> </a:t>
            </a:r>
            <a:r>
              <a:rPr lang="en-US" altLang="zh-CN" baseline="0" dirty="0" smtClean="0"/>
              <a:t>digit</a:t>
            </a:r>
            <a:r>
              <a:rPr lang="zh-CN" altLang="en-US" baseline="0" dirty="0" smtClean="0"/>
              <a:t> </a:t>
            </a:r>
            <a:r>
              <a:rPr lang="en-US" altLang="zh-CN" baseline="0" dirty="0" smtClean="0"/>
              <a:t>elision:</a:t>
            </a:r>
            <a:r>
              <a:rPr lang="zh-CN" altLang="en-US" baseline="0" dirty="0" smtClean="0"/>
              <a:t> </a:t>
            </a:r>
            <a:r>
              <a:rPr lang="en-US" altLang="zh-CN" baseline="0" dirty="0" smtClean="0"/>
              <a:t>we</a:t>
            </a:r>
            <a:r>
              <a:rPr lang="zh-CN" altLang="en-US" baseline="0" dirty="0" smtClean="0"/>
              <a:t> </a:t>
            </a:r>
            <a:r>
              <a:rPr lang="en-US" altLang="zh-CN" baseline="0" dirty="0" smtClean="0"/>
              <a:t>present</a:t>
            </a:r>
            <a:r>
              <a:rPr lang="zh-CN" altLang="en-US" baseline="0" dirty="0" smtClean="0"/>
              <a:t> </a:t>
            </a:r>
            <a:r>
              <a:rPr lang="en-US" altLang="zh-CN" baseline="0" dirty="0" smtClean="0"/>
              <a:t>the</a:t>
            </a:r>
            <a:r>
              <a:rPr lang="zh-CN" altLang="en-US" baseline="0" dirty="0" smtClean="0"/>
              <a:t> </a:t>
            </a:r>
            <a:r>
              <a:rPr lang="en-GB" dirty="0" smtClean="0"/>
              <a:t>theoretical analysis of MSD stability within any online arithmetic-implemented iterative method. </a:t>
            </a:r>
          </a:p>
          <a:p>
            <a:pPr marL="228600" indent="-228600">
              <a:buAutoNum type="arabicPeriod"/>
            </a:pPr>
            <a:r>
              <a:rPr lang="en-US" altLang="zh-CN" dirty="0" smtClean="0"/>
              <a:t>The second one</a:t>
            </a:r>
            <a:r>
              <a:rPr lang="en-US" altLang="zh-CN" baseline="0" dirty="0" smtClean="0"/>
              <a:t> is</a:t>
            </a:r>
            <a:r>
              <a:rPr lang="zh-CN" altLang="en-US" dirty="0" smtClean="0"/>
              <a:t> </a:t>
            </a:r>
            <a:r>
              <a:rPr lang="en-US" altLang="zh-CN" dirty="0" smtClean="0"/>
              <a:t>don't</a:t>
            </a:r>
            <a:r>
              <a:rPr lang="zh-CN" altLang="en-US" baseline="0" dirty="0" smtClean="0"/>
              <a:t> </a:t>
            </a:r>
            <a:r>
              <a:rPr lang="en-US" altLang="zh-CN" baseline="0" dirty="0" smtClean="0"/>
              <a:t>care</a:t>
            </a:r>
            <a:r>
              <a:rPr lang="zh-CN" altLang="en-US" baseline="0" dirty="0" smtClean="0"/>
              <a:t> </a:t>
            </a:r>
            <a:r>
              <a:rPr lang="en-US" altLang="zh-CN" baseline="0" dirty="0" smtClean="0"/>
              <a:t>digit</a:t>
            </a:r>
            <a:r>
              <a:rPr lang="zh-CN" altLang="en-US" baseline="0" dirty="0" smtClean="0"/>
              <a:t> </a:t>
            </a:r>
            <a:r>
              <a:rPr lang="en-US" altLang="zh-CN" baseline="0" dirty="0" smtClean="0"/>
              <a:t>elision:</a:t>
            </a:r>
            <a:r>
              <a:rPr lang="zh-CN" altLang="en-US" baseline="0" dirty="0" smtClean="0"/>
              <a:t> </a:t>
            </a:r>
            <a:r>
              <a:rPr lang="en-US" altLang="zh-CN" baseline="0" dirty="0" smtClean="0"/>
              <a:t>we</a:t>
            </a:r>
            <a:r>
              <a:rPr lang="zh-CN" altLang="en-US" baseline="0" dirty="0" smtClean="0"/>
              <a:t> </a:t>
            </a:r>
            <a:r>
              <a:rPr lang="en-US" altLang="zh-CN" baseline="0" dirty="0" smtClean="0"/>
              <a:t>present</a:t>
            </a:r>
            <a:r>
              <a:rPr lang="zh-CN" altLang="en-US" baseline="0" dirty="0" smtClean="0"/>
              <a:t> </a:t>
            </a:r>
            <a:r>
              <a:rPr lang="en-US" altLang="zh-CN" dirty="0" smtClean="0"/>
              <a:t>a</a:t>
            </a:r>
            <a:r>
              <a:rPr lang="en-GB" dirty="0" smtClean="0"/>
              <a:t> theorem for the omission of unimportant LSDs within stationary iterative methods.</a:t>
            </a:r>
          </a:p>
          <a:p>
            <a:pPr marL="228600" indent="-228600">
              <a:buAutoNum type="arabicPeriod"/>
            </a:pPr>
            <a:r>
              <a:rPr lang="en-GB" baseline="0" dirty="0" smtClean="0"/>
              <a:t>With the avoidance of don’t compute digits, it is possible to </a:t>
            </a:r>
            <a:r>
              <a:rPr lang="en-US" altLang="zh-CN" baseline="0" dirty="0" smtClean="0"/>
              <a:t>reduce</a:t>
            </a:r>
            <a:r>
              <a:rPr lang="en-GB" baseline="0" dirty="0" smtClean="0"/>
              <a:t> memory </a:t>
            </a:r>
            <a:r>
              <a:rPr lang="en-US" altLang="zh-CN" baseline="0" dirty="0" smtClean="0"/>
              <a:t>usage.</a:t>
            </a:r>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7</a:t>
            </a:fld>
            <a:endParaRPr lang="da-DK"/>
          </a:p>
        </p:txBody>
      </p:sp>
    </p:spTree>
    <p:extLst>
      <p:ext uri="{BB962C8B-B14F-4D97-AF65-F5344CB8AC3E}">
        <p14:creationId xmlns:p14="http://schemas.microsoft.com/office/powerpoint/2010/main" val="11557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b="0" i="0" kern="1200" dirty="0" smtClean="0">
                <a:solidFill>
                  <a:schemeClr val="tx1"/>
                </a:solidFill>
                <a:effectLst/>
                <a:latin typeface="Times New Roman" pitchFamily="18" charset="0"/>
                <a:ea typeface="+mn-ea"/>
                <a:cs typeface="+mn-cs"/>
              </a:rPr>
              <a:t>As</a:t>
            </a:r>
            <a:r>
              <a:rPr lang="zh-CN" alt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chemeClr val="tx1"/>
                </a:solidFill>
                <a:effectLst/>
                <a:latin typeface="Times New Roman" pitchFamily="18" charset="0"/>
                <a:ea typeface="+mn-ea"/>
                <a:cs typeface="+mn-cs"/>
              </a:rPr>
              <a:t>I</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mentioned</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before,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the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first</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contribution,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don’t-change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digits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elision</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is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suitable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for</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any</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OA-</a:t>
            </a:r>
            <a:r>
              <a:rPr lang="en-US" altLang="zh-CN" sz="1200" b="0" i="0" kern="1200" baseline="0" dirty="0" err="1" smtClean="0">
                <a:solidFill>
                  <a:schemeClr val="tx1"/>
                </a:solidFill>
                <a:effectLst/>
                <a:latin typeface="Times New Roman" pitchFamily="18" charset="0"/>
                <a:ea typeface="+mn-ea"/>
                <a:cs typeface="+mn-cs"/>
              </a:rPr>
              <a:t>impelmented</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iterative</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methods.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So</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err="1" smtClean="0">
                <a:solidFill>
                  <a:schemeClr val="tx1"/>
                </a:solidFill>
                <a:effectLst/>
                <a:latin typeface="Times New Roman" pitchFamily="18" charset="0"/>
                <a:ea typeface="+mn-ea"/>
                <a:cs typeface="+mn-cs"/>
              </a:rPr>
              <a:t>wha</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tis</a:t>
            </a:r>
            <a:r>
              <a:rPr lang="zh-CN" altLang="en-US" sz="1200" b="0" i="0" kern="1200" baseline="0" dirty="0" smtClean="0">
                <a:solidFill>
                  <a:schemeClr val="tx1"/>
                </a:solidFill>
                <a:effectLst/>
                <a:latin typeface="Times New Roman" pitchFamily="18" charset="0"/>
                <a:ea typeface="+mn-ea"/>
                <a:cs typeface="+mn-cs"/>
              </a:rPr>
              <a:t> </a:t>
            </a:r>
            <a:r>
              <a:rPr lang="en-US" altLang="zh-CN" sz="1200" b="0" i="0" kern="1200" baseline="0" dirty="0" smtClean="0">
                <a:solidFill>
                  <a:schemeClr val="tx1"/>
                </a:solidFill>
                <a:effectLst/>
                <a:latin typeface="Times New Roman" pitchFamily="18" charset="0"/>
                <a:ea typeface="+mn-ea"/>
                <a:cs typeface="+mn-cs"/>
              </a:rPr>
              <a:t>OA?</a:t>
            </a:r>
            <a:endParaRPr lang="en-US" sz="1200" b="0" i="0" kern="1200" dirty="0" smtClean="0">
              <a:solidFill>
                <a:schemeClr val="tx1"/>
              </a:solidFill>
              <a:effectLst/>
              <a:latin typeface="Times New Roman" pitchFamily="18"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zh-CN" sz="1200" b="0" i="0" u="none" strike="noStrike" kern="1200" baseline="0" dirty="0" smtClean="0">
                <a:solidFill>
                  <a:schemeClr val="tx1"/>
                </a:solidFill>
                <a:effectLst/>
                <a:latin typeface="Times New Roman" pitchFamily="18" charset="0"/>
                <a:ea typeface="+mn-ea"/>
                <a:cs typeface="+mn-cs"/>
              </a:rPr>
              <a:t>So,</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let</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me</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briefly</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talk</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about</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what</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is</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online</a:t>
            </a:r>
            <a:r>
              <a:rPr lang="zh-CN" altLang="en-US" sz="1200" b="0" i="0" u="none" strike="noStrike" kern="1200" baseline="0" dirty="0" smtClean="0">
                <a:solidFill>
                  <a:schemeClr val="tx1"/>
                </a:solidFill>
                <a:effectLst/>
                <a:latin typeface="Times New Roman" pitchFamily="18" charset="0"/>
                <a:ea typeface="+mn-ea"/>
                <a:cs typeface="+mn-cs"/>
              </a:rPr>
              <a:t> </a:t>
            </a:r>
            <a:r>
              <a:rPr lang="en-US" altLang="zh-CN" sz="1200" b="0" i="0" u="none" strike="noStrike" kern="1200" baseline="0" dirty="0" smtClean="0">
                <a:solidFill>
                  <a:schemeClr val="tx1"/>
                </a:solidFill>
                <a:effectLst/>
                <a:latin typeface="Times New Roman" pitchFamily="18" charset="0"/>
                <a:ea typeface="+mn-ea"/>
                <a:cs typeface="+mn-cs"/>
              </a:rPr>
              <a:t>arithmetic.</a:t>
            </a:r>
            <a:endParaRPr lang="en-US" sz="1200" b="0" i="0" u="none" strike="noStrike" kern="1200" baseline="0" dirty="0" smtClean="0">
              <a:solidFill>
                <a:schemeClr val="tx1"/>
              </a:solidFill>
              <a:latin typeface="Times New Roman" pitchFamily="18"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The usual way of performing computations are from right to left, least-significant digit first, which is shown as follows.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There is a different way of performing computations if we use left-to-right arithmetic.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The computation order can be one digit by one digit, MSD first.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We can use the partial input digits to generate the output digits, where the number of partial MSDs required for 1</a:t>
            </a:r>
            <a:r>
              <a:rPr lang="en-US" sz="1200" b="0" i="0" u="none" strike="noStrike" kern="1200" baseline="30000" dirty="0" smtClean="0">
                <a:solidFill>
                  <a:schemeClr val="tx1"/>
                </a:solidFill>
                <a:latin typeface="Times New Roman" pitchFamily="18" charset="0"/>
                <a:ea typeface="+mn-ea"/>
                <a:cs typeface="+mn-cs"/>
              </a:rPr>
              <a:t>st</a:t>
            </a:r>
            <a:r>
              <a:rPr lang="en-US" sz="1200" b="0" i="0" u="none" strike="noStrike" kern="1200" baseline="0" dirty="0" smtClean="0">
                <a:solidFill>
                  <a:schemeClr val="tx1"/>
                </a:solidFill>
                <a:latin typeface="Times New Roman" pitchFamily="18" charset="0"/>
                <a:ea typeface="+mn-ea"/>
                <a:cs typeface="+mn-cs"/>
              </a:rPr>
              <a:t> output digit generation is called as Online Delay.</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u="none" strike="noStrike" kern="1200" baseline="0" dirty="0" smtClean="0">
                <a:solidFill>
                  <a:schemeClr val="tx1"/>
                </a:solidFill>
                <a:latin typeface="Times New Roman" pitchFamily="18" charset="0"/>
                <a:ea typeface="+mn-ea"/>
                <a:cs typeface="+mn-cs"/>
              </a:rPr>
              <a:t>The value of online delay is determined by the operations in the </a:t>
            </a:r>
            <a:r>
              <a:rPr lang="en-US" sz="1200" b="0" i="0" u="none" strike="noStrike" kern="1200" baseline="0" dirty="0" err="1" smtClean="0">
                <a:solidFill>
                  <a:schemeClr val="tx1"/>
                </a:solidFill>
                <a:latin typeface="Times New Roman" pitchFamily="18" charset="0"/>
                <a:ea typeface="+mn-ea"/>
                <a:cs typeface="+mn-cs"/>
              </a:rPr>
              <a:t>datapath</a:t>
            </a:r>
            <a:r>
              <a:rPr lang="en-US" sz="1200" b="0" i="0" u="none" strike="noStrike" kern="1200" baseline="0" dirty="0" smtClean="0">
                <a:solidFill>
                  <a:schemeClr val="tx1"/>
                </a:solidFill>
                <a:latin typeface="Times New Roman" pitchFamily="18" charset="0"/>
                <a:ea typeface="+mn-ea"/>
                <a:cs typeface="+mn-cs"/>
              </a:rPr>
              <a:t>, which indicates the computation dependency between input and output digits. !!!</a:t>
            </a:r>
            <a:endParaRPr lang="en-GB" sz="1200" b="0" i="0" u="none" strike="noStrike" kern="1200" baseline="0" dirty="0" smtClean="0">
              <a:solidFill>
                <a:schemeClr val="tx1"/>
              </a:solidFill>
              <a:latin typeface="Times New Roman" pitchFamily="18" charset="0"/>
              <a:ea typeface="+mn-ea"/>
              <a:cs typeface="+mn-cs"/>
            </a:endParaRPr>
          </a:p>
        </p:txBody>
      </p:sp>
      <p:sp>
        <p:nvSpPr>
          <p:cNvPr id="4" name="灯片编号占位符 3"/>
          <p:cNvSpPr>
            <a:spLocks noGrp="1"/>
          </p:cNvSpPr>
          <p:nvPr>
            <p:ph type="sldNum" sz="quarter" idx="10"/>
          </p:nvPr>
        </p:nvSpPr>
        <p:spPr/>
        <p:txBody>
          <a:bodyPr/>
          <a:lstStyle/>
          <a:p>
            <a:pPr>
              <a:defRPr/>
            </a:pPr>
            <a:fld id="{A4EA8766-2E5B-482F-8ECC-9A014CF6D5DA}" type="slidenum">
              <a:rPr lang="da-DK" smtClean="0"/>
              <a:pPr>
                <a:defRPr/>
              </a:pPr>
              <a:t>8</a:t>
            </a:fld>
            <a:endParaRPr lang="da-DK"/>
          </a:p>
        </p:txBody>
      </p:sp>
    </p:spTree>
    <p:extLst>
      <p:ext uri="{BB962C8B-B14F-4D97-AF65-F5344CB8AC3E}">
        <p14:creationId xmlns:p14="http://schemas.microsoft.com/office/powerpoint/2010/main" val="367060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kern="1200" dirty="0" smtClean="0">
                <a:solidFill>
                  <a:schemeClr val="tx1"/>
                </a:solidFill>
                <a:effectLst/>
                <a:latin typeface="Times New Roman" pitchFamily="18" charset="0"/>
                <a:ea typeface="+mn-ea"/>
                <a:cs typeface="+mn-cs"/>
              </a:rPr>
              <a:t>The first, and more general, issue is the wastefulness of computing </a:t>
            </a:r>
            <a:r>
              <a:rPr lang="en-US" sz="1200" b="0" i="0" kern="1200" dirty="0" err="1" smtClean="0">
                <a:solidFill>
                  <a:schemeClr val="tx1"/>
                </a:solidFill>
                <a:effectLst/>
                <a:latin typeface="Times New Roman" pitchFamily="18" charset="0"/>
                <a:ea typeface="+mn-ea"/>
                <a:cs typeface="+mn-cs"/>
              </a:rPr>
              <a:t>stabilised</a:t>
            </a:r>
            <a:r>
              <a:rPr lang="en-US" sz="1200" b="0" i="0" kern="1200" dirty="0" smtClean="0">
                <a:solidFill>
                  <a:schemeClr val="tx1"/>
                </a:solidFill>
                <a:effectLst/>
                <a:latin typeface="Times New Roman" pitchFamily="18" charset="0"/>
                <a:ea typeface="+mn-ea"/>
                <a:cs typeface="+mn-cs"/>
              </a:rPr>
              <a:t> digits.</a:t>
            </a:r>
            <a:r>
              <a:rPr lang="zh-CN" alt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But just because they look stable, are they really stable? </a:t>
            </a:r>
            <a:endParaRPr lang="en-US" sz="1200" b="0" i="0" u="none" strike="noStrike" kern="1200" baseline="0" dirty="0" smtClean="0">
              <a:solidFill>
                <a:schemeClr val="tx1"/>
              </a:solidFill>
              <a:latin typeface="Times New Roman" pitchFamily="18" charset="0"/>
              <a:ea typeface="+mn-ea"/>
              <a:cs typeface="+mn-cs"/>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i="0" kern="1200" dirty="0" smtClean="0">
                <a:solidFill>
                  <a:schemeClr val="tx1"/>
                </a:solidFill>
                <a:effectLst/>
                <a:latin typeface="Times New Roman" pitchFamily="18" charset="0"/>
                <a:ea typeface="+mn-ea"/>
                <a:cs typeface="+mn-cs"/>
              </a:rPr>
              <a:t> </a:t>
            </a:r>
            <a:r>
              <a:rPr lang="en-US" altLang="zh-CN" sz="1200" b="0" i="0" kern="1200" dirty="0" smtClean="0">
                <a:solidFill>
                  <a:srgbClr val="000000"/>
                </a:solidFill>
                <a:effectLst/>
                <a:latin typeface="Times New Roman" pitchFamily="18" charset="0"/>
                <a:ea typeface="+mn-ea"/>
                <a:cs typeface="+mn-cs"/>
              </a:rPr>
              <a:t>Milos</a:t>
            </a:r>
            <a:r>
              <a:rPr lang="en-US" altLang="zh-CN" sz="1200" b="0" i="0" kern="1200" dirty="0" smtClean="0">
                <a:solidFill>
                  <a:srgbClr val="000000"/>
                </a:solidFill>
                <a:effectLst/>
                <a:latin typeface="Times New Roman" pitchFamily="18" charset="0"/>
                <a:ea typeface="+mn-ea"/>
                <a:cs typeface="+mn-cs"/>
                <a:hlinkClick r:id="rId3"/>
              </a:rPr>
              <a:t>’</a:t>
            </a:r>
            <a:r>
              <a:rPr lang="en-US" altLang="zh-CN" sz="1200" b="0" i="0" kern="1200" dirty="0" smtClean="0">
                <a:solidFill>
                  <a:srgbClr val="000000"/>
                </a:solidFill>
                <a:effectLst/>
                <a:latin typeface="Times New Roman" pitchFamily="18" charset="0"/>
                <a:ea typeface="+mn-ea"/>
                <a:cs typeface="+mn-cs"/>
              </a:rPr>
              <a:t>s</a:t>
            </a:r>
            <a:r>
              <a:rPr lang="zh-CN" altLang="en-US" sz="1200" b="0" i="0" kern="1200" baseline="0" dirty="0" smtClean="0">
                <a:solidFill>
                  <a:srgbClr val="000000"/>
                </a:solidFill>
                <a:effectLst/>
                <a:latin typeface="Times New Roman" pitchFamily="18" charset="0"/>
                <a:ea typeface="+mn-ea"/>
                <a:cs typeface="+mn-cs"/>
              </a:rPr>
              <a:t> </a:t>
            </a:r>
            <a:r>
              <a:rPr lang="en-US" altLang="zh-CN" sz="1200" b="0" i="0" kern="1200" baseline="0" dirty="0" smtClean="0">
                <a:solidFill>
                  <a:srgbClr val="000000"/>
                </a:solidFill>
                <a:effectLst/>
                <a:latin typeface="Times New Roman" pitchFamily="18" charset="0"/>
                <a:ea typeface="+mn-ea"/>
                <a:cs typeface="+mn-cs"/>
              </a:rPr>
              <a:t>OA</a:t>
            </a:r>
            <a:r>
              <a:rPr lang="en-US" sz="1200" b="0" i="0" kern="1200" dirty="0" smtClean="0">
                <a:solidFill>
                  <a:srgbClr val="000000"/>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comes to our rescue</a:t>
            </a:r>
            <a:r>
              <a:rPr lang="en-US" altLang="zh-CN" sz="1200" b="0" i="0" kern="1200" dirty="0" smtClean="0">
                <a:solidFill>
                  <a:schemeClr val="tx1"/>
                </a:solidFill>
                <a:effectLst/>
                <a:latin typeface="Times New Roman" pitchFamily="18" charset="0"/>
                <a:ea typeface="+mn-ea"/>
                <a:cs typeface="+mn-cs"/>
              </a:rPr>
              <a:t>.</a:t>
            </a:r>
            <a:r>
              <a:rPr lang="zh-CN" altLang="en-US" sz="1200" b="0" i="0" kern="120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If we compute in an appropriate redundant number representation, then we can </a:t>
            </a:r>
            <a:r>
              <a:rPr lang="en-US" sz="1200" b="0" i="1" kern="1200" dirty="0" smtClean="0">
                <a:solidFill>
                  <a:schemeClr val="tx1"/>
                </a:solidFill>
                <a:effectLst/>
                <a:latin typeface="Times New Roman" pitchFamily="18" charset="0"/>
                <a:ea typeface="+mn-ea"/>
                <a:cs typeface="+mn-cs"/>
              </a:rPr>
              <a:t>prove</a:t>
            </a:r>
            <a:r>
              <a:rPr lang="en-US" sz="1200" b="0" i="0" kern="1200" dirty="0" smtClean="0">
                <a:solidFill>
                  <a:schemeClr val="tx1"/>
                </a:solidFill>
                <a:effectLst/>
                <a:latin typeface="Times New Roman" pitchFamily="18" charset="0"/>
                <a:ea typeface="+mn-ea"/>
                <a:cs typeface="+mn-cs"/>
              </a:rPr>
              <a:t> that stability of digits means we don’t need to consider them any more. This is our first contribution</a:t>
            </a:r>
            <a:r>
              <a:rPr lang="en-US" altLang="zh-CN" sz="1200" b="0" i="0" kern="1200" dirty="0" smtClean="0">
                <a:solidFill>
                  <a:schemeClr val="tx1"/>
                </a:solidFill>
                <a:effectLst/>
                <a:latin typeface="Times New Roman" pitchFamily="18" charset="0"/>
                <a:ea typeface="+mn-ea"/>
                <a:cs typeface="+mn-cs"/>
              </a:rPr>
              <a:t>.</a:t>
            </a:r>
            <a:endParaRPr lang="en-US" altLang="zh-CN" baseline="0" dirty="0" smtClean="0"/>
          </a:p>
          <a:p>
            <a:pPr marL="228600" indent="-228600">
              <a:buAutoNum type="arabicPeriod"/>
            </a:pPr>
            <a:r>
              <a:rPr lang="en-US" altLang="zh-CN" baseline="0" dirty="0" smtClean="0"/>
              <a:t>Because</a:t>
            </a:r>
            <a:r>
              <a:rPr lang="zh-CN" altLang="en-US" baseline="0" dirty="0" smtClean="0"/>
              <a:t> </a:t>
            </a:r>
            <a:r>
              <a:rPr lang="en-US" dirty="0" smtClean="0"/>
              <a:t>online</a:t>
            </a:r>
            <a:r>
              <a:rPr lang="en-US" baseline="0" dirty="0" smtClean="0"/>
              <a:t> delay value can be calculated</a:t>
            </a:r>
            <a:r>
              <a:rPr lang="zh-CN" altLang="en-US" baseline="0" dirty="0" smtClean="0"/>
              <a:t> </a:t>
            </a:r>
            <a:r>
              <a:rPr lang="en-US" altLang="zh-CN" dirty="0" smtClean="0"/>
              <a:t>for</a:t>
            </a:r>
            <a:r>
              <a:rPr lang="en-US" dirty="0" smtClean="0"/>
              <a:t> a particular</a:t>
            </a:r>
            <a:r>
              <a:rPr lang="en-US" baseline="0" dirty="0" smtClean="0"/>
              <a:t> </a:t>
            </a:r>
            <a:r>
              <a:rPr lang="en-US" baseline="0" dirty="0" err="1" smtClean="0"/>
              <a:t>datapath</a:t>
            </a:r>
            <a:r>
              <a:rPr lang="en-US" baseline="0" dirty="0" smtClean="0"/>
              <a:t>.</a:t>
            </a:r>
          </a:p>
          <a:p>
            <a:pPr marL="228600" indent="-228600">
              <a:buAutoNum type="arabicPeriod"/>
            </a:pPr>
            <a:r>
              <a:rPr lang="en-US" altLang="zh-CN" dirty="0" smtClean="0"/>
              <a:t>O</a:t>
            </a:r>
            <a:r>
              <a:rPr lang="en-US" dirty="0" smtClean="0"/>
              <a:t>nline</a:t>
            </a:r>
            <a:r>
              <a:rPr lang="en-US" baseline="0" dirty="0" smtClean="0"/>
              <a:t> delay determines the computation dependency between the input and output, which are two approximants in iterative </a:t>
            </a:r>
            <a:r>
              <a:rPr lang="en-US" baseline="0" dirty="0" err="1" smtClean="0"/>
              <a:t>algs</a:t>
            </a:r>
            <a:r>
              <a:rPr lang="en-US" baseline="0" dirty="0" smtClean="0"/>
              <a:t>.</a:t>
            </a:r>
            <a:r>
              <a:rPr lang="zh-CN" altLang="en-US" baseline="0" dirty="0" smtClean="0"/>
              <a:t> </a:t>
            </a:r>
            <a:endParaRPr lang="en-US" altLang="zh-CN" baseline="0" dirty="0" smtClean="0"/>
          </a:p>
          <a:p>
            <a:pPr marL="228600" indent="-228600">
              <a:buAutoNum type="arabicPeriod"/>
            </a:pPr>
            <a:r>
              <a:rPr lang="en-US" altLang="zh-CN" baseline="0" dirty="0" smtClean="0"/>
              <a:t>We</a:t>
            </a:r>
            <a:r>
              <a:rPr lang="zh-CN" altLang="en-US" baseline="0" dirty="0" smtClean="0"/>
              <a:t> </a:t>
            </a:r>
            <a:r>
              <a:rPr lang="en-US" altLang="zh-CN" baseline="0" dirty="0" smtClean="0"/>
              <a:t>see</a:t>
            </a:r>
            <a:r>
              <a:rPr lang="zh-CN" altLang="en-US" baseline="0" dirty="0" smtClean="0"/>
              <a:t> </a:t>
            </a:r>
            <a:r>
              <a:rPr lang="en-US" altLang="zh-CN" baseline="0" dirty="0" smtClean="0"/>
              <a:t>that</a:t>
            </a:r>
            <a:r>
              <a:rPr lang="zh-CN" altLang="en-US" baseline="0" dirty="0" smtClean="0"/>
              <a:t> </a:t>
            </a:r>
            <a:r>
              <a:rPr lang="en-US" altLang="zh-CN" baseline="0" dirty="0" smtClean="0"/>
              <a:t>i</a:t>
            </a:r>
            <a:r>
              <a:rPr lang="en-US" baseline="0" dirty="0" smtClean="0"/>
              <a:t>f we input </a:t>
            </a:r>
            <a:r>
              <a:rPr lang="en-US" baseline="0" dirty="0" err="1" smtClean="0"/>
              <a:t>q+delta</a:t>
            </a:r>
            <a:r>
              <a:rPr lang="en-US" baseline="0" dirty="0" smtClean="0"/>
              <a:t> digits at approximant k-2, we can</a:t>
            </a:r>
            <a:r>
              <a:rPr lang="zh-CN" altLang="en-US" baseline="0" dirty="0" smtClean="0"/>
              <a:t> </a:t>
            </a:r>
            <a:r>
              <a:rPr lang="en-US" altLang="zh-CN" baseline="0" dirty="0" smtClean="0"/>
              <a:t>produce</a:t>
            </a:r>
            <a:r>
              <a:rPr lang="zh-CN" altLang="en-US" baseline="0" dirty="0" smtClean="0"/>
              <a:t> </a:t>
            </a:r>
            <a:r>
              <a:rPr lang="en-US" altLang="zh-CN" baseline="0" dirty="0" smtClean="0"/>
              <a:t>first</a:t>
            </a:r>
            <a:r>
              <a:rPr lang="zh-CN" altLang="en-US" baseline="0" dirty="0" smtClean="0"/>
              <a:t> </a:t>
            </a:r>
            <a:r>
              <a:rPr lang="en-US" altLang="zh-CN" baseline="0" dirty="0" smtClean="0"/>
              <a:t>1</a:t>
            </a:r>
            <a:r>
              <a:rPr lang="zh-CN" altLang="en-US" baseline="0" dirty="0" smtClean="0"/>
              <a:t> </a:t>
            </a:r>
            <a:r>
              <a:rPr lang="en-US" altLang="zh-CN" baseline="0" dirty="0" smtClean="0"/>
              <a:t>digits</a:t>
            </a:r>
            <a:r>
              <a:rPr lang="zh-CN" altLang="en-US" baseline="0" dirty="0" smtClean="0"/>
              <a:t> </a:t>
            </a:r>
            <a:r>
              <a:rPr lang="en-US" altLang="zh-CN" baseline="0" dirty="0" smtClean="0"/>
              <a:t>in</a:t>
            </a:r>
            <a:r>
              <a:rPr lang="zh-CN" altLang="en-US" baseline="0" dirty="0" smtClean="0"/>
              <a:t> </a:t>
            </a:r>
            <a:r>
              <a:rPr lang="en-US" altLang="zh-CN" baseline="0" dirty="0" smtClean="0"/>
              <a:t>approximant</a:t>
            </a:r>
            <a:r>
              <a:rPr lang="zh-CN" altLang="en-US" baseline="0" dirty="0" smtClean="0"/>
              <a:t> </a:t>
            </a:r>
            <a:r>
              <a:rPr lang="en-US" altLang="zh-CN" baseline="0" dirty="0" smtClean="0"/>
              <a:t>k-1,</a:t>
            </a:r>
            <a:r>
              <a:rPr lang="zh-CN" altLang="en-US" baseline="0" dirty="0" smtClean="0"/>
              <a:t> </a:t>
            </a:r>
            <a:r>
              <a:rPr lang="en-US" altLang="zh-CN" baseline="0" dirty="0" smtClean="0"/>
              <a:t>keep</a:t>
            </a:r>
            <a:r>
              <a:rPr lang="zh-CN" altLang="en-US" baseline="0" dirty="0" smtClean="0"/>
              <a:t> </a:t>
            </a:r>
            <a:r>
              <a:rPr lang="en-US" altLang="zh-CN" baseline="0" dirty="0" smtClean="0"/>
              <a:t>computing</a:t>
            </a:r>
            <a:r>
              <a:rPr lang="zh-CN" altLang="en-US" baseline="0" dirty="0" smtClean="0"/>
              <a:t> </a:t>
            </a:r>
            <a:r>
              <a:rPr lang="en-US" altLang="zh-CN" baseline="0" dirty="0" smtClean="0"/>
              <a:t>using</a:t>
            </a:r>
            <a:r>
              <a:rPr lang="zh-CN" altLang="en-US" baseline="0" dirty="0" smtClean="0"/>
              <a:t> </a:t>
            </a:r>
            <a:r>
              <a:rPr lang="en-US" altLang="zh-CN" baseline="0" dirty="0" smtClean="0"/>
              <a:t>this</a:t>
            </a:r>
            <a:r>
              <a:rPr lang="zh-CN" altLang="en-US" baseline="0" dirty="0" smtClean="0"/>
              <a:t> </a:t>
            </a:r>
            <a:r>
              <a:rPr lang="en-US" altLang="zh-CN" baseline="0" dirty="0" smtClean="0"/>
              <a:t>dependency.</a:t>
            </a:r>
            <a:endParaRPr lang="en-US" baseline="0" dirty="0" smtClean="0"/>
          </a:p>
          <a:p>
            <a:pPr marL="228600" indent="-228600">
              <a:buAutoNum type="arabicPeriod"/>
            </a:pPr>
            <a:r>
              <a:rPr lang="en-US" altLang="zh-CN" baseline="0" dirty="0" smtClean="0"/>
              <a:t>Whenever</a:t>
            </a:r>
            <a:r>
              <a:rPr lang="zh-CN" altLang="en-US" baseline="0" dirty="0" smtClean="0"/>
              <a:t> </a:t>
            </a:r>
            <a:r>
              <a:rPr lang="en-US" altLang="zh-CN" baseline="0" dirty="0" smtClean="0"/>
              <a:t>both</a:t>
            </a:r>
            <a:r>
              <a:rPr lang="zh-CN" altLang="en-US" baseline="0" dirty="0" smtClean="0"/>
              <a:t> </a:t>
            </a:r>
            <a:r>
              <a:rPr lang="en-US" altLang="zh-CN" dirty="0" smtClean="0"/>
              <a:t>two</a:t>
            </a:r>
            <a:r>
              <a:rPr lang="zh-CN" altLang="en-US" dirty="0" smtClean="0"/>
              <a:t> </a:t>
            </a:r>
            <a:r>
              <a:rPr lang="en-US" altLang="zh-CN" dirty="0" smtClean="0"/>
              <a:t>approximants</a:t>
            </a:r>
            <a:r>
              <a:rPr lang="zh-CN" altLang="en-US" dirty="0" smtClean="0"/>
              <a:t> </a:t>
            </a:r>
            <a:r>
              <a:rPr lang="en-US" altLang="zh-CN" dirty="0" smtClean="0"/>
              <a:t>have</a:t>
            </a:r>
            <a:r>
              <a:rPr lang="en-US" dirty="0" smtClean="0"/>
              <a:t> the same q + δ digits, </a:t>
            </a:r>
            <a:r>
              <a:rPr lang="en-US" altLang="zh-CN" dirty="0" smtClean="0"/>
              <a:t>O</a:t>
            </a:r>
            <a:r>
              <a:rPr lang="en-US" dirty="0" smtClean="0"/>
              <a:t>nline arithmetic can guarantee that three approximant</a:t>
            </a:r>
            <a:r>
              <a:rPr lang="en-US" altLang="zh-CN" dirty="0" smtClean="0"/>
              <a:t>s</a:t>
            </a:r>
            <a:r>
              <a:rPr lang="en-US" dirty="0" smtClean="0"/>
              <a:t> contain the</a:t>
            </a:r>
            <a:r>
              <a:rPr lang="zh-CN" altLang="en-US" baseline="0" dirty="0" smtClean="0"/>
              <a:t> </a:t>
            </a:r>
            <a:r>
              <a:rPr lang="en-US" altLang="zh-CN" baseline="0" dirty="0" err="1" smtClean="0"/>
              <a:t>stablised</a:t>
            </a:r>
            <a:r>
              <a:rPr lang="zh-CN" altLang="en-US" baseline="0" dirty="0" smtClean="0"/>
              <a:t> </a:t>
            </a:r>
            <a:r>
              <a:rPr lang="en-US" dirty="0" smtClean="0"/>
              <a:t>q digits</a:t>
            </a:r>
            <a:r>
              <a:rPr lang="en-US" altLang="zh-CN" dirty="0" smtClean="0"/>
              <a:t>.</a:t>
            </a:r>
            <a:endParaRPr lang="en-US" dirty="0" smtClean="0"/>
          </a:p>
        </p:txBody>
      </p:sp>
      <p:sp>
        <p:nvSpPr>
          <p:cNvPr id="4" name="Slide Number Placeholder 3"/>
          <p:cNvSpPr>
            <a:spLocks noGrp="1"/>
          </p:cNvSpPr>
          <p:nvPr>
            <p:ph type="sldNum" sz="quarter" idx="10"/>
          </p:nvPr>
        </p:nvSpPr>
        <p:spPr/>
        <p:txBody>
          <a:bodyPr/>
          <a:lstStyle/>
          <a:p>
            <a:pPr>
              <a:defRPr/>
            </a:pPr>
            <a:fld id="{A4EA8766-2E5B-482F-8ECC-9A014CF6D5DA}" type="slidenum">
              <a:rPr lang="da-DK" smtClean="0"/>
              <a:pPr>
                <a:defRPr/>
              </a:pPr>
              <a:t>9</a:t>
            </a:fld>
            <a:endParaRPr lang="da-DK"/>
          </a:p>
        </p:txBody>
      </p:sp>
    </p:spTree>
    <p:extLst>
      <p:ext uri="{BB962C8B-B14F-4D97-AF65-F5344CB8AC3E}">
        <p14:creationId xmlns:p14="http://schemas.microsoft.com/office/powerpoint/2010/main" val="86285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rgbClr val="6E6E6F"/>
                </a:solidFill>
                <a:latin typeface="Verdana" pitchFamily="34" charset="0"/>
                <a:cs typeface="Arial" charset="0"/>
              </a:defRPr>
            </a:lvl1pPr>
            <a:lvl2pPr marL="742950" indent="-285750" eaLnBrk="0" hangingPunct="0">
              <a:defRPr sz="2400">
                <a:solidFill>
                  <a:srgbClr val="6E6E6F"/>
                </a:solidFill>
                <a:latin typeface="Verdana" pitchFamily="34" charset="0"/>
                <a:cs typeface="Arial" charset="0"/>
              </a:defRPr>
            </a:lvl2pPr>
            <a:lvl3pPr marL="1143000" indent="-228600" eaLnBrk="0" hangingPunct="0">
              <a:defRPr sz="2400">
                <a:solidFill>
                  <a:srgbClr val="6E6E6F"/>
                </a:solidFill>
                <a:latin typeface="Verdana" pitchFamily="34" charset="0"/>
                <a:cs typeface="Arial" charset="0"/>
              </a:defRPr>
            </a:lvl3pPr>
            <a:lvl4pPr marL="1600200" indent="-228600" eaLnBrk="0" hangingPunct="0">
              <a:defRPr sz="2400">
                <a:solidFill>
                  <a:srgbClr val="6E6E6F"/>
                </a:solidFill>
                <a:latin typeface="Verdana" pitchFamily="34" charset="0"/>
                <a:cs typeface="Arial" charset="0"/>
              </a:defRPr>
            </a:lvl4pPr>
            <a:lvl5pPr marL="2057400" indent="-228600" eaLnBrk="0" hangingPunct="0">
              <a:defRPr sz="2400">
                <a:solidFill>
                  <a:srgbClr val="6E6E6F"/>
                </a:solidFill>
                <a:latin typeface="Verdana" pitchFamily="34" charset="0"/>
                <a:cs typeface="Arial" charset="0"/>
              </a:defRPr>
            </a:lvl5pPr>
            <a:lvl6pPr marL="2514600" indent="-228600" eaLnBrk="0" fontAlgn="base" hangingPunct="0">
              <a:spcBef>
                <a:spcPct val="0"/>
              </a:spcBef>
              <a:spcAft>
                <a:spcPct val="0"/>
              </a:spcAft>
              <a:defRPr sz="2400">
                <a:solidFill>
                  <a:srgbClr val="6E6E6F"/>
                </a:solidFill>
                <a:latin typeface="Verdana" pitchFamily="34" charset="0"/>
                <a:cs typeface="Arial" charset="0"/>
              </a:defRPr>
            </a:lvl6pPr>
            <a:lvl7pPr marL="2971800" indent="-228600" eaLnBrk="0" fontAlgn="base" hangingPunct="0">
              <a:spcBef>
                <a:spcPct val="0"/>
              </a:spcBef>
              <a:spcAft>
                <a:spcPct val="0"/>
              </a:spcAft>
              <a:defRPr sz="2400">
                <a:solidFill>
                  <a:srgbClr val="6E6E6F"/>
                </a:solidFill>
                <a:latin typeface="Verdana" pitchFamily="34" charset="0"/>
                <a:cs typeface="Arial" charset="0"/>
              </a:defRPr>
            </a:lvl7pPr>
            <a:lvl8pPr marL="3429000" indent="-228600" eaLnBrk="0" fontAlgn="base" hangingPunct="0">
              <a:spcBef>
                <a:spcPct val="0"/>
              </a:spcBef>
              <a:spcAft>
                <a:spcPct val="0"/>
              </a:spcAft>
              <a:defRPr sz="2400">
                <a:solidFill>
                  <a:srgbClr val="6E6E6F"/>
                </a:solidFill>
                <a:latin typeface="Verdana" pitchFamily="34" charset="0"/>
                <a:cs typeface="Arial" charset="0"/>
              </a:defRPr>
            </a:lvl8pPr>
            <a:lvl9pPr marL="3886200" indent="-228600" eaLnBrk="0" fontAlgn="base" hangingPunct="0">
              <a:spcBef>
                <a:spcPct val="0"/>
              </a:spcBef>
              <a:spcAft>
                <a:spcPct val="0"/>
              </a:spcAft>
              <a:defRPr sz="2400">
                <a:solidFill>
                  <a:srgbClr val="6E6E6F"/>
                </a:solidFill>
                <a:latin typeface="Verdana" pitchFamily="34" charset="0"/>
                <a:cs typeface="Arial" charset="0"/>
              </a:defRPr>
            </a:lvl9pPr>
          </a:lstStyle>
          <a:p>
            <a:pPr eaLnBrk="1" hangingPunct="1">
              <a:defRPr/>
            </a:pPr>
            <a:endParaRPr lang="en-US" altLang="en-US" sz="3900" dirty="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spcBef>
                <a:spcPct val="0"/>
              </a:spcBef>
              <a:defRPr sz="600">
                <a:solidFill>
                  <a:srgbClr val="6A6F77"/>
                </a:solidFill>
                <a:cs typeface="Arial" charset="0"/>
              </a:defRPr>
            </a:lvl1pPr>
          </a:lstStyle>
          <a:p>
            <a:pPr>
              <a:defRPr/>
            </a:pPr>
            <a:endParaRPr lang="da-DK"/>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spcBef>
                <a:spcPct val="0"/>
              </a:spcBef>
              <a:defRPr sz="600">
                <a:solidFill>
                  <a:schemeClr val="tx1"/>
                </a:solidFill>
                <a:cs typeface="Arial" charset="0"/>
              </a:defRPr>
            </a:lvl1pPr>
          </a:lstStyle>
          <a:p>
            <a:pPr>
              <a:defRPr/>
            </a:pPr>
            <a:fld id="{676AFBD1-C668-4C41-B7A7-FC978022167C}" type="slidenum">
              <a:rPr lang="da-DK"/>
              <a:pPr>
                <a:defRPr/>
              </a:pPr>
              <a:t>‹#›</a:t>
            </a:fld>
            <a:endParaRPr lang="da-DK"/>
          </a:p>
        </p:txBody>
      </p:sp>
    </p:spTree>
    <p:extLst>
      <p:ext uri="{BB962C8B-B14F-4D97-AF65-F5344CB8AC3E}">
        <p14:creationId xmlns:p14="http://schemas.microsoft.com/office/powerpoint/2010/main" val="32446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166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7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dirty="0"/>
          </a:p>
        </p:txBody>
      </p:sp>
    </p:spTree>
    <p:extLst>
      <p:ext uri="{BB962C8B-B14F-4D97-AF65-F5344CB8AC3E}">
        <p14:creationId xmlns:p14="http://schemas.microsoft.com/office/powerpoint/2010/main" val="147212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043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390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516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533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2761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66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60294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39" descr="Second_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en-US"/>
              <a:t>Click to edit Master title style</a:t>
            </a:r>
          </a:p>
        </p:txBody>
      </p:sp>
      <p:sp>
        <p:nvSpPr>
          <p:cNvPr id="2052"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en-US"/>
              <a:t>Click to edit Master text styles</a:t>
            </a:r>
          </a:p>
          <a:p>
            <a:pPr lvl="1"/>
            <a:r>
              <a:rPr lang="da-DK" altLang="en-US"/>
              <a:t>Second level</a:t>
            </a:r>
          </a:p>
          <a:p>
            <a:pPr lvl="2"/>
            <a:r>
              <a:rPr lang="da-DK" altLang="en-US"/>
              <a:t>Third level</a:t>
            </a:r>
          </a:p>
          <a:p>
            <a:pPr lvl="3"/>
            <a:r>
              <a:rPr lang="da-DK" altLang="en-US"/>
              <a:t>Fourth level</a:t>
            </a:r>
          </a:p>
          <a:p>
            <a:pPr lvl="4"/>
            <a:r>
              <a:rPr lang="da-DK" altLang="en-US"/>
              <a:t>Fifth level</a:t>
            </a:r>
          </a:p>
        </p:txBody>
      </p:sp>
      <p:pic>
        <p:nvPicPr>
          <p:cNvPr id="2053" name="Picture 40" descr="IMP_Logo_2Colou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55" r:id="rId1"/>
    <p:sldLayoutId id="2147487000" r:id="rId2"/>
    <p:sldLayoutId id="2147487001" r:id="rId3"/>
    <p:sldLayoutId id="2147487002" r:id="rId4"/>
    <p:sldLayoutId id="2147487003" r:id="rId5"/>
    <p:sldLayoutId id="2147487004" r:id="rId6"/>
    <p:sldLayoutId id="2147487005" r:id="rId7"/>
    <p:sldLayoutId id="2147487006" r:id="rId8"/>
    <p:sldLayoutId id="2147487007" r:id="rId9"/>
    <p:sldLayoutId id="2147487008" r:id="rId10"/>
    <p:sldLayoutId id="2147487009" r:id="rId11"/>
    <p:sldLayoutId id="2147487010" r:id="rId12"/>
  </p:sldLayoutIdLst>
  <p:hf hdr="0" ftr="0" dt="0"/>
  <p:txStyles>
    <p:titleStyle>
      <a:lvl1pPr algn="l" rtl="0" eaLnBrk="0" fontAlgn="base" hangingPunct="0">
        <a:spcBef>
          <a:spcPct val="0"/>
        </a:spcBef>
        <a:spcAft>
          <a:spcPct val="0"/>
        </a:spcAft>
        <a:defRPr sz="2600">
          <a:solidFill>
            <a:srgbClr val="C51538"/>
          </a:solidFill>
          <a:latin typeface="+mj-lt"/>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4" Type="http://schemas.openxmlformats.org/officeDocument/2006/relationships/image" Target="../media/image131.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4" Type="http://schemas.openxmlformats.org/officeDocument/2006/relationships/image" Target="../media/image13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6.tiff"/><Relationship Id="rId6" Type="http://schemas.openxmlformats.org/officeDocument/2006/relationships/image" Target="../media/image220.png"/><Relationship Id="rId7" Type="http://schemas.openxmlformats.org/officeDocument/2006/relationships/image" Target="../media/image230.png"/><Relationship Id="rId8" Type="http://schemas.openxmlformats.org/officeDocument/2006/relationships/image" Target="../media/image240.png"/><Relationship Id="rId9" Type="http://schemas.openxmlformats.org/officeDocument/2006/relationships/image" Target="../media/image250.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4"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5" Type="http://schemas.openxmlformats.org/officeDocument/2006/relationships/image" Target="../media/image70.png"/><Relationship Id="rId6" Type="http://schemas.openxmlformats.org/officeDocument/2006/relationships/image" Target="../media/image50.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190.png"/><Relationship Id="rId5" Type="http://schemas.openxmlformats.org/officeDocument/2006/relationships/image" Target="../media/image200.png"/><Relationship Id="rId6" Type="http://schemas.openxmlformats.org/officeDocument/2006/relationships/image" Target="../media/image210.png"/><Relationship Id="rId7" Type="http://schemas.openxmlformats.org/officeDocument/2006/relationships/image" Target="../media/image221.png"/><Relationship Id="rId8" Type="http://schemas.openxmlformats.org/officeDocument/2006/relationships/image" Target="../media/image231.png"/><Relationship Id="rId9" Type="http://schemas.openxmlformats.org/officeDocument/2006/relationships/image" Target="../media/image241.png"/><Relationship Id="rId10" Type="http://schemas.openxmlformats.org/officeDocument/2006/relationships/image" Target="../media/image251.png"/><Relationship Id="rId11" Type="http://schemas.openxmlformats.org/officeDocument/2006/relationships/image" Target="../media/image26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370.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58.png"/><Relationship Id="rId12" Type="http://schemas.openxmlformats.org/officeDocument/2006/relationships/image" Target="../media/image61.png"/><Relationship Id="rId13" Type="http://schemas.openxmlformats.org/officeDocument/2006/relationships/image" Target="../media/image62.png"/><Relationship Id="rId14" Type="http://schemas.openxmlformats.org/officeDocument/2006/relationships/image" Target="../media/image64.png"/><Relationship Id="rId15" Type="http://schemas.openxmlformats.org/officeDocument/2006/relationships/image" Target="../media/image65.png"/><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0.png"/><Relationship Id="rId4" Type="http://schemas.openxmlformats.org/officeDocument/2006/relationships/image" Target="../media/image48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510.png"/><Relationship Id="rId8" Type="http://schemas.openxmlformats.org/officeDocument/2006/relationships/image" Target="../media/image520.png"/><Relationship Id="rId9" Type="http://schemas.openxmlformats.org/officeDocument/2006/relationships/image" Target="../media/image530.png"/><Relationship Id="rId10" Type="http://schemas.openxmlformats.org/officeDocument/2006/relationships/image" Target="../media/image540.png"/></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4" Type="http://schemas.openxmlformats.org/officeDocument/2006/relationships/image" Target="../media/image131.png"/></Relationships>
</file>

<file path=ppt/slides/_rels/slide9.xml.rels><?xml version="1.0" encoding="UTF-8" standalone="yes"?>
<Relationships xmlns="http://schemas.openxmlformats.org/package/2006/relationships"><Relationship Id="rId4" Type="http://schemas.openxmlformats.org/officeDocument/2006/relationships/image" Target="../media/image13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9612" y="2276872"/>
            <a:ext cx="7276012" cy="1790700"/>
          </a:xfrm>
        </p:spPr>
        <p:txBody>
          <a:bodyPr>
            <a:normAutofit/>
          </a:bodyPr>
          <a:lstStyle/>
          <a:p>
            <a:r>
              <a:rPr lang="en-US" sz="2800" dirty="0"/>
              <a:t>Digit Elision for Arbitrary-accuracy Iterative Computation </a:t>
            </a:r>
            <a:r>
              <a:rPr lang="en-US" altLang="zh-CN" sz="3000" dirty="0"/>
              <a:t/>
            </a:r>
            <a:br>
              <a:rPr lang="en-US" altLang="zh-CN" sz="3000" dirty="0"/>
            </a:br>
            <a:r>
              <a:rPr lang="en-US" altLang="zh-CN" sz="3000" dirty="0"/>
              <a:t> </a:t>
            </a:r>
            <a:endParaRPr lang="zh-CN" altLang="en-US" sz="3000" dirty="0"/>
          </a:p>
        </p:txBody>
      </p:sp>
      <p:sp>
        <p:nvSpPr>
          <p:cNvPr id="8" name="TextBox 7"/>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1</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35696" y="3861048"/>
            <a:ext cx="5544616" cy="830997"/>
          </a:xfrm>
          <a:prstGeom prst="rect">
            <a:avLst/>
          </a:prstGeom>
          <a:noFill/>
        </p:spPr>
        <p:txBody>
          <a:bodyPr wrap="square" rtlCol="0">
            <a:spAutoFit/>
          </a:bodyPr>
          <a:lstStyle/>
          <a:p>
            <a:pPr algn="ctr" eaLnBrk="0" hangingPunct="0">
              <a:spcBef>
                <a:spcPct val="20000"/>
              </a:spcBef>
            </a:pPr>
            <a:r>
              <a:rPr lang="en-GB" dirty="0">
                <a:solidFill>
                  <a:srgbClr val="1B0807"/>
                </a:solidFill>
                <a:latin typeface="+mn-lt"/>
                <a:cs typeface="Times New Roman" panose="02020603050405020304" pitchFamily="18" charset="0"/>
              </a:rPr>
              <a:t>He Li, James J. Davis, John </a:t>
            </a:r>
            <a:r>
              <a:rPr lang="en-GB" dirty="0" err="1">
                <a:solidFill>
                  <a:srgbClr val="1B0807"/>
                </a:solidFill>
                <a:latin typeface="+mn-lt"/>
                <a:cs typeface="Times New Roman" panose="02020603050405020304" pitchFamily="18" charset="0"/>
              </a:rPr>
              <a:t>Wickerson</a:t>
            </a:r>
            <a:r>
              <a:rPr lang="en-GB" dirty="0">
                <a:solidFill>
                  <a:srgbClr val="1B0807"/>
                </a:solidFill>
                <a:latin typeface="+mn-lt"/>
                <a:cs typeface="Times New Roman" panose="02020603050405020304" pitchFamily="18" charset="0"/>
              </a:rPr>
              <a:t> &amp; George A. </a:t>
            </a:r>
            <a:r>
              <a:rPr lang="en-GB" dirty="0" err="1">
                <a:solidFill>
                  <a:srgbClr val="1B0807"/>
                </a:solidFill>
                <a:latin typeface="+mn-lt"/>
                <a:cs typeface="Times New Roman" panose="02020603050405020304" pitchFamily="18" charset="0"/>
              </a:rPr>
              <a:t>Constantinides</a:t>
            </a:r>
            <a:endParaRPr lang="en-GB" dirty="0">
              <a:solidFill>
                <a:srgbClr val="1B0807"/>
              </a:solidFill>
              <a:latin typeface="+mn-lt"/>
              <a:cs typeface="Times New Roman" panose="02020603050405020304" pitchFamily="18" charset="0"/>
            </a:endParaRPr>
          </a:p>
        </p:txBody>
      </p:sp>
      <p:sp>
        <p:nvSpPr>
          <p:cNvPr id="6" name="Rectangle 5"/>
          <p:cNvSpPr/>
          <p:nvPr/>
        </p:nvSpPr>
        <p:spPr>
          <a:xfrm>
            <a:off x="1079612" y="4797152"/>
            <a:ext cx="7056784" cy="1107996"/>
          </a:xfrm>
          <a:prstGeom prst="rect">
            <a:avLst/>
          </a:prstGeom>
        </p:spPr>
        <p:txBody>
          <a:bodyPr wrap="square">
            <a:spAutoFit/>
          </a:bodyPr>
          <a:lstStyle/>
          <a:p>
            <a:r>
              <a:rPr lang="en-GB" sz="1800" dirty="0">
                <a:solidFill>
                  <a:srgbClr val="1B0807"/>
                </a:solidFill>
                <a:latin typeface="+mn-lt"/>
                <a:cs typeface="Times New Roman" panose="02020603050405020304" pitchFamily="18" charset="0"/>
              </a:rPr>
              <a:t>{h.li16, </a:t>
            </a:r>
            <a:r>
              <a:rPr lang="en-GB" sz="1800" dirty="0" err="1">
                <a:solidFill>
                  <a:srgbClr val="1B0807"/>
                </a:solidFill>
                <a:latin typeface="+mn-lt"/>
                <a:cs typeface="Times New Roman" panose="02020603050405020304" pitchFamily="18" charset="0"/>
              </a:rPr>
              <a:t>james.davis</a:t>
            </a:r>
            <a:r>
              <a:rPr lang="en-GB" sz="1800" dirty="0">
                <a:solidFill>
                  <a:srgbClr val="1B0807"/>
                </a:solidFill>
                <a:latin typeface="+mn-lt"/>
                <a:cs typeface="Times New Roman" panose="02020603050405020304" pitchFamily="18" charset="0"/>
              </a:rPr>
              <a:t>, </a:t>
            </a:r>
            <a:r>
              <a:rPr lang="en-GB" sz="1800" dirty="0" err="1">
                <a:solidFill>
                  <a:srgbClr val="1B0807"/>
                </a:solidFill>
                <a:latin typeface="+mn-lt"/>
                <a:cs typeface="Times New Roman" panose="02020603050405020304" pitchFamily="18" charset="0"/>
              </a:rPr>
              <a:t>j.wickerson</a:t>
            </a:r>
            <a:r>
              <a:rPr lang="en-GB" sz="1800" dirty="0">
                <a:solidFill>
                  <a:srgbClr val="1B0807"/>
                </a:solidFill>
                <a:latin typeface="+mn-lt"/>
                <a:cs typeface="Times New Roman" panose="02020603050405020304" pitchFamily="18" charset="0"/>
              </a:rPr>
              <a:t>, </a:t>
            </a:r>
            <a:r>
              <a:rPr lang="en-GB" sz="1800" dirty="0" err="1">
                <a:solidFill>
                  <a:srgbClr val="1B0807"/>
                </a:solidFill>
                <a:latin typeface="+mn-lt"/>
                <a:cs typeface="Times New Roman" panose="02020603050405020304" pitchFamily="18" charset="0"/>
              </a:rPr>
              <a:t>g.constantinides</a:t>
            </a:r>
            <a:r>
              <a:rPr lang="en-GB" sz="1800" dirty="0">
                <a:solidFill>
                  <a:srgbClr val="1B0807"/>
                </a:solidFill>
                <a:latin typeface="+mn-lt"/>
                <a:cs typeface="Times New Roman" panose="02020603050405020304" pitchFamily="18" charset="0"/>
              </a:rPr>
              <a:t>}@imperial.ac.uk</a:t>
            </a:r>
          </a:p>
          <a:p>
            <a:pPr algn="ctr"/>
            <a:endParaRPr lang="en-US" dirty="0">
              <a:solidFill>
                <a:srgbClr val="1B0807"/>
              </a:solidFill>
              <a:latin typeface="+mn-lt"/>
              <a:cs typeface="Times New Roman" panose="02020603050405020304" pitchFamily="18" charset="0"/>
            </a:endParaRPr>
          </a:p>
          <a:p>
            <a:pPr algn="ctr"/>
            <a:r>
              <a:rPr lang="en-US" altLang="zh-CN" dirty="0" smtClean="0">
                <a:solidFill>
                  <a:srgbClr val="1B0807"/>
                </a:solidFill>
                <a:latin typeface="+mn-lt"/>
                <a:cs typeface="Times New Roman" panose="02020603050405020304" pitchFamily="18" charset="0"/>
              </a:rPr>
              <a:t>26</a:t>
            </a:r>
            <a:r>
              <a:rPr lang="en-US" dirty="0" smtClean="0">
                <a:solidFill>
                  <a:srgbClr val="1B0807"/>
                </a:solidFill>
                <a:latin typeface="+mn-lt"/>
                <a:cs typeface="Times New Roman" panose="02020603050405020304" pitchFamily="18" charset="0"/>
              </a:rPr>
              <a:t>/</a:t>
            </a:r>
            <a:r>
              <a:rPr lang="en-US" altLang="zh-CN" dirty="0" smtClean="0">
                <a:solidFill>
                  <a:srgbClr val="1B0807"/>
                </a:solidFill>
                <a:latin typeface="+mn-lt"/>
                <a:cs typeface="Times New Roman" panose="02020603050405020304" pitchFamily="18" charset="0"/>
              </a:rPr>
              <a:t>06</a:t>
            </a:r>
            <a:r>
              <a:rPr lang="en-US" dirty="0" smtClean="0">
                <a:solidFill>
                  <a:srgbClr val="1B0807"/>
                </a:solidFill>
                <a:latin typeface="+mn-lt"/>
                <a:cs typeface="Times New Roman" panose="02020603050405020304" pitchFamily="18" charset="0"/>
              </a:rPr>
              <a:t>/201</a:t>
            </a:r>
            <a:r>
              <a:rPr lang="en-US" altLang="zh-CN" dirty="0" smtClean="0">
                <a:solidFill>
                  <a:srgbClr val="1B0807"/>
                </a:solidFill>
                <a:latin typeface="+mn-lt"/>
                <a:cs typeface="Times New Roman" panose="02020603050405020304" pitchFamily="18" charset="0"/>
              </a:rPr>
              <a:t>8</a:t>
            </a:r>
            <a:endParaRPr lang="en-GB" dirty="0">
              <a:solidFill>
                <a:srgbClr val="1B0807"/>
              </a:solidFill>
              <a:latin typeface="+mn-lt"/>
              <a:cs typeface="Times New Roman" panose="02020603050405020304" pitchFamily="18" charset="0"/>
            </a:endParaRPr>
          </a:p>
        </p:txBody>
      </p:sp>
    </p:spTree>
    <p:extLst>
      <p:ext uri="{BB962C8B-B14F-4D97-AF65-F5344CB8AC3E}">
        <p14:creationId xmlns:p14="http://schemas.microsoft.com/office/powerpoint/2010/main" val="2171333912"/>
      </p:ext>
    </p:extLst>
  </p:cSld>
  <p:clrMapOvr>
    <a:masterClrMapping/>
  </p:clrMapOvr>
  <mc:AlternateContent xmlns:mc="http://schemas.openxmlformats.org/markup-compatibility/2006" xmlns:p14="http://schemas.microsoft.com/office/powerpoint/2010/main">
    <mc:Choice Requires="p14">
      <p:transition spd="slow" p14:dur="2000" advTm="25399"/>
    </mc:Choice>
    <mc:Fallback xmlns="">
      <p:transition spd="slow" advTm="253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a:t>Change</a:t>
            </a:r>
            <a:r>
              <a:rPr lang="zh-CN" altLang="en-US" dirty="0"/>
              <a:t> </a:t>
            </a:r>
            <a:r>
              <a:rPr lang="en-US" altLang="zh-CN" dirty="0" smtClean="0"/>
              <a:t>Digit</a:t>
            </a:r>
            <a:r>
              <a:rPr lang="zh-CN" altLang="en-US" dirty="0"/>
              <a:t> </a:t>
            </a:r>
            <a:r>
              <a:rPr lang="en-US" altLang="zh-CN" dirty="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9</a:t>
            </a:r>
            <a:endParaRPr lang="en-GB" sz="2000" dirty="0">
              <a:solidFill>
                <a:srgbClr val="1B0807"/>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bwMode="auto">
          <a:xfrm>
            <a:off x="1044734" y="2060848"/>
            <a:ext cx="734369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14582" y="1556792"/>
            <a:ext cx="273842"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p</a:t>
            </a:r>
            <a:endParaRPr lang="en-US" sz="2800" i="1" dirty="0">
              <a:solidFill>
                <a:srgbClr val="040404"/>
              </a:solidFill>
              <a:latin typeface="Times" panose="02020603050405020304" pitchFamily="18" charset="0"/>
              <a:cs typeface="Times" panose="02020603050405020304" pitchFamily="18" charset="0"/>
            </a:endParaRPr>
          </a:p>
        </p:txBody>
      </p:sp>
      <p:cxnSp>
        <p:nvCxnSpPr>
          <p:cNvPr id="12" name="Straight Arrow Connector 11"/>
          <p:cNvCxnSpPr/>
          <p:nvPr/>
        </p:nvCxnSpPr>
        <p:spPr bwMode="auto">
          <a:xfrm>
            <a:off x="1049913" y="2060848"/>
            <a:ext cx="0" cy="352584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8066" y="5517232"/>
            <a:ext cx="519558"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k</a:t>
            </a:r>
            <a:endParaRPr lang="en-US" sz="2800" i="1" dirty="0">
              <a:solidFill>
                <a:srgbClr val="040404"/>
              </a:solidFill>
              <a:latin typeface="Times" panose="02020603050405020304" pitchFamily="18" charset="0"/>
              <a:cs typeface="Times" panose="02020603050405020304" pitchFamily="18" charset="0"/>
            </a:endParaRPr>
          </a:p>
        </p:txBody>
      </p:sp>
      <p:grpSp>
        <p:nvGrpSpPr>
          <p:cNvPr id="27" name="Group 26"/>
          <p:cNvGrpSpPr/>
          <p:nvPr/>
        </p:nvGrpSpPr>
        <p:grpSpPr>
          <a:xfrm>
            <a:off x="2663200" y="4675464"/>
            <a:ext cx="3271987" cy="649510"/>
            <a:chOff x="2662074" y="4760174"/>
            <a:chExt cx="4490784" cy="649510"/>
          </a:xfrm>
        </p:grpSpPr>
        <p:sp>
          <p:nvSpPr>
            <p:cNvPr id="22" name="Right Brace 21"/>
            <p:cNvSpPr/>
            <p:nvPr/>
          </p:nvSpPr>
          <p:spPr bwMode="auto">
            <a:xfrm rot="5400000">
              <a:off x="4815694" y="2606554"/>
              <a:ext cx="183544" cy="4490784"/>
            </a:xfrm>
            <a:prstGeom prst="rightBrace">
              <a:avLst/>
            </a:prstGeom>
            <a:noFill/>
            <a:ln w="19050">
              <a:solidFill>
                <a:srgbClr val="0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cxnSp>
          <p:nvCxnSpPr>
            <p:cNvPr id="23" name="Curved Connector 22"/>
            <p:cNvCxnSpPr>
              <a:stCxn id="22" idx="1"/>
              <a:endCxn id="78" idx="0"/>
            </p:cNvCxnSpPr>
            <p:nvPr/>
          </p:nvCxnSpPr>
          <p:spPr bwMode="auto">
            <a:xfrm rot="16200000" flipH="1" flipV="1">
              <a:off x="4267939" y="4770157"/>
              <a:ext cx="465966" cy="813087"/>
            </a:xfrm>
            <a:prstGeom prst="curvedConnector3">
              <a:avLst>
                <a:gd name="adj1" fmla="val 45312"/>
              </a:avLst>
            </a:prstGeom>
            <a:ln w="19050">
              <a:solidFill>
                <a:srgbClr val="FF0000"/>
              </a:solidFill>
              <a:prstDash val="solid"/>
              <a:headEnd type="none" w="med" len="med"/>
              <a:tailEnd type="triangle"/>
            </a:ln>
          </p:spPr>
          <p:style>
            <a:lnRef idx="1">
              <a:schemeClr val="accent4"/>
            </a:lnRef>
            <a:fillRef idx="0">
              <a:schemeClr val="accent4"/>
            </a:fillRef>
            <a:effectRef idx="0">
              <a:schemeClr val="accent4"/>
            </a:effectRef>
            <a:fontRef idx="minor">
              <a:schemeClr val="tx1"/>
            </a:fontRef>
          </p:style>
        </p:cxnSp>
      </p:grpSp>
      <p:grpSp>
        <p:nvGrpSpPr>
          <p:cNvPr id="21" name="Group 20"/>
          <p:cNvGrpSpPr/>
          <p:nvPr/>
        </p:nvGrpSpPr>
        <p:grpSpPr>
          <a:xfrm>
            <a:off x="4932040" y="2109996"/>
            <a:ext cx="2376264" cy="470957"/>
            <a:chOff x="5868144" y="2535287"/>
            <a:chExt cx="2376264" cy="470957"/>
          </a:xfrm>
        </p:grpSpPr>
        <p:sp>
          <p:nvSpPr>
            <p:cNvPr id="16" name="TextBox 15"/>
            <p:cNvSpPr txBox="1"/>
            <p:nvPr/>
          </p:nvSpPr>
          <p:spPr>
            <a:xfrm>
              <a:off x="6449997" y="2596842"/>
              <a:ext cx="1794411" cy="400110"/>
            </a:xfrm>
            <a:prstGeom prst="rect">
              <a:avLst/>
            </a:prstGeom>
            <a:noFill/>
          </p:spPr>
          <p:txBody>
            <a:bodyPr wrap="square" rtlCol="0">
              <a:spAutoFit/>
            </a:bodyPr>
            <a:lstStyle/>
            <a:p>
              <a:r>
                <a:rPr lang="en-US" altLang="zh-CN" sz="2000" dirty="0" smtClean="0">
                  <a:solidFill>
                    <a:srgbClr val="040404"/>
                  </a:solidFill>
                  <a:latin typeface="+mn-lt"/>
                </a:rPr>
                <a:t>(</a:t>
              </a:r>
              <a:r>
                <a:rPr lang="en-US" altLang="zh-CN" sz="2000" dirty="0" smtClean="0">
                  <a:solidFill>
                    <a:srgbClr val="FF0000"/>
                  </a:solidFill>
                  <a:latin typeface="+mn-lt"/>
                </a:rPr>
                <a:t>Online</a:t>
              </a:r>
              <a:r>
                <a:rPr lang="zh-CN" altLang="en-US" sz="2000" dirty="0" smtClean="0">
                  <a:solidFill>
                    <a:srgbClr val="FF0000"/>
                  </a:solidFill>
                  <a:latin typeface="+mn-lt"/>
                </a:rPr>
                <a:t> </a:t>
              </a:r>
              <a:r>
                <a:rPr lang="en-US" altLang="zh-CN" sz="2000" dirty="0" smtClean="0">
                  <a:solidFill>
                    <a:srgbClr val="FF0000"/>
                  </a:solidFill>
                  <a:latin typeface="+mn-lt"/>
                </a:rPr>
                <a:t>delay</a:t>
              </a:r>
              <a:r>
                <a:rPr lang="en-US" altLang="zh-CN" sz="2000" dirty="0" smtClean="0">
                  <a:solidFill>
                    <a:srgbClr val="040404"/>
                  </a:solidFill>
                  <a:latin typeface="+mn-lt"/>
                </a:rPr>
                <a:t>)</a:t>
              </a:r>
              <a:endParaRPr lang="en-US" dirty="0">
                <a:solidFill>
                  <a:srgbClr val="040404"/>
                </a:solidFill>
                <a:latin typeface="+mn-lt"/>
              </a:endParaRPr>
            </a:p>
          </p:txBody>
        </p:sp>
        <p:grpSp>
          <p:nvGrpSpPr>
            <p:cNvPr id="11" name="Group 10"/>
            <p:cNvGrpSpPr/>
            <p:nvPr/>
          </p:nvGrpSpPr>
          <p:grpSpPr>
            <a:xfrm>
              <a:off x="5868144" y="2535287"/>
              <a:ext cx="581853" cy="470957"/>
              <a:chOff x="5868144" y="2535287"/>
              <a:chExt cx="581853" cy="470957"/>
            </a:xfrm>
          </p:grpSpPr>
          <p:sp>
            <p:nvSpPr>
              <p:cNvPr id="31" name="TextBox 30"/>
              <p:cNvSpPr txBox="1"/>
              <p:nvPr/>
            </p:nvSpPr>
            <p:spPr>
              <a:xfrm>
                <a:off x="5868144" y="2535287"/>
                <a:ext cx="581853" cy="461665"/>
              </a:xfrm>
              <a:prstGeom prst="rect">
                <a:avLst/>
              </a:prstGeom>
              <a:noFill/>
            </p:spPr>
            <p:txBody>
              <a:bodyPr wrap="square" rtlCol="0">
                <a:spAutoFit/>
              </a:bodyPr>
              <a:lstStyle/>
              <a:p>
                <a:endParaRPr lang="en-US" dirty="0">
                  <a:solidFill>
                    <a:schemeClr val="bg1"/>
                  </a:solidFill>
                  <a:latin typeface="+mn-lt"/>
                </a:endParaRPr>
              </a:p>
            </p:txBody>
          </p:sp>
          <mc:AlternateContent xmlns:mc="http://schemas.openxmlformats.org/markup-compatibility/2006" xmlns:a14="http://schemas.microsoft.com/office/drawing/2010/main">
            <mc:Choice Requires="a14">
              <p:sp>
                <p:nvSpPr>
                  <p:cNvPr id="5" name="TextBox 4"/>
                  <p:cNvSpPr txBox="1"/>
                  <p:nvPr/>
                </p:nvSpPr>
                <p:spPr>
                  <a:xfrm>
                    <a:off x="6156176" y="2636912"/>
                    <a:ext cx="2861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636912"/>
                    <a:ext cx="286169" cy="369332"/>
                  </a:xfrm>
                  <a:prstGeom prst="rect">
                    <a:avLst/>
                  </a:prstGeom>
                  <a:blipFill rotWithShape="0">
                    <a:blip r:embed="rId4"/>
                    <a:stretch>
                      <a:fillRect l="-19149" r="-14894" b="-11667"/>
                    </a:stretch>
                  </a:blipFill>
                </p:spPr>
                <p:txBody>
                  <a:bodyPr/>
                  <a:lstStyle/>
                  <a:p>
                    <a:r>
                      <a:rPr lang="en-US">
                        <a:noFill/>
                      </a:rPr>
                      <a:t> </a:t>
                    </a:r>
                  </a:p>
                </p:txBody>
              </p:sp>
            </mc:Fallback>
          </mc:AlternateContent>
        </p:grpSp>
      </p:grpSp>
      <p:cxnSp>
        <p:nvCxnSpPr>
          <p:cNvPr id="33" name="Straight Arrow Connector 32"/>
          <p:cNvCxnSpPr/>
          <p:nvPr/>
        </p:nvCxnSpPr>
        <p:spPr bwMode="auto">
          <a:xfrm>
            <a:off x="2687390" y="2603813"/>
            <a:ext cx="2040198"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bwMode="auto">
          <a:xfrm>
            <a:off x="4788024" y="2603813"/>
            <a:ext cx="1107283"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604709" y="2164570"/>
                <a:ext cx="283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0000"/>
                          </a:solidFill>
                          <a:latin typeface="Cambria Math" panose="02040503050406030204" pitchFamily="18" charset="0"/>
                          <a:ea typeface="Cambria Math" charset="0"/>
                          <a:cs typeface="Cambria Math" charset="0"/>
                        </a:rPr>
                        <m:t>𝑞</m:t>
                      </m:r>
                    </m:oMath>
                  </m:oMathPara>
                </a14:m>
                <a:endParaRPr lang="en-US" dirty="0">
                  <a:solidFill>
                    <a:srgbClr val="00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604709" y="2164570"/>
                <a:ext cx="283411" cy="369332"/>
              </a:xfrm>
              <a:prstGeom prst="rect">
                <a:avLst/>
              </a:prstGeom>
              <a:blipFill>
                <a:blip r:embed="rId5"/>
                <a:stretch>
                  <a:fillRect l="-19149" r="-14894" b="-27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40105" y="2773782"/>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−1)</m:t>
                          </m:r>
                        </m:sup>
                      </m:sSup>
                    </m:oMath>
                  </m:oMathPara>
                </a14:m>
                <a:endParaRPr lang="en-GB" sz="3200" dirty="0">
                  <a:solidFill>
                    <a:srgbClr val="0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240105" y="2773782"/>
                <a:ext cx="1232902" cy="51296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427685" y="4129881"/>
                <a:ext cx="841769"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m:t>
                          </m:r>
                        </m:sup>
                      </m:sSup>
                    </m:oMath>
                  </m:oMathPara>
                </a14:m>
                <a:endParaRPr lang="en-GB" sz="3200" dirty="0">
                  <a:solidFill>
                    <a:srgbClr val="0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427685" y="4129881"/>
                <a:ext cx="841769" cy="51296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232119" y="5274320"/>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FF"/>
                              </a:solidFill>
                              <a:latin typeface="Cambria Math" charset="0"/>
                            </a:rPr>
                          </m:ctrlPr>
                        </m:sSupPr>
                        <m:e>
                          <m:r>
                            <a:rPr lang="en-GB" sz="3200" b="0" i="1" smtClean="0">
                              <a:solidFill>
                                <a:srgbClr val="0000FF"/>
                              </a:solidFill>
                              <a:latin typeface="Cambria Math" panose="02040503050406030204" pitchFamily="18" charset="0"/>
                            </a:rPr>
                            <m:t>𝑥</m:t>
                          </m:r>
                        </m:e>
                        <m:sup>
                          <m:r>
                            <a:rPr lang="en-GB" sz="3200" b="0" i="1" smtClean="0">
                              <a:solidFill>
                                <a:srgbClr val="0000FF"/>
                              </a:solidFill>
                              <a:latin typeface="Cambria Math" panose="02040503050406030204" pitchFamily="18" charset="0"/>
                            </a:rPr>
                            <m:t>(</m:t>
                          </m:r>
                          <m:r>
                            <a:rPr lang="en-GB" sz="3200" b="0" i="1" smtClean="0">
                              <a:solidFill>
                                <a:srgbClr val="0000FF"/>
                              </a:solidFill>
                              <a:latin typeface="Cambria Math" panose="02040503050406030204" pitchFamily="18" charset="0"/>
                            </a:rPr>
                            <m:t>𝑘</m:t>
                          </m:r>
                          <m:r>
                            <a:rPr lang="en-US" altLang="zh-CN" sz="3200" b="0" i="1" smtClean="0">
                              <a:solidFill>
                                <a:srgbClr val="0000FF"/>
                              </a:solidFill>
                              <a:latin typeface="Cambria Math" charset="0"/>
                            </a:rPr>
                            <m:t>+1</m:t>
                          </m:r>
                          <m:r>
                            <a:rPr lang="en-GB" sz="3200" b="0" i="1" smtClean="0">
                              <a:solidFill>
                                <a:srgbClr val="0000FF"/>
                              </a:solidFill>
                              <a:latin typeface="Cambria Math" panose="02040503050406030204" pitchFamily="18" charset="0"/>
                            </a:rPr>
                            <m:t>)</m:t>
                          </m:r>
                        </m:sup>
                      </m:sSup>
                    </m:oMath>
                  </m:oMathPara>
                </a14:m>
                <a:endParaRPr lang="en-GB" sz="3200" dirty="0">
                  <a:solidFill>
                    <a:srgbClr val="0000FF"/>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232119" y="5274320"/>
                <a:ext cx="1232902" cy="512961"/>
              </a:xfrm>
              <a:prstGeom prst="rect">
                <a:avLst/>
              </a:prstGeom>
              <a:blipFill rotWithShape="0">
                <a:blip r:embed="rId8"/>
                <a:stretch>
                  <a:fillRect/>
                </a:stretch>
              </a:blipFill>
            </p:spPr>
            <p:txBody>
              <a:bodyPr/>
              <a:lstStyle/>
              <a:p>
                <a:r>
                  <a:rPr lang="en-US">
                    <a:noFill/>
                  </a:rPr>
                  <a:t> </a:t>
                </a:r>
              </a:p>
            </p:txBody>
          </p:sp>
        </mc:Fallback>
      </mc:AlternateContent>
      <p:grpSp>
        <p:nvGrpSpPr>
          <p:cNvPr id="81" name="Group 80"/>
          <p:cNvGrpSpPr/>
          <p:nvPr/>
        </p:nvGrpSpPr>
        <p:grpSpPr>
          <a:xfrm>
            <a:off x="3168262" y="3443947"/>
            <a:ext cx="2554934" cy="668188"/>
            <a:chOff x="3168262" y="3443947"/>
            <a:chExt cx="2554934" cy="668188"/>
          </a:xfrm>
        </p:grpSpPr>
        <p:sp>
          <p:nvSpPr>
            <p:cNvPr id="45" name="Left-Right Arrow 44"/>
            <p:cNvSpPr/>
            <p:nvPr/>
          </p:nvSpPr>
          <p:spPr bwMode="auto">
            <a:xfrm rot="16200000">
              <a:off x="4038641" y="3578776"/>
              <a:ext cx="668188" cy="398530"/>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59" name="Rectangle 58"/>
            <p:cNvSpPr/>
            <p:nvPr/>
          </p:nvSpPr>
          <p:spPr>
            <a:xfrm>
              <a:off x="3168262" y="3563724"/>
              <a:ext cx="2554934" cy="369332"/>
            </a:xfrm>
            <a:prstGeom prst="rect">
              <a:avLst/>
            </a:prstGeom>
          </p:spPr>
          <p:txBody>
            <a:bodyPr wrap="square">
              <a:spAutoFit/>
            </a:bodyPr>
            <a:lstStyle/>
            <a:p>
              <a:r>
                <a:rPr lang="en-US" altLang="zh-CN" sz="1800" dirty="0" smtClean="0">
                  <a:solidFill>
                    <a:srgbClr val="000000"/>
                  </a:solidFill>
                  <a:latin typeface="+mn-lt"/>
                </a:rPr>
                <a:t>Runtime        detection</a:t>
              </a:r>
              <a:endParaRPr lang="en-GB" sz="1800" i="1" dirty="0">
                <a:solidFill>
                  <a:srgbClr val="000000"/>
                </a:solidFill>
                <a:latin typeface="Times" panose="02020603050405020304" pitchFamily="18" charset="0"/>
                <a:cs typeface="Times" panose="02020603050405020304" pitchFamily="18" charset="0"/>
              </a:endParaRPr>
            </a:p>
          </p:txBody>
        </p:sp>
      </p:grpSp>
      <p:grpSp>
        <p:nvGrpSpPr>
          <p:cNvPr id="13" name="Group 12"/>
          <p:cNvGrpSpPr/>
          <p:nvPr/>
        </p:nvGrpSpPr>
        <p:grpSpPr>
          <a:xfrm>
            <a:off x="2663199" y="5324974"/>
            <a:ext cx="2262158" cy="480290"/>
            <a:chOff x="2663199" y="5324974"/>
            <a:chExt cx="2262158" cy="480290"/>
          </a:xfrm>
        </p:grpSpPr>
        <p:sp>
          <p:nvSpPr>
            <p:cNvPr id="75" name="Rectangle 74"/>
            <p:cNvSpPr/>
            <p:nvPr/>
          </p:nvSpPr>
          <p:spPr>
            <a:xfrm>
              <a:off x="2663199" y="5343599"/>
              <a:ext cx="2262158" cy="461665"/>
            </a:xfrm>
            <a:prstGeom prst="rect">
              <a:avLst/>
            </a:prstGeom>
          </p:spPr>
          <p:txBody>
            <a:bodyPr wrap="none">
              <a:spAutoFit/>
            </a:bodyPr>
            <a:lstStyle/>
            <a:p>
              <a:r>
                <a:rPr lang="en-GB" dirty="0">
                  <a:solidFill>
                    <a:schemeClr val="bg1">
                      <a:lumMod val="50000"/>
                    </a:schemeClr>
                  </a:solidFill>
                  <a:latin typeface="Times" panose="02020603050405020304" pitchFamily="18" charset="0"/>
                  <a:cs typeface="Times" panose="02020603050405020304" pitchFamily="18" charset="0"/>
                </a:rPr>
                <a:t>3</a:t>
              </a:r>
              <a:r>
                <a:rPr lang="en-GB" dirty="0" smtClean="0">
                  <a:solidFill>
                    <a:schemeClr val="bg1">
                      <a:lumMod val="50000"/>
                    </a:schemeClr>
                  </a:solidFill>
                  <a:latin typeface="Times" panose="02020603050405020304" pitchFamily="18" charset="0"/>
                  <a:cs typeface="Times" panose="02020603050405020304" pitchFamily="18" charset="0"/>
                </a:rPr>
                <a:t>.1 </a:t>
              </a:r>
              <a:r>
                <a:rPr lang="en-GB" dirty="0">
                  <a:solidFill>
                    <a:schemeClr val="bg1">
                      <a:lumMod val="50000"/>
                    </a:schemeClr>
                  </a:solidFill>
                  <a:latin typeface="Times" panose="02020603050405020304" pitchFamily="18" charset="0"/>
                  <a:cs typeface="Times" panose="02020603050405020304" pitchFamily="18" charset="0"/>
                </a:rPr>
                <a:t>4 1 5 9 2 6 5 </a:t>
              </a:r>
              <a:endParaRPr lang="en-GB" dirty="0">
                <a:solidFill>
                  <a:schemeClr val="bg1">
                    <a:lumMod val="50000"/>
                  </a:schemeClr>
                </a:solidFill>
              </a:endParaRPr>
            </a:p>
          </p:txBody>
        </p:sp>
        <p:sp>
          <p:nvSpPr>
            <p:cNvPr id="78" name="Rectangle 77"/>
            <p:cNvSpPr/>
            <p:nvPr/>
          </p:nvSpPr>
          <p:spPr bwMode="auto">
            <a:xfrm>
              <a:off x="2663201" y="5324974"/>
              <a:ext cx="2136254" cy="462307"/>
            </a:xfrm>
            <a:prstGeom prst="rect">
              <a:avLst/>
            </a:prstGeom>
            <a:noFill/>
            <a:ln w="19050">
              <a:solidFill>
                <a:srgbClr val="FF0000"/>
              </a:solidFill>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dirty="0">
                <a:solidFill>
                  <a:srgbClr val="000000"/>
                </a:solidFill>
                <a:latin typeface="Times" panose="02020603050405020304" pitchFamily="18" charset="0"/>
                <a:cs typeface="Times" panose="02020603050405020304" pitchFamily="18" charset="0"/>
              </a:endParaRPr>
            </a:p>
          </p:txBody>
        </p:sp>
      </p:grpSp>
      <p:grpSp>
        <p:nvGrpSpPr>
          <p:cNvPr id="3" name="Group 2"/>
          <p:cNvGrpSpPr/>
          <p:nvPr/>
        </p:nvGrpSpPr>
        <p:grpSpPr>
          <a:xfrm>
            <a:off x="2483768" y="2880479"/>
            <a:ext cx="2454959" cy="476513"/>
            <a:chOff x="2483768" y="2880479"/>
            <a:chExt cx="2454959" cy="476513"/>
          </a:xfrm>
        </p:grpSpPr>
        <p:sp>
          <p:nvSpPr>
            <p:cNvPr id="69" name="Rectangle 68"/>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dirty="0">
                  <a:solidFill>
                    <a:srgbClr val="000000"/>
                  </a:solidFill>
                  <a:latin typeface="Times" panose="02020603050405020304" pitchFamily="18" charset="0"/>
                  <a:cs typeface="Times" panose="02020603050405020304" pitchFamily="18" charset="0"/>
                </a:rPr>
                <a:t>3</a:t>
              </a:r>
              <a:r>
                <a:rPr lang="en-GB" dirty="0" smtClean="0">
                  <a:solidFill>
                    <a:srgbClr val="000000"/>
                  </a:solidFill>
                  <a:latin typeface="Times" panose="02020603050405020304" pitchFamily="18" charset="0"/>
                  <a:cs typeface="Times" panose="02020603050405020304" pitchFamily="18" charset="0"/>
                </a:rPr>
                <a:t>.1 </a:t>
              </a:r>
              <a:r>
                <a:rPr lang="en-GB" dirty="0">
                  <a:solidFill>
                    <a:srgbClr val="000000"/>
                  </a:solidFill>
                  <a:latin typeface="Times" panose="02020603050405020304" pitchFamily="18" charset="0"/>
                  <a:cs typeface="Times" panose="02020603050405020304" pitchFamily="18" charset="0"/>
                </a:rPr>
                <a:t>4 1 5 9 2 6 </a:t>
              </a:r>
              <a:r>
                <a:rPr lang="en-GB">
                  <a:solidFill>
                    <a:srgbClr val="000000"/>
                  </a:solidFill>
                  <a:latin typeface="Times" panose="02020603050405020304" pitchFamily="18" charset="0"/>
                  <a:cs typeface="Times" panose="02020603050405020304" pitchFamily="18" charset="0"/>
                </a:rPr>
                <a:t>5 </a:t>
              </a:r>
              <a:endParaRPr lang="en-GB" dirty="0">
                <a:solidFill>
                  <a:srgbClr val="000000"/>
                </a:solidFill>
                <a:latin typeface="Times" panose="02020603050405020304" pitchFamily="18" charset="0"/>
                <a:cs typeface="Times" panose="02020603050405020304" pitchFamily="18" charset="0"/>
              </a:endParaRPr>
            </a:p>
          </p:txBody>
        </p:sp>
        <p:sp>
          <p:nvSpPr>
            <p:cNvPr id="43" name="Rectangle 42"/>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7" name="Group 6"/>
          <p:cNvGrpSpPr/>
          <p:nvPr/>
        </p:nvGrpSpPr>
        <p:grpSpPr>
          <a:xfrm>
            <a:off x="4634882" y="2881694"/>
            <a:ext cx="1456547" cy="474084"/>
            <a:chOff x="4634882" y="2881694"/>
            <a:chExt cx="1456547" cy="474084"/>
          </a:xfrm>
        </p:grpSpPr>
        <p:sp>
          <p:nvSpPr>
            <p:cNvPr id="44" name="Rectangle 43"/>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7" name="Rectangle 46"/>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a:t>
              </a:r>
              <a:r>
                <a:rPr lang="en-GB">
                  <a:solidFill>
                    <a:srgbClr val="000000"/>
                  </a:solidFill>
                  <a:latin typeface="Times" panose="02020603050405020304" pitchFamily="18" charset="0"/>
                  <a:cs typeface="Times" panose="02020603050405020304" pitchFamily="18" charset="0"/>
                </a:rPr>
                <a:t>9 </a:t>
              </a:r>
              <a:r>
                <a:rPr lang="en-GB"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8" name="Group 7"/>
          <p:cNvGrpSpPr/>
          <p:nvPr/>
        </p:nvGrpSpPr>
        <p:grpSpPr>
          <a:xfrm>
            <a:off x="5935189" y="2877330"/>
            <a:ext cx="1373116" cy="464588"/>
            <a:chOff x="5887753" y="2894488"/>
            <a:chExt cx="1780591" cy="464588"/>
          </a:xfrm>
        </p:grpSpPr>
        <p:sp>
          <p:nvSpPr>
            <p:cNvPr id="42" name="Rectangle 41"/>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8" name="Rectangle 47"/>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US" altLang="zh-CN" dirty="0">
                  <a:solidFill>
                    <a:srgbClr val="000000"/>
                  </a:solidFill>
                  <a:latin typeface="Times" panose="02020603050405020304" pitchFamily="18" charset="0"/>
                  <a:cs typeface="Times" panose="02020603050405020304" pitchFamily="18" charset="0"/>
                </a:rPr>
                <a:t>0</a:t>
              </a:r>
              <a:r>
                <a:rPr lang="zh-CN" altLang="en-US" dirty="0">
                  <a:solidFill>
                    <a:srgbClr val="000000"/>
                  </a:solidFill>
                  <a:latin typeface="Times" panose="02020603050405020304" pitchFamily="18" charset="0"/>
                  <a:cs typeface="Times" panose="02020603050405020304" pitchFamily="18" charset="0"/>
                </a:rPr>
                <a:t> </a:t>
              </a:r>
              <a:r>
                <a:rPr lang="en-US" altLang="zh-CN" dirty="0">
                  <a:solidFill>
                    <a:srgbClr val="000000"/>
                  </a:solidFill>
                  <a:latin typeface="Times" panose="02020603050405020304" pitchFamily="18" charset="0"/>
                  <a:cs typeface="Times" panose="02020603050405020304" pitchFamily="18" charset="0"/>
                </a:rPr>
                <a:t>5</a:t>
              </a:r>
              <a:r>
                <a:rPr lang="zh-CN" altLang="en-US" dirty="0">
                  <a:solidFill>
                    <a:srgbClr val="000000"/>
                  </a:solidFill>
                  <a:latin typeface="Times" panose="02020603050405020304" pitchFamily="18" charset="0"/>
                  <a:cs typeface="Times" panose="02020603050405020304" pitchFamily="18" charset="0"/>
                </a:rPr>
                <a:t> </a:t>
              </a:r>
              <a:r>
                <a:rPr lang="en-US" altLang="zh-CN" dirty="0">
                  <a:solidFill>
                    <a:srgbClr val="000000"/>
                  </a:solidFill>
                  <a:latin typeface="Times" panose="02020603050405020304" pitchFamily="18" charset="0"/>
                  <a:cs typeface="Times" panose="02020603050405020304" pitchFamily="18" charset="0"/>
                </a:rPr>
                <a:t>2</a:t>
              </a:r>
              <a:r>
                <a:rPr lang="zh-CN" altLang="en-US" dirty="0">
                  <a:solidFill>
                    <a:srgbClr val="000000"/>
                  </a:solidFill>
                  <a:latin typeface="Times" panose="02020603050405020304" pitchFamily="18" charset="0"/>
                  <a:cs typeface="Times" panose="02020603050405020304" pitchFamily="18" charset="0"/>
                </a:rPr>
                <a:t> </a:t>
              </a:r>
              <a:r>
                <a:rPr lang="en-US" altLang="zh-CN" dirty="0">
                  <a:solidFill>
                    <a:srgbClr val="000000"/>
                  </a:solidFill>
                  <a:latin typeface="Times" panose="02020603050405020304" pitchFamily="18" charset="0"/>
                  <a:cs typeface="Times" panose="02020603050405020304" pitchFamily="18" charset="0"/>
                </a:rPr>
                <a:t>2</a:t>
              </a:r>
              <a:r>
                <a:rPr lang="zh-CN" altLang="en-US" dirty="0">
                  <a:solidFill>
                    <a:srgbClr val="000000"/>
                  </a:solidFill>
                  <a:latin typeface="Times" panose="02020603050405020304" pitchFamily="18" charset="0"/>
                  <a:cs typeface="Times" panose="02020603050405020304" pitchFamily="18" charset="0"/>
                </a:rPr>
                <a:t> </a:t>
              </a:r>
              <a:r>
                <a:rPr lang="en-US" altLang="zh-CN" dirty="0">
                  <a:solidFill>
                    <a:srgbClr val="000000"/>
                  </a:solidFill>
                  <a:latin typeface="Times" panose="02020603050405020304" pitchFamily="18" charset="0"/>
                  <a:cs typeface="Times" panose="02020603050405020304" pitchFamily="18" charset="0"/>
                </a:rPr>
                <a:t>1</a:t>
              </a:r>
              <a:r>
                <a:rPr lang="en-GB" dirty="0">
                  <a:solidFill>
                    <a:srgbClr val="000000"/>
                  </a:solidFill>
                  <a:latin typeface="Times" panose="02020603050405020304" pitchFamily="18" charset="0"/>
                  <a:cs typeface="Times" panose="02020603050405020304" pitchFamily="18" charset="0"/>
                </a:rPr>
                <a:t> </a:t>
              </a:r>
            </a:p>
          </p:txBody>
        </p:sp>
      </p:grpSp>
      <p:grpSp>
        <p:nvGrpSpPr>
          <p:cNvPr id="53" name="Group 52"/>
          <p:cNvGrpSpPr/>
          <p:nvPr/>
        </p:nvGrpSpPr>
        <p:grpSpPr>
          <a:xfrm>
            <a:off x="2483768" y="4140682"/>
            <a:ext cx="2454959" cy="476513"/>
            <a:chOff x="2483768" y="2880479"/>
            <a:chExt cx="2454959" cy="476513"/>
          </a:xfrm>
        </p:grpSpPr>
        <p:sp>
          <p:nvSpPr>
            <p:cNvPr id="55" name="Rectangle 54"/>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b="1" dirty="0" smtClean="0">
                  <a:solidFill>
                    <a:srgbClr val="C00000"/>
                  </a:solidFill>
                  <a:latin typeface="Times" panose="02020603050405020304" pitchFamily="18" charset="0"/>
                  <a:cs typeface="Times" panose="02020603050405020304" pitchFamily="18" charset="0"/>
                </a:rPr>
                <a:t>3.1 </a:t>
              </a:r>
              <a:r>
                <a:rPr lang="en-GB" b="1" dirty="0">
                  <a:solidFill>
                    <a:srgbClr val="C00000"/>
                  </a:solidFill>
                  <a:latin typeface="Times" panose="02020603050405020304" pitchFamily="18" charset="0"/>
                  <a:cs typeface="Times" panose="02020603050405020304" pitchFamily="18" charset="0"/>
                </a:rPr>
                <a:t>4 1 5 9 2 6 5 </a:t>
              </a:r>
              <a:r>
                <a:rPr lang="en-GB" b="1" dirty="0" smtClean="0">
                  <a:solidFill>
                    <a:srgbClr val="C00000"/>
                  </a:solidFill>
                  <a:latin typeface="Times" panose="02020603050405020304" pitchFamily="18" charset="0"/>
                  <a:cs typeface="Times" panose="02020603050405020304" pitchFamily="18" charset="0"/>
                </a:rPr>
                <a:t> </a:t>
              </a:r>
              <a:endParaRPr lang="en-GB" b="1" dirty="0">
                <a:solidFill>
                  <a:srgbClr val="C00000"/>
                </a:solidFill>
                <a:latin typeface="Times" panose="02020603050405020304" pitchFamily="18" charset="0"/>
                <a:cs typeface="Times" panose="02020603050405020304" pitchFamily="18" charset="0"/>
              </a:endParaRPr>
            </a:p>
          </p:txBody>
        </p:sp>
        <p:sp>
          <p:nvSpPr>
            <p:cNvPr id="56" name="Rectangle 55"/>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57" name="Group 56"/>
          <p:cNvGrpSpPr/>
          <p:nvPr/>
        </p:nvGrpSpPr>
        <p:grpSpPr>
          <a:xfrm>
            <a:off x="4634882" y="4141897"/>
            <a:ext cx="1456547" cy="474084"/>
            <a:chOff x="4634882" y="2881694"/>
            <a:chExt cx="1456547" cy="474084"/>
          </a:xfrm>
        </p:grpSpPr>
        <p:sp>
          <p:nvSpPr>
            <p:cNvPr id="58" name="Rectangle 57"/>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1" name="Rectangle 60"/>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5 8 9 </a:t>
              </a:r>
              <a:r>
                <a:rPr lang="en-GB" dirty="0"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14" name="Group 13"/>
          <p:cNvGrpSpPr/>
          <p:nvPr/>
        </p:nvGrpSpPr>
        <p:grpSpPr>
          <a:xfrm>
            <a:off x="5935189" y="4152860"/>
            <a:ext cx="1373115" cy="469265"/>
            <a:chOff x="5935189" y="4152860"/>
            <a:chExt cx="1373115" cy="469265"/>
          </a:xfrm>
        </p:grpSpPr>
        <p:sp>
          <p:nvSpPr>
            <p:cNvPr id="63" name="Rectangle 62"/>
            <p:cNvSpPr/>
            <p:nvPr/>
          </p:nvSpPr>
          <p:spPr bwMode="auto">
            <a:xfrm>
              <a:off x="5975597" y="4155180"/>
              <a:ext cx="1240270" cy="447810"/>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4" name="Rectangle 63"/>
            <p:cNvSpPr/>
            <p:nvPr/>
          </p:nvSpPr>
          <p:spPr>
            <a:xfrm>
              <a:off x="5935189" y="4152860"/>
              <a:ext cx="1373115" cy="4692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US" altLang="zh-CN" dirty="0" smtClean="0">
                  <a:solidFill>
                    <a:srgbClr val="000000"/>
                  </a:solidFill>
                  <a:latin typeface="Times" panose="02020603050405020304" pitchFamily="18" charset="0"/>
                  <a:cs typeface="Times" panose="02020603050405020304" pitchFamily="18" charset="0"/>
                </a:rPr>
                <a:t>0</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en-GB" dirty="0" smtClean="0">
                  <a:solidFill>
                    <a:srgbClr val="000000"/>
                  </a:solidFill>
                  <a:latin typeface="Times" panose="02020603050405020304" pitchFamily="18" charset="0"/>
                  <a:cs typeface="Times" panose="02020603050405020304" pitchFamily="18" charset="0"/>
                </a:rPr>
                <a:t> </a:t>
              </a:r>
              <a:endParaRPr lang="en-GB" dirty="0">
                <a:solidFill>
                  <a:srgbClr val="000000"/>
                </a:solidFill>
                <a:latin typeface="Times" panose="02020603050405020304" pitchFamily="18" charset="0"/>
                <a:cs typeface="Times" panose="02020603050405020304" pitchFamily="18" charset="0"/>
              </a:endParaRPr>
            </a:p>
          </p:txBody>
        </p:sp>
      </p:grpSp>
      <p:grpSp>
        <p:nvGrpSpPr>
          <p:cNvPr id="65" name="Group 64"/>
          <p:cNvGrpSpPr/>
          <p:nvPr/>
        </p:nvGrpSpPr>
        <p:grpSpPr>
          <a:xfrm>
            <a:off x="7236296" y="2878599"/>
            <a:ext cx="1289099" cy="464588"/>
            <a:chOff x="5887753" y="2894488"/>
            <a:chExt cx="1780591" cy="464588"/>
          </a:xfrm>
        </p:grpSpPr>
        <p:sp>
          <p:nvSpPr>
            <p:cNvPr id="66" name="Rectangle 6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7" name="Rectangle 6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grpSp>
        <p:nvGrpSpPr>
          <p:cNvPr id="68" name="Group 67"/>
          <p:cNvGrpSpPr/>
          <p:nvPr/>
        </p:nvGrpSpPr>
        <p:grpSpPr>
          <a:xfrm>
            <a:off x="7236296" y="4149080"/>
            <a:ext cx="1289099" cy="464588"/>
            <a:chOff x="5887753" y="2894488"/>
            <a:chExt cx="1780591" cy="464588"/>
          </a:xfrm>
        </p:grpSpPr>
        <p:sp>
          <p:nvSpPr>
            <p:cNvPr id="76" name="Rectangle 7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77" name="Rectangle 7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sp>
        <p:nvSpPr>
          <p:cNvPr id="6" name="Line Callout 1 (Border and Accent Bar) 5"/>
          <p:cNvSpPr/>
          <p:nvPr/>
        </p:nvSpPr>
        <p:spPr bwMode="auto">
          <a:xfrm>
            <a:off x="5836466" y="5208190"/>
            <a:ext cx="2629578" cy="1016305"/>
          </a:xfrm>
          <a:prstGeom prst="accentBorderCallout1">
            <a:avLst>
              <a:gd name="adj1" fmla="val 13751"/>
              <a:gd name="adj2" fmla="val -8977"/>
              <a:gd name="adj3" fmla="val 32904"/>
              <a:gd name="adj4" fmla="val -39789"/>
            </a:avLst>
          </a:prstGeom>
          <a:ln>
            <a:solidFill>
              <a:srgbClr val="000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2000" dirty="0" smtClean="0">
                <a:solidFill>
                  <a:srgbClr val="1B0807"/>
                </a:solidFill>
              </a:rPr>
              <a:t>Stable</a:t>
            </a:r>
            <a:r>
              <a:rPr lang="zh-CN" altLang="en-US" sz="2000" dirty="0" smtClean="0">
                <a:solidFill>
                  <a:srgbClr val="1B0807"/>
                </a:solidFill>
              </a:rPr>
              <a:t> </a:t>
            </a:r>
            <a:r>
              <a:rPr lang="en-US" altLang="zh-CN" sz="2000" dirty="0">
                <a:solidFill>
                  <a:srgbClr val="1B0807"/>
                </a:solidFill>
              </a:rPr>
              <a:t>digits</a:t>
            </a:r>
            <a:r>
              <a:rPr lang="zh-CN" altLang="en-US" sz="2000" dirty="0">
                <a:solidFill>
                  <a:srgbClr val="1B0807"/>
                </a:solidFill>
              </a:rPr>
              <a:t> </a:t>
            </a:r>
            <a:r>
              <a:rPr lang="en-US" altLang="zh-CN" sz="2000" dirty="0" smtClean="0">
                <a:solidFill>
                  <a:srgbClr val="1B0807"/>
                </a:solidFill>
              </a:rPr>
              <a:t>in</a:t>
            </a:r>
            <a:r>
              <a:rPr lang="zh-CN" altLang="en-US" sz="2000" dirty="0" smtClean="0">
                <a:solidFill>
                  <a:srgbClr val="1B0807"/>
                </a:solidFill>
              </a:rPr>
              <a:t> </a:t>
            </a:r>
            <a:r>
              <a:rPr lang="en-US" altLang="zh-CN" sz="2000" dirty="0" smtClean="0">
                <a:solidFill>
                  <a:srgbClr val="1B0807"/>
                </a:solidFill>
              </a:rPr>
              <a:t>later</a:t>
            </a:r>
            <a:r>
              <a:rPr lang="zh-CN" altLang="en-US" sz="2000" dirty="0" smtClean="0">
                <a:solidFill>
                  <a:srgbClr val="1B0807"/>
                </a:solidFill>
              </a:rPr>
              <a:t> </a:t>
            </a:r>
            <a:r>
              <a:rPr lang="en-US" altLang="zh-CN" sz="2000" dirty="0" smtClean="0">
                <a:solidFill>
                  <a:srgbClr val="1B0807"/>
                </a:solidFill>
              </a:rPr>
              <a:t>iterations</a:t>
            </a:r>
            <a:r>
              <a:rPr lang="zh-CN" altLang="en-US" sz="2000" dirty="0" smtClean="0">
                <a:solidFill>
                  <a:srgbClr val="1B0807"/>
                </a:solidFill>
              </a:rPr>
              <a:t> </a:t>
            </a:r>
            <a:r>
              <a:rPr lang="en-US" altLang="zh-CN" sz="2000" dirty="0" smtClean="0">
                <a:solidFill>
                  <a:srgbClr val="1B0807"/>
                </a:solidFill>
              </a:rPr>
              <a:t>can</a:t>
            </a:r>
            <a:r>
              <a:rPr lang="zh-CN" altLang="en-US" sz="2000" dirty="0" smtClean="0">
                <a:solidFill>
                  <a:srgbClr val="1B0807"/>
                </a:solidFill>
              </a:rPr>
              <a:t> </a:t>
            </a:r>
            <a:r>
              <a:rPr lang="en-US" altLang="zh-CN" sz="2000" dirty="0" smtClean="0">
                <a:solidFill>
                  <a:srgbClr val="1B0807"/>
                </a:solidFill>
              </a:rPr>
              <a:t>be</a:t>
            </a:r>
            <a:r>
              <a:rPr lang="zh-CN" altLang="en-US" sz="2000" dirty="0" smtClean="0">
                <a:solidFill>
                  <a:srgbClr val="1B0807"/>
                </a:solidFill>
              </a:rPr>
              <a:t> </a:t>
            </a:r>
            <a:r>
              <a:rPr lang="en-US" altLang="zh-CN" sz="2000" b="1" dirty="0" smtClean="0">
                <a:solidFill>
                  <a:srgbClr val="1B0807"/>
                </a:solidFill>
              </a:rPr>
              <a:t>omitted</a:t>
            </a:r>
            <a:r>
              <a:rPr lang="en-US" altLang="zh-CN" sz="2000" dirty="0" smtClean="0">
                <a:solidFill>
                  <a:srgbClr val="1B0807"/>
                </a:solidFill>
              </a:rPr>
              <a:t>.</a:t>
            </a:r>
            <a:endParaRPr lang="en-US" sz="2000" dirty="0">
              <a:solidFill>
                <a:srgbClr val="1B0807"/>
              </a:solidFill>
            </a:endParaRPr>
          </a:p>
        </p:txBody>
      </p:sp>
    </p:spTree>
    <p:extLst>
      <p:ext uri="{BB962C8B-B14F-4D97-AF65-F5344CB8AC3E}">
        <p14:creationId xmlns:p14="http://schemas.microsoft.com/office/powerpoint/2010/main" val="1845311958"/>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a:t>Change</a:t>
            </a:r>
            <a:r>
              <a:rPr lang="zh-CN" altLang="en-US" dirty="0"/>
              <a:t> </a:t>
            </a:r>
            <a:r>
              <a:rPr lang="en-US" altLang="zh-CN" dirty="0" smtClean="0"/>
              <a:t>Digit</a:t>
            </a:r>
            <a:r>
              <a:rPr lang="zh-CN" altLang="en-US" dirty="0" smtClean="0"/>
              <a:t> </a:t>
            </a:r>
            <a:r>
              <a:rPr lang="en-US" altLang="zh-CN" dirty="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9</a:t>
            </a:r>
            <a:endParaRPr lang="en-GB" sz="2000" dirty="0">
              <a:solidFill>
                <a:srgbClr val="1B0807"/>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bwMode="auto">
          <a:xfrm>
            <a:off x="1044734" y="2060848"/>
            <a:ext cx="734369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14582" y="1556792"/>
            <a:ext cx="273842"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p</a:t>
            </a:r>
            <a:endParaRPr lang="en-US" sz="2800" i="1" dirty="0">
              <a:solidFill>
                <a:srgbClr val="040404"/>
              </a:solidFill>
              <a:latin typeface="Times" panose="02020603050405020304" pitchFamily="18" charset="0"/>
              <a:cs typeface="Times" panose="02020603050405020304" pitchFamily="18" charset="0"/>
            </a:endParaRPr>
          </a:p>
        </p:txBody>
      </p:sp>
      <p:cxnSp>
        <p:nvCxnSpPr>
          <p:cNvPr id="12" name="Straight Arrow Connector 11"/>
          <p:cNvCxnSpPr/>
          <p:nvPr/>
        </p:nvCxnSpPr>
        <p:spPr bwMode="auto">
          <a:xfrm>
            <a:off x="1049913" y="2060848"/>
            <a:ext cx="0" cy="352584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8066" y="5517232"/>
            <a:ext cx="519558"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k</a:t>
            </a:r>
            <a:endParaRPr lang="en-US" sz="2800" i="1" dirty="0">
              <a:solidFill>
                <a:srgbClr val="040404"/>
              </a:solidFill>
              <a:latin typeface="Times" panose="02020603050405020304" pitchFamily="18" charset="0"/>
              <a:cs typeface="Times" panose="02020603050405020304" pitchFamily="18" charset="0"/>
            </a:endParaRPr>
          </a:p>
        </p:txBody>
      </p:sp>
      <p:grpSp>
        <p:nvGrpSpPr>
          <p:cNvPr id="27" name="Group 26"/>
          <p:cNvGrpSpPr/>
          <p:nvPr/>
        </p:nvGrpSpPr>
        <p:grpSpPr>
          <a:xfrm>
            <a:off x="2663200" y="4675464"/>
            <a:ext cx="3271987" cy="649510"/>
            <a:chOff x="2662074" y="4760174"/>
            <a:chExt cx="4490784" cy="649510"/>
          </a:xfrm>
        </p:grpSpPr>
        <p:sp>
          <p:nvSpPr>
            <p:cNvPr id="22" name="Right Brace 21"/>
            <p:cNvSpPr/>
            <p:nvPr/>
          </p:nvSpPr>
          <p:spPr bwMode="auto">
            <a:xfrm rot="5400000">
              <a:off x="4815694" y="2606554"/>
              <a:ext cx="183544" cy="4490784"/>
            </a:xfrm>
            <a:prstGeom prst="rightBrace">
              <a:avLst/>
            </a:prstGeom>
            <a:noFill/>
            <a:ln w="19050">
              <a:solidFill>
                <a:srgbClr val="0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cxnSp>
          <p:nvCxnSpPr>
            <p:cNvPr id="23" name="Curved Connector 22"/>
            <p:cNvCxnSpPr>
              <a:stCxn id="22" idx="1"/>
              <a:endCxn id="78" idx="0"/>
            </p:cNvCxnSpPr>
            <p:nvPr/>
          </p:nvCxnSpPr>
          <p:spPr bwMode="auto">
            <a:xfrm rot="16200000" flipH="1" flipV="1">
              <a:off x="4267939" y="4770157"/>
              <a:ext cx="465966" cy="813087"/>
            </a:xfrm>
            <a:prstGeom prst="curvedConnector3">
              <a:avLst>
                <a:gd name="adj1" fmla="val 45312"/>
              </a:avLst>
            </a:prstGeom>
            <a:ln w="19050">
              <a:solidFill>
                <a:srgbClr val="FF0000"/>
              </a:solidFill>
              <a:prstDash val="solid"/>
              <a:headEnd type="none" w="med" len="med"/>
              <a:tailEnd type="triangle"/>
            </a:ln>
          </p:spPr>
          <p:style>
            <a:lnRef idx="1">
              <a:schemeClr val="accent4"/>
            </a:lnRef>
            <a:fillRef idx="0">
              <a:schemeClr val="accent4"/>
            </a:fillRef>
            <a:effectRef idx="0">
              <a:schemeClr val="accent4"/>
            </a:effectRef>
            <a:fontRef idx="minor">
              <a:schemeClr val="tx1"/>
            </a:fontRef>
          </p:style>
        </p:cxnSp>
      </p:grpSp>
      <p:grpSp>
        <p:nvGrpSpPr>
          <p:cNvPr id="21" name="Group 20"/>
          <p:cNvGrpSpPr/>
          <p:nvPr/>
        </p:nvGrpSpPr>
        <p:grpSpPr>
          <a:xfrm>
            <a:off x="4932040" y="2109996"/>
            <a:ext cx="2376264" cy="470957"/>
            <a:chOff x="5868144" y="2535287"/>
            <a:chExt cx="2376264" cy="470957"/>
          </a:xfrm>
        </p:grpSpPr>
        <p:sp>
          <p:nvSpPr>
            <p:cNvPr id="16" name="TextBox 15"/>
            <p:cNvSpPr txBox="1"/>
            <p:nvPr/>
          </p:nvSpPr>
          <p:spPr>
            <a:xfrm>
              <a:off x="6449997" y="2596842"/>
              <a:ext cx="1794411" cy="400110"/>
            </a:xfrm>
            <a:prstGeom prst="rect">
              <a:avLst/>
            </a:prstGeom>
            <a:noFill/>
          </p:spPr>
          <p:txBody>
            <a:bodyPr wrap="square" rtlCol="0">
              <a:spAutoFit/>
            </a:bodyPr>
            <a:lstStyle/>
            <a:p>
              <a:r>
                <a:rPr lang="en-US" altLang="zh-CN" sz="2000" dirty="0" smtClean="0">
                  <a:solidFill>
                    <a:srgbClr val="040404"/>
                  </a:solidFill>
                  <a:latin typeface="+mn-lt"/>
                </a:rPr>
                <a:t>(</a:t>
              </a:r>
              <a:r>
                <a:rPr lang="en-US" altLang="zh-CN" sz="2000" dirty="0" smtClean="0">
                  <a:solidFill>
                    <a:srgbClr val="FF0000"/>
                  </a:solidFill>
                  <a:latin typeface="+mn-lt"/>
                </a:rPr>
                <a:t>Online</a:t>
              </a:r>
              <a:r>
                <a:rPr lang="zh-CN" altLang="en-US" sz="2000" dirty="0" smtClean="0">
                  <a:solidFill>
                    <a:srgbClr val="FF0000"/>
                  </a:solidFill>
                  <a:latin typeface="+mn-lt"/>
                </a:rPr>
                <a:t> </a:t>
              </a:r>
              <a:r>
                <a:rPr lang="en-US" altLang="zh-CN" sz="2000" dirty="0" smtClean="0">
                  <a:solidFill>
                    <a:srgbClr val="FF0000"/>
                  </a:solidFill>
                  <a:latin typeface="+mn-lt"/>
                </a:rPr>
                <a:t>delay</a:t>
              </a:r>
              <a:r>
                <a:rPr lang="en-US" altLang="zh-CN" sz="2000" dirty="0" smtClean="0">
                  <a:solidFill>
                    <a:srgbClr val="040404"/>
                  </a:solidFill>
                  <a:latin typeface="+mn-lt"/>
                </a:rPr>
                <a:t>)</a:t>
              </a:r>
              <a:endParaRPr lang="en-US" dirty="0">
                <a:solidFill>
                  <a:srgbClr val="040404"/>
                </a:solidFill>
                <a:latin typeface="+mn-lt"/>
              </a:endParaRPr>
            </a:p>
          </p:txBody>
        </p:sp>
        <p:grpSp>
          <p:nvGrpSpPr>
            <p:cNvPr id="11" name="Group 10"/>
            <p:cNvGrpSpPr/>
            <p:nvPr/>
          </p:nvGrpSpPr>
          <p:grpSpPr>
            <a:xfrm>
              <a:off x="5868144" y="2535287"/>
              <a:ext cx="581853" cy="470957"/>
              <a:chOff x="5868144" y="2535287"/>
              <a:chExt cx="581853" cy="470957"/>
            </a:xfrm>
          </p:grpSpPr>
          <p:sp>
            <p:nvSpPr>
              <p:cNvPr id="31" name="TextBox 30"/>
              <p:cNvSpPr txBox="1"/>
              <p:nvPr/>
            </p:nvSpPr>
            <p:spPr>
              <a:xfrm>
                <a:off x="5868144" y="2535287"/>
                <a:ext cx="581853" cy="461665"/>
              </a:xfrm>
              <a:prstGeom prst="rect">
                <a:avLst/>
              </a:prstGeom>
              <a:noFill/>
            </p:spPr>
            <p:txBody>
              <a:bodyPr wrap="square" rtlCol="0">
                <a:spAutoFit/>
              </a:bodyPr>
              <a:lstStyle/>
              <a:p>
                <a:endParaRPr lang="en-US" dirty="0">
                  <a:solidFill>
                    <a:schemeClr val="bg1"/>
                  </a:solidFill>
                  <a:latin typeface="+mn-lt"/>
                </a:endParaRPr>
              </a:p>
            </p:txBody>
          </p:sp>
          <mc:AlternateContent xmlns:mc="http://schemas.openxmlformats.org/markup-compatibility/2006" xmlns:a14="http://schemas.microsoft.com/office/drawing/2010/main">
            <mc:Choice Requires="a14">
              <p:sp>
                <p:nvSpPr>
                  <p:cNvPr id="5" name="TextBox 4"/>
                  <p:cNvSpPr txBox="1"/>
                  <p:nvPr/>
                </p:nvSpPr>
                <p:spPr>
                  <a:xfrm>
                    <a:off x="6156176" y="2636912"/>
                    <a:ext cx="2861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636912"/>
                    <a:ext cx="286169" cy="369332"/>
                  </a:xfrm>
                  <a:prstGeom prst="rect">
                    <a:avLst/>
                  </a:prstGeom>
                  <a:blipFill rotWithShape="0">
                    <a:blip r:embed="rId4"/>
                    <a:stretch>
                      <a:fillRect l="-19149" r="-14894" b="-11667"/>
                    </a:stretch>
                  </a:blipFill>
                </p:spPr>
                <p:txBody>
                  <a:bodyPr/>
                  <a:lstStyle/>
                  <a:p>
                    <a:r>
                      <a:rPr lang="en-US">
                        <a:noFill/>
                      </a:rPr>
                      <a:t> </a:t>
                    </a:r>
                  </a:p>
                </p:txBody>
              </p:sp>
            </mc:Fallback>
          </mc:AlternateContent>
        </p:grpSp>
      </p:grpSp>
      <p:cxnSp>
        <p:nvCxnSpPr>
          <p:cNvPr id="33" name="Straight Arrow Connector 32"/>
          <p:cNvCxnSpPr/>
          <p:nvPr/>
        </p:nvCxnSpPr>
        <p:spPr bwMode="auto">
          <a:xfrm>
            <a:off x="2687390" y="2603813"/>
            <a:ext cx="2040198"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bwMode="auto">
          <a:xfrm>
            <a:off x="4788024" y="2603813"/>
            <a:ext cx="1107283"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604709" y="2164570"/>
                <a:ext cx="283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0000"/>
                          </a:solidFill>
                          <a:latin typeface="Cambria Math" panose="02040503050406030204" pitchFamily="18" charset="0"/>
                          <a:ea typeface="Cambria Math" charset="0"/>
                          <a:cs typeface="Cambria Math" charset="0"/>
                        </a:rPr>
                        <m:t>𝑞</m:t>
                      </m:r>
                    </m:oMath>
                  </m:oMathPara>
                </a14:m>
                <a:endParaRPr lang="en-US" dirty="0">
                  <a:solidFill>
                    <a:srgbClr val="00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604709" y="2164570"/>
                <a:ext cx="283411" cy="369332"/>
              </a:xfrm>
              <a:prstGeom prst="rect">
                <a:avLst/>
              </a:prstGeom>
              <a:blipFill>
                <a:blip r:embed="rId5"/>
                <a:stretch>
                  <a:fillRect l="-19149" r="-14894" b="-27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40105" y="2773782"/>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−2)</m:t>
                          </m:r>
                        </m:sup>
                      </m:sSup>
                    </m:oMath>
                  </m:oMathPara>
                </a14:m>
                <a:endParaRPr lang="en-GB" sz="3200" dirty="0">
                  <a:solidFill>
                    <a:srgbClr val="0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240105" y="2773782"/>
                <a:ext cx="1232902" cy="5129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0105" y="4112135"/>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−1)</m:t>
                          </m:r>
                        </m:sup>
                      </m:sSup>
                    </m:oMath>
                  </m:oMathPara>
                </a14:m>
                <a:endParaRPr lang="en-GB" sz="3200" dirty="0">
                  <a:solidFill>
                    <a:srgbClr val="0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0105" y="4112135"/>
                <a:ext cx="1232902" cy="5129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435672" y="5220295"/>
                <a:ext cx="841769"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m:t>
                          </m:r>
                        </m:sup>
                      </m:sSup>
                    </m:oMath>
                  </m:oMathPara>
                </a14:m>
                <a:endParaRPr lang="en-GB" sz="3200" dirty="0">
                  <a:solidFill>
                    <a:srgbClr val="00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435672" y="5220295"/>
                <a:ext cx="841769" cy="512961"/>
              </a:xfrm>
              <a:prstGeom prst="rect">
                <a:avLst/>
              </a:prstGeom>
              <a:blipFill>
                <a:blip r:embed="rId8"/>
                <a:stretch>
                  <a:fillRect/>
                </a:stretch>
              </a:blipFill>
            </p:spPr>
            <p:txBody>
              <a:bodyPr/>
              <a:lstStyle/>
              <a:p>
                <a:r>
                  <a:rPr lang="en-GB">
                    <a:noFill/>
                  </a:rPr>
                  <a:t> </a:t>
                </a:r>
              </a:p>
            </p:txBody>
          </p:sp>
        </mc:Fallback>
      </mc:AlternateContent>
      <p:grpSp>
        <p:nvGrpSpPr>
          <p:cNvPr id="81" name="Group 80"/>
          <p:cNvGrpSpPr/>
          <p:nvPr/>
        </p:nvGrpSpPr>
        <p:grpSpPr>
          <a:xfrm>
            <a:off x="3168262" y="3443947"/>
            <a:ext cx="2554934" cy="668188"/>
            <a:chOff x="3168262" y="3443947"/>
            <a:chExt cx="2554934" cy="668188"/>
          </a:xfrm>
        </p:grpSpPr>
        <p:sp>
          <p:nvSpPr>
            <p:cNvPr id="45" name="Left-Right Arrow 44"/>
            <p:cNvSpPr/>
            <p:nvPr/>
          </p:nvSpPr>
          <p:spPr bwMode="auto">
            <a:xfrm rot="16200000">
              <a:off x="4038641" y="3578776"/>
              <a:ext cx="668188" cy="398530"/>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59" name="Rectangle 58"/>
            <p:cNvSpPr/>
            <p:nvPr/>
          </p:nvSpPr>
          <p:spPr>
            <a:xfrm>
              <a:off x="3168262" y="3563724"/>
              <a:ext cx="2554934" cy="369332"/>
            </a:xfrm>
            <a:prstGeom prst="rect">
              <a:avLst/>
            </a:prstGeom>
          </p:spPr>
          <p:txBody>
            <a:bodyPr wrap="square">
              <a:spAutoFit/>
            </a:bodyPr>
            <a:lstStyle/>
            <a:p>
              <a:r>
                <a:rPr lang="en-US" altLang="zh-CN" sz="1800" dirty="0" smtClean="0">
                  <a:solidFill>
                    <a:srgbClr val="000000"/>
                  </a:solidFill>
                  <a:latin typeface="+mn-lt"/>
                </a:rPr>
                <a:t>Runtime        detection</a:t>
              </a:r>
              <a:endParaRPr lang="en-GB" sz="1800" i="1" dirty="0">
                <a:solidFill>
                  <a:srgbClr val="000000"/>
                </a:solidFill>
                <a:latin typeface="Times" panose="02020603050405020304" pitchFamily="18" charset="0"/>
                <a:cs typeface="Times" panose="02020603050405020304" pitchFamily="18" charset="0"/>
              </a:endParaRPr>
            </a:p>
          </p:txBody>
        </p:sp>
      </p:grpSp>
      <p:sp>
        <p:nvSpPr>
          <p:cNvPr id="17" name="Rectangle 16"/>
          <p:cNvSpPr/>
          <p:nvPr/>
        </p:nvSpPr>
        <p:spPr>
          <a:xfrm>
            <a:off x="2996624" y="5867980"/>
            <a:ext cx="1595309" cy="369332"/>
          </a:xfrm>
          <a:prstGeom prst="rect">
            <a:avLst/>
          </a:prstGeom>
        </p:spPr>
        <p:txBody>
          <a:bodyPr wrap="none">
            <a:spAutoFit/>
          </a:bodyPr>
          <a:lstStyle/>
          <a:p>
            <a:pPr algn="ctr"/>
            <a:r>
              <a:rPr lang="en-US" altLang="zh-CN" sz="1800" dirty="0" smtClean="0">
                <a:solidFill>
                  <a:srgbClr val="FF0000"/>
                </a:solidFill>
                <a:latin typeface="+mn-lt"/>
              </a:rPr>
              <a:t>Omitted</a:t>
            </a:r>
            <a:r>
              <a:rPr lang="zh-CN" altLang="en-US" sz="1800" dirty="0" smtClean="0">
                <a:solidFill>
                  <a:srgbClr val="FF0000"/>
                </a:solidFill>
                <a:latin typeface="+mn-lt"/>
              </a:rPr>
              <a:t> </a:t>
            </a:r>
            <a:r>
              <a:rPr lang="en-US" altLang="zh-CN" sz="1800" dirty="0" smtClean="0">
                <a:solidFill>
                  <a:srgbClr val="FF0000"/>
                </a:solidFill>
                <a:latin typeface="+mn-lt"/>
              </a:rPr>
              <a:t>digits</a:t>
            </a:r>
            <a:endParaRPr lang="en-US" sz="2000" dirty="0">
              <a:solidFill>
                <a:srgbClr val="FF0000"/>
              </a:solidFill>
              <a:latin typeface="+mn-lt"/>
            </a:endParaRPr>
          </a:p>
        </p:txBody>
      </p:sp>
      <p:sp>
        <p:nvSpPr>
          <p:cNvPr id="75" name="Rectangle 74"/>
          <p:cNvSpPr/>
          <p:nvPr/>
        </p:nvSpPr>
        <p:spPr>
          <a:xfrm>
            <a:off x="2663199" y="5343599"/>
            <a:ext cx="2262158" cy="461665"/>
          </a:xfrm>
          <a:prstGeom prst="rect">
            <a:avLst/>
          </a:prstGeom>
        </p:spPr>
        <p:txBody>
          <a:bodyPr wrap="none">
            <a:spAutoFit/>
          </a:bodyPr>
          <a:lstStyle/>
          <a:p>
            <a:r>
              <a:rPr lang="en-GB" b="1" dirty="0">
                <a:solidFill>
                  <a:srgbClr val="C00000"/>
                </a:solidFill>
                <a:latin typeface="Times" panose="02020603050405020304" pitchFamily="18" charset="0"/>
                <a:cs typeface="Times" panose="02020603050405020304" pitchFamily="18" charset="0"/>
              </a:rPr>
              <a:t>3</a:t>
            </a:r>
            <a:r>
              <a:rPr lang="en-GB" b="1" dirty="0" smtClean="0">
                <a:solidFill>
                  <a:srgbClr val="C00000"/>
                </a:solidFill>
                <a:latin typeface="Times" panose="02020603050405020304" pitchFamily="18" charset="0"/>
                <a:cs typeface="Times" panose="02020603050405020304" pitchFamily="18" charset="0"/>
              </a:rPr>
              <a:t>.1 </a:t>
            </a:r>
            <a:r>
              <a:rPr lang="en-GB" b="1" dirty="0">
                <a:solidFill>
                  <a:srgbClr val="C00000"/>
                </a:solidFill>
                <a:latin typeface="Times" panose="02020603050405020304" pitchFamily="18" charset="0"/>
                <a:cs typeface="Times" panose="02020603050405020304" pitchFamily="18" charset="0"/>
              </a:rPr>
              <a:t>4 1 5 9 2 6 5 </a:t>
            </a:r>
            <a:endParaRPr lang="en-GB" b="1" dirty="0">
              <a:solidFill>
                <a:srgbClr val="C00000"/>
              </a:solidFill>
            </a:endParaRPr>
          </a:p>
        </p:txBody>
      </p:sp>
      <p:sp>
        <p:nvSpPr>
          <p:cNvPr id="78" name="Rectangle 77"/>
          <p:cNvSpPr/>
          <p:nvPr/>
        </p:nvSpPr>
        <p:spPr bwMode="auto">
          <a:xfrm>
            <a:off x="2663201" y="5324974"/>
            <a:ext cx="2136254" cy="462307"/>
          </a:xfrm>
          <a:prstGeom prst="rect">
            <a:avLst/>
          </a:prstGeom>
          <a:noFill/>
          <a:ln w="19050">
            <a:solidFill>
              <a:srgbClr val="FF0000"/>
            </a:solidFill>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dirty="0">
              <a:solidFill>
                <a:srgbClr val="000000"/>
              </a:solidFill>
              <a:latin typeface="Times" panose="02020603050405020304" pitchFamily="18" charset="0"/>
              <a:cs typeface="Times" panose="02020603050405020304" pitchFamily="18" charset="0"/>
            </a:endParaRPr>
          </a:p>
        </p:txBody>
      </p:sp>
      <p:grpSp>
        <p:nvGrpSpPr>
          <p:cNvPr id="3" name="Group 2"/>
          <p:cNvGrpSpPr/>
          <p:nvPr/>
        </p:nvGrpSpPr>
        <p:grpSpPr>
          <a:xfrm>
            <a:off x="2483768" y="2880479"/>
            <a:ext cx="2454959" cy="476513"/>
            <a:chOff x="2483768" y="2880479"/>
            <a:chExt cx="2454959" cy="476513"/>
          </a:xfrm>
        </p:grpSpPr>
        <p:sp>
          <p:nvSpPr>
            <p:cNvPr id="69" name="Rectangle 68"/>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dirty="0">
                  <a:solidFill>
                    <a:srgbClr val="000000"/>
                  </a:solidFill>
                  <a:latin typeface="Times" panose="02020603050405020304" pitchFamily="18" charset="0"/>
                  <a:cs typeface="Times" panose="02020603050405020304" pitchFamily="18" charset="0"/>
                </a:rPr>
                <a:t>3</a:t>
              </a:r>
              <a:r>
                <a:rPr lang="en-GB" dirty="0" smtClean="0">
                  <a:solidFill>
                    <a:srgbClr val="000000"/>
                  </a:solidFill>
                  <a:latin typeface="Times" panose="02020603050405020304" pitchFamily="18" charset="0"/>
                  <a:cs typeface="Times" panose="02020603050405020304" pitchFamily="18" charset="0"/>
                </a:rPr>
                <a:t>.1 </a:t>
              </a:r>
              <a:r>
                <a:rPr lang="en-GB" dirty="0">
                  <a:solidFill>
                    <a:srgbClr val="000000"/>
                  </a:solidFill>
                  <a:latin typeface="Times" panose="02020603050405020304" pitchFamily="18" charset="0"/>
                  <a:cs typeface="Times" panose="02020603050405020304" pitchFamily="18" charset="0"/>
                </a:rPr>
                <a:t>4 1 5 9 2 6 </a:t>
              </a:r>
              <a:r>
                <a:rPr lang="en-GB">
                  <a:solidFill>
                    <a:srgbClr val="000000"/>
                  </a:solidFill>
                  <a:latin typeface="Times" panose="02020603050405020304" pitchFamily="18" charset="0"/>
                  <a:cs typeface="Times" panose="02020603050405020304" pitchFamily="18" charset="0"/>
                </a:rPr>
                <a:t>5 </a:t>
              </a:r>
              <a:endParaRPr lang="en-GB" dirty="0">
                <a:solidFill>
                  <a:srgbClr val="000000"/>
                </a:solidFill>
                <a:latin typeface="Times" panose="02020603050405020304" pitchFamily="18" charset="0"/>
                <a:cs typeface="Times" panose="02020603050405020304" pitchFamily="18" charset="0"/>
              </a:endParaRPr>
            </a:p>
          </p:txBody>
        </p:sp>
        <p:sp>
          <p:nvSpPr>
            <p:cNvPr id="43" name="Rectangle 42"/>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7" name="Group 6"/>
          <p:cNvGrpSpPr/>
          <p:nvPr/>
        </p:nvGrpSpPr>
        <p:grpSpPr>
          <a:xfrm>
            <a:off x="4634882" y="2881694"/>
            <a:ext cx="1456547" cy="474084"/>
            <a:chOff x="4634882" y="2881694"/>
            <a:chExt cx="1456547" cy="474084"/>
          </a:xfrm>
        </p:grpSpPr>
        <p:sp>
          <p:nvSpPr>
            <p:cNvPr id="44" name="Rectangle 43"/>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7" name="Rectangle 46"/>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a:t>
              </a:r>
              <a:r>
                <a:rPr lang="en-GB">
                  <a:solidFill>
                    <a:srgbClr val="000000"/>
                  </a:solidFill>
                  <a:latin typeface="Times" panose="02020603050405020304" pitchFamily="18" charset="0"/>
                  <a:cs typeface="Times" panose="02020603050405020304" pitchFamily="18" charset="0"/>
                </a:rPr>
                <a:t>9 </a:t>
              </a:r>
              <a:r>
                <a:rPr lang="en-GB"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8" name="Group 7"/>
          <p:cNvGrpSpPr/>
          <p:nvPr/>
        </p:nvGrpSpPr>
        <p:grpSpPr>
          <a:xfrm>
            <a:off x="5935189" y="2877330"/>
            <a:ext cx="1373116" cy="464588"/>
            <a:chOff x="5887753" y="2894488"/>
            <a:chExt cx="1780591" cy="464588"/>
          </a:xfrm>
        </p:grpSpPr>
        <p:sp>
          <p:nvSpPr>
            <p:cNvPr id="42" name="Rectangle 41"/>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8" name="Rectangle 47"/>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5 </a:t>
              </a:r>
              <a:r>
                <a:rPr lang="en-GB" dirty="0">
                  <a:solidFill>
                    <a:srgbClr val="000000"/>
                  </a:solidFill>
                  <a:latin typeface="Times" panose="02020603050405020304" pitchFamily="18" charset="0"/>
                  <a:cs typeface="Times" panose="02020603050405020304" pitchFamily="18" charset="0"/>
                </a:rPr>
                <a:t>1 9 9 </a:t>
              </a:r>
              <a:r>
                <a:rPr lang="en-GB" dirty="0" smtClean="0">
                  <a:solidFill>
                    <a:srgbClr val="000000"/>
                  </a:solidFill>
                  <a:latin typeface="Times" panose="02020603050405020304" pitchFamily="18" charset="0"/>
                  <a:cs typeface="Times" panose="02020603050405020304" pitchFamily="18" charset="0"/>
                </a:rPr>
                <a:t>1 </a:t>
              </a:r>
              <a:endParaRPr lang="en-GB" dirty="0">
                <a:solidFill>
                  <a:srgbClr val="000000"/>
                </a:solidFill>
                <a:latin typeface="Times" panose="02020603050405020304" pitchFamily="18" charset="0"/>
                <a:cs typeface="Times" panose="02020603050405020304" pitchFamily="18" charset="0"/>
              </a:endParaRPr>
            </a:p>
          </p:txBody>
        </p:sp>
      </p:grpSp>
      <p:grpSp>
        <p:nvGrpSpPr>
          <p:cNvPr id="53" name="Group 52"/>
          <p:cNvGrpSpPr/>
          <p:nvPr/>
        </p:nvGrpSpPr>
        <p:grpSpPr>
          <a:xfrm>
            <a:off x="2483768" y="4140682"/>
            <a:ext cx="2454959" cy="476513"/>
            <a:chOff x="2483768" y="2880479"/>
            <a:chExt cx="2454959" cy="476513"/>
          </a:xfrm>
        </p:grpSpPr>
        <p:sp>
          <p:nvSpPr>
            <p:cNvPr id="55" name="Rectangle 54"/>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dirty="0">
                  <a:solidFill>
                    <a:srgbClr val="000000"/>
                  </a:solidFill>
                  <a:latin typeface="Times" panose="02020603050405020304" pitchFamily="18" charset="0"/>
                  <a:cs typeface="Times" panose="02020603050405020304" pitchFamily="18" charset="0"/>
                </a:rPr>
                <a:t>3</a:t>
              </a:r>
              <a:r>
                <a:rPr lang="en-GB" dirty="0" smtClean="0">
                  <a:solidFill>
                    <a:srgbClr val="000000"/>
                  </a:solidFill>
                  <a:latin typeface="Times" panose="02020603050405020304" pitchFamily="18" charset="0"/>
                  <a:cs typeface="Times" panose="02020603050405020304" pitchFamily="18" charset="0"/>
                </a:rPr>
                <a:t>.1 </a:t>
              </a:r>
              <a:r>
                <a:rPr lang="en-GB" dirty="0">
                  <a:solidFill>
                    <a:srgbClr val="000000"/>
                  </a:solidFill>
                  <a:latin typeface="Times" panose="02020603050405020304" pitchFamily="18" charset="0"/>
                  <a:cs typeface="Times" panose="02020603050405020304" pitchFamily="18" charset="0"/>
                </a:rPr>
                <a:t>4 1 5 9 2 6 </a:t>
              </a:r>
              <a:r>
                <a:rPr lang="en-GB">
                  <a:solidFill>
                    <a:srgbClr val="000000"/>
                  </a:solidFill>
                  <a:latin typeface="Times" panose="02020603050405020304" pitchFamily="18" charset="0"/>
                  <a:cs typeface="Times" panose="02020603050405020304" pitchFamily="18" charset="0"/>
                </a:rPr>
                <a:t>5 </a:t>
              </a:r>
              <a:endParaRPr lang="en-GB" dirty="0">
                <a:solidFill>
                  <a:srgbClr val="000000"/>
                </a:solidFill>
                <a:latin typeface="Times" panose="02020603050405020304" pitchFamily="18" charset="0"/>
                <a:cs typeface="Times" panose="02020603050405020304" pitchFamily="18" charset="0"/>
              </a:endParaRPr>
            </a:p>
          </p:txBody>
        </p:sp>
        <p:sp>
          <p:nvSpPr>
            <p:cNvPr id="56" name="Rectangle 55"/>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57" name="Group 56"/>
          <p:cNvGrpSpPr/>
          <p:nvPr/>
        </p:nvGrpSpPr>
        <p:grpSpPr>
          <a:xfrm>
            <a:off x="4634882" y="4141897"/>
            <a:ext cx="1456547" cy="474084"/>
            <a:chOff x="4634882" y="2881694"/>
            <a:chExt cx="1456547" cy="474084"/>
          </a:xfrm>
        </p:grpSpPr>
        <p:sp>
          <p:nvSpPr>
            <p:cNvPr id="58" name="Rectangle 57"/>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1" name="Rectangle 60"/>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a:t>
              </a:r>
              <a:r>
                <a:rPr lang="en-GB">
                  <a:solidFill>
                    <a:srgbClr val="000000"/>
                  </a:solidFill>
                  <a:latin typeface="Times" panose="02020603050405020304" pitchFamily="18" charset="0"/>
                  <a:cs typeface="Times" panose="02020603050405020304" pitchFamily="18" charset="0"/>
                </a:rPr>
                <a:t>9 </a:t>
              </a:r>
              <a:r>
                <a:rPr lang="en-GB"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62" name="Group 61"/>
          <p:cNvGrpSpPr/>
          <p:nvPr/>
        </p:nvGrpSpPr>
        <p:grpSpPr>
          <a:xfrm>
            <a:off x="5935189" y="4152860"/>
            <a:ext cx="1373115" cy="464588"/>
            <a:chOff x="5887753" y="2894488"/>
            <a:chExt cx="1780591" cy="464588"/>
          </a:xfrm>
        </p:grpSpPr>
        <p:sp>
          <p:nvSpPr>
            <p:cNvPr id="63" name="Rectangle 62"/>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4" name="Rectangle 63"/>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US" altLang="zh-CN" dirty="0" smtClean="0">
                  <a:solidFill>
                    <a:srgbClr val="000000"/>
                  </a:solidFill>
                  <a:latin typeface="Times" panose="02020603050405020304" pitchFamily="18" charset="0"/>
                  <a:cs typeface="Times" panose="02020603050405020304" pitchFamily="18" charset="0"/>
                </a:rPr>
                <a:t>0</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5</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2</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2</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en-GB" dirty="0" smtClean="0">
                  <a:solidFill>
                    <a:srgbClr val="000000"/>
                  </a:solidFill>
                  <a:latin typeface="Times" panose="02020603050405020304" pitchFamily="18" charset="0"/>
                  <a:cs typeface="Times" panose="02020603050405020304" pitchFamily="18" charset="0"/>
                </a:rPr>
                <a:t> </a:t>
              </a:r>
              <a:endParaRPr lang="en-GB" dirty="0">
                <a:solidFill>
                  <a:srgbClr val="000000"/>
                </a:solidFill>
                <a:latin typeface="Times" panose="02020603050405020304" pitchFamily="18" charset="0"/>
                <a:cs typeface="Times" panose="02020603050405020304" pitchFamily="18" charset="0"/>
              </a:endParaRPr>
            </a:p>
          </p:txBody>
        </p:sp>
      </p:grpSp>
      <p:grpSp>
        <p:nvGrpSpPr>
          <p:cNvPr id="65" name="Group 64"/>
          <p:cNvGrpSpPr/>
          <p:nvPr/>
        </p:nvGrpSpPr>
        <p:grpSpPr>
          <a:xfrm>
            <a:off x="7236296" y="2878599"/>
            <a:ext cx="1289099" cy="464588"/>
            <a:chOff x="5887753" y="2894488"/>
            <a:chExt cx="1780591" cy="464588"/>
          </a:xfrm>
        </p:grpSpPr>
        <p:sp>
          <p:nvSpPr>
            <p:cNvPr id="66" name="Rectangle 6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7" name="Rectangle 6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grpSp>
        <p:nvGrpSpPr>
          <p:cNvPr id="68" name="Group 67"/>
          <p:cNvGrpSpPr/>
          <p:nvPr/>
        </p:nvGrpSpPr>
        <p:grpSpPr>
          <a:xfrm>
            <a:off x="7236296" y="4149080"/>
            <a:ext cx="1289099" cy="464588"/>
            <a:chOff x="5887753" y="2894488"/>
            <a:chExt cx="1780591" cy="464588"/>
          </a:xfrm>
        </p:grpSpPr>
        <p:sp>
          <p:nvSpPr>
            <p:cNvPr id="76" name="Rectangle 7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77" name="Rectangle 7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sp>
        <p:nvSpPr>
          <p:cNvPr id="73" name="Rectangle 72"/>
          <p:cNvSpPr/>
          <p:nvPr/>
        </p:nvSpPr>
        <p:spPr bwMode="auto">
          <a:xfrm>
            <a:off x="4847030" y="5312499"/>
            <a:ext cx="2609288" cy="477524"/>
          </a:xfrm>
          <a:prstGeom prst="rect">
            <a:avLst/>
          </a:prstGeom>
          <a:pattFill prst="wdUpDiag">
            <a:fgClr>
              <a:srgbClr val="0000FF"/>
            </a:fgClr>
            <a:bgClr>
              <a:schemeClr val="bg1"/>
            </a:bgClr>
          </a:patt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grpSp>
        <p:nvGrpSpPr>
          <p:cNvPr id="74" name="Group 73"/>
          <p:cNvGrpSpPr/>
          <p:nvPr/>
        </p:nvGrpSpPr>
        <p:grpSpPr>
          <a:xfrm>
            <a:off x="4755333" y="4859868"/>
            <a:ext cx="1904899" cy="441340"/>
            <a:chOff x="4826215" y="5756071"/>
            <a:chExt cx="1904899" cy="441340"/>
          </a:xfrm>
        </p:grpSpPr>
        <p:sp>
          <p:nvSpPr>
            <p:cNvPr id="82" name="Rectangle 81"/>
            <p:cNvSpPr/>
            <p:nvPr/>
          </p:nvSpPr>
          <p:spPr>
            <a:xfrm>
              <a:off x="5010286" y="5756071"/>
              <a:ext cx="1720828" cy="369332"/>
            </a:xfrm>
            <a:prstGeom prst="rect">
              <a:avLst/>
            </a:prstGeom>
          </p:spPr>
          <p:txBody>
            <a:bodyPr wrap="square">
              <a:spAutoFit/>
            </a:bodyPr>
            <a:lstStyle/>
            <a:p>
              <a:r>
                <a:rPr lang="en-US" altLang="zh-CN" sz="1800" dirty="0" smtClean="0">
                  <a:solidFill>
                    <a:srgbClr val="000000"/>
                  </a:solidFill>
                  <a:latin typeface="+mn-lt"/>
                </a:rPr>
                <a:t>Start </a:t>
              </a:r>
              <a:r>
                <a:rPr lang="en-US" sz="1800" dirty="0" smtClean="0">
                  <a:solidFill>
                    <a:srgbClr val="000000"/>
                  </a:solidFill>
                  <a:latin typeface="+mn-lt"/>
                </a:rPr>
                <a:t>at </a:t>
              </a:r>
              <a:r>
                <a:rPr lang="en-US" sz="1800" dirty="0">
                  <a:solidFill>
                    <a:srgbClr val="000000"/>
                  </a:solidFill>
                  <a:latin typeface="+mn-lt"/>
                </a:rPr>
                <a:t>digit </a:t>
              </a:r>
              <a:r>
                <a:rPr lang="en-US" sz="1800" i="1" dirty="0">
                  <a:solidFill>
                    <a:srgbClr val="000000"/>
                  </a:solidFill>
                  <a:latin typeface="Times" panose="02020603050405020304" pitchFamily="18" charset="0"/>
                  <a:cs typeface="Times" panose="02020603050405020304" pitchFamily="18" charset="0"/>
                </a:rPr>
                <a:t>q</a:t>
              </a:r>
              <a:endParaRPr lang="en-GB" sz="1800" i="1" dirty="0">
                <a:solidFill>
                  <a:srgbClr val="000000"/>
                </a:solidFill>
                <a:latin typeface="Times" panose="02020603050405020304" pitchFamily="18" charset="0"/>
                <a:cs typeface="Times" panose="02020603050405020304" pitchFamily="18" charset="0"/>
              </a:endParaRPr>
            </a:p>
          </p:txBody>
        </p:sp>
        <p:sp>
          <p:nvSpPr>
            <p:cNvPr id="84" name="Notched Right Arrow 83"/>
            <p:cNvSpPr/>
            <p:nvPr/>
          </p:nvSpPr>
          <p:spPr bwMode="auto">
            <a:xfrm rot="16200000" flipH="1">
              <a:off x="4813561" y="6001363"/>
              <a:ext cx="208702" cy="183393"/>
            </a:xfrm>
            <a:prstGeom prst="notched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grpSp>
      <p:sp>
        <p:nvSpPr>
          <p:cNvPr id="85" name="Rectangle 84"/>
          <p:cNvSpPr/>
          <p:nvPr/>
        </p:nvSpPr>
        <p:spPr>
          <a:xfrm>
            <a:off x="2663199" y="5343599"/>
            <a:ext cx="2262158" cy="461665"/>
          </a:xfrm>
          <a:prstGeom prst="rect">
            <a:avLst/>
          </a:prstGeom>
        </p:spPr>
        <p:txBody>
          <a:bodyPr wrap="none">
            <a:spAutoFit/>
          </a:bodyPr>
          <a:lstStyle/>
          <a:p>
            <a:r>
              <a:rPr lang="en-GB" b="1" dirty="0">
                <a:solidFill>
                  <a:schemeClr val="bg1">
                    <a:lumMod val="65000"/>
                  </a:schemeClr>
                </a:solidFill>
                <a:latin typeface="Times" panose="02020603050405020304" pitchFamily="18" charset="0"/>
                <a:cs typeface="Times" panose="02020603050405020304" pitchFamily="18" charset="0"/>
              </a:rPr>
              <a:t>3</a:t>
            </a:r>
            <a:r>
              <a:rPr lang="en-GB" b="1" dirty="0" smtClean="0">
                <a:solidFill>
                  <a:schemeClr val="bg1">
                    <a:lumMod val="65000"/>
                  </a:schemeClr>
                </a:solidFill>
                <a:latin typeface="Times" panose="02020603050405020304" pitchFamily="18" charset="0"/>
                <a:cs typeface="Times" panose="02020603050405020304" pitchFamily="18" charset="0"/>
              </a:rPr>
              <a:t>.1 </a:t>
            </a:r>
            <a:r>
              <a:rPr lang="en-GB" b="1" dirty="0">
                <a:solidFill>
                  <a:schemeClr val="bg1">
                    <a:lumMod val="65000"/>
                  </a:schemeClr>
                </a:solidFill>
                <a:latin typeface="Times" panose="02020603050405020304" pitchFamily="18" charset="0"/>
                <a:cs typeface="Times" panose="02020603050405020304" pitchFamily="18" charset="0"/>
              </a:rPr>
              <a:t>4 1 5 9 2 6 5 </a:t>
            </a:r>
            <a:endParaRPr lang="en-GB" b="1" dirty="0">
              <a:solidFill>
                <a:schemeClr val="bg1">
                  <a:lumMod val="65000"/>
                </a:schemeClr>
              </a:solidFill>
            </a:endParaRPr>
          </a:p>
        </p:txBody>
      </p:sp>
    </p:spTree>
    <p:extLst>
      <p:ext uri="{BB962C8B-B14F-4D97-AF65-F5344CB8AC3E}">
        <p14:creationId xmlns:p14="http://schemas.microsoft.com/office/powerpoint/2010/main" val="1316092542"/>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5"/>
                                        </p:tgtEl>
                                      </p:cBhvr>
                                    </p:animEffect>
                                    <p:set>
                                      <p:cBhvr>
                                        <p:cTn id="7" dur="1" fill="hold">
                                          <p:stCondLst>
                                            <p:cond delay="499"/>
                                          </p:stCondLst>
                                        </p:cTn>
                                        <p:tgtEl>
                                          <p:spTgt spid="7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5" grpId="0"/>
      <p:bldP spid="73"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Straight Arrow Connector 93"/>
          <p:cNvCxnSpPr>
            <a:stCxn id="76" idx="3"/>
            <a:endCxn id="88" idx="1"/>
          </p:cNvCxnSpPr>
          <p:nvPr/>
        </p:nvCxnSpPr>
        <p:spPr bwMode="auto">
          <a:xfrm flipV="1">
            <a:off x="1356966" y="2891357"/>
            <a:ext cx="2286257" cy="1640112"/>
          </a:xfrm>
          <a:prstGeom prst="straightConnector1">
            <a:avLst/>
          </a:prstGeom>
          <a:ln w="1905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0608" y="620688"/>
            <a:ext cx="7543800" cy="638175"/>
          </a:xfrm>
        </p:spPr>
        <p:txBody>
          <a:bodyPr/>
          <a:lstStyle/>
          <a:p>
            <a:r>
              <a:rPr lang="en-US" altLang="zh-CN" dirty="0" smtClean="0"/>
              <a:t>Elision</a:t>
            </a:r>
            <a:r>
              <a:rPr lang="zh-CN" altLang="en-US" dirty="0" smtClean="0"/>
              <a:t> </a:t>
            </a:r>
            <a:r>
              <a:rPr lang="en-US" altLang="zh-CN" dirty="0" smtClean="0"/>
              <a:t>of</a:t>
            </a:r>
            <a:r>
              <a:rPr lang="zh-CN" altLang="en-US" dirty="0" smtClean="0"/>
              <a:t> </a:t>
            </a:r>
            <a:r>
              <a:rPr lang="en-US" altLang="zh-CN" dirty="0" smtClean="0"/>
              <a:t>Don’t</a:t>
            </a:r>
            <a:r>
              <a:rPr lang="en-GB" altLang="zh-CN" dirty="0"/>
              <a:t>-</a:t>
            </a:r>
            <a:r>
              <a:rPr lang="en-US" altLang="zh-CN" dirty="0"/>
              <a:t>Care</a:t>
            </a:r>
            <a:r>
              <a:rPr lang="zh-CN" altLang="en-US" dirty="0"/>
              <a:t> </a:t>
            </a:r>
            <a:r>
              <a:rPr lang="en-US" altLang="zh-CN" dirty="0" smtClean="0"/>
              <a:t>Digit</a:t>
            </a:r>
            <a:r>
              <a:rPr lang="en-US" altLang="zh-CN" dirty="0"/>
              <a:t>s</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10</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559441" y="1959223"/>
            <a:ext cx="5019074" cy="4782145"/>
            <a:chOff x="161534" y="2112262"/>
            <a:chExt cx="5019074" cy="4782145"/>
          </a:xfrm>
        </p:grpSpPr>
        <p:grpSp>
          <p:nvGrpSpPr>
            <p:cNvPr id="17" name="Group 16"/>
            <p:cNvGrpSpPr/>
            <p:nvPr/>
          </p:nvGrpSpPr>
          <p:grpSpPr>
            <a:xfrm>
              <a:off x="161534" y="2626026"/>
              <a:ext cx="4896544" cy="4081974"/>
              <a:chOff x="17518" y="2770042"/>
              <a:chExt cx="4896544" cy="4081974"/>
            </a:xfrm>
          </p:grpSpPr>
          <p:cxnSp>
            <p:nvCxnSpPr>
              <p:cNvPr id="21" name="Straight Arrow Connector 20"/>
              <p:cNvCxnSpPr/>
              <p:nvPr/>
            </p:nvCxnSpPr>
            <p:spPr bwMode="auto">
              <a:xfrm>
                <a:off x="17518" y="2770043"/>
                <a:ext cx="4896544"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bwMode="auto">
              <a:xfrm>
                <a:off x="17518" y="2770042"/>
                <a:ext cx="0" cy="4081974"/>
              </a:xfrm>
              <a:prstGeom prst="straightConnector1">
                <a:avLst/>
              </a:prstGeom>
              <a:ln w="28575">
                <a:solidFill>
                  <a:srgbClr val="1B0807"/>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19" name="Rectangle 18"/>
            <p:cNvSpPr/>
            <p:nvPr/>
          </p:nvSpPr>
          <p:spPr>
            <a:xfrm>
              <a:off x="4842054" y="2112262"/>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i="1" dirty="0" smtClean="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20" name="Rectangle 19"/>
            <p:cNvSpPr/>
            <p:nvPr/>
          </p:nvSpPr>
          <p:spPr>
            <a:xfrm>
              <a:off x="233542" y="6432742"/>
              <a:ext cx="104918"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smtClean="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23" name="Straight Connector 22"/>
          <p:cNvCxnSpPr/>
          <p:nvPr/>
        </p:nvCxnSpPr>
        <p:spPr bwMode="auto">
          <a:xfrm>
            <a:off x="862771" y="2659247"/>
            <a:ext cx="4194076" cy="0"/>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3" name="Curved Connector 32"/>
          <p:cNvCxnSpPr>
            <a:stCxn id="3" idx="3"/>
            <a:endCxn id="47" idx="1"/>
          </p:cNvCxnSpPr>
          <p:nvPr/>
        </p:nvCxnSpPr>
        <p:spPr bwMode="auto">
          <a:xfrm flipV="1">
            <a:off x="1331167" y="2898418"/>
            <a:ext cx="452560" cy="2390"/>
          </a:xfrm>
          <a:prstGeom prst="curvedConnector3">
            <a:avLst>
              <a:gd name="adj1" fmla="val 50000"/>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46" name="Curved Connector 45"/>
          <p:cNvCxnSpPr>
            <a:stCxn id="47" idx="2"/>
            <a:endCxn id="54" idx="1"/>
          </p:cNvCxnSpPr>
          <p:nvPr/>
        </p:nvCxnSpPr>
        <p:spPr bwMode="auto">
          <a:xfrm rot="5400000">
            <a:off x="1123602" y="2855921"/>
            <a:ext cx="651733" cy="1123785"/>
          </a:xfrm>
          <a:prstGeom prst="curvedConnector4">
            <a:avLst>
              <a:gd name="adj1" fmla="val 35153"/>
              <a:gd name="adj2" fmla="val 120342"/>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494472" y="1770242"/>
                <a:ext cx="2930674"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ARCHITECT (</a:t>
                </a:r>
                <a14:m>
                  <m:oMath xmlns:m="http://schemas.openxmlformats.org/officeDocument/2006/math">
                    <m:r>
                      <a:rPr lang="mr-IN" i="1">
                        <a:solidFill>
                          <a:srgbClr val="000000"/>
                        </a:solidFill>
                        <a:latin typeface="Cambria Math" charset="0"/>
                        <a:ea typeface="Cambria Math" charset="0"/>
                        <a:cs typeface="Cambria Math" charset="0"/>
                      </a:rPr>
                      <m:t>𝛿</m:t>
                    </m:r>
                  </m:oMath>
                </a14:m>
                <a:r>
                  <a:rPr lang="en-US" dirty="0" smtClean="0">
                    <a:solidFill>
                      <a:srgbClr val="000000"/>
                    </a:solidFill>
                    <a:latin typeface="Times New Roman" panose="02020603050405020304" pitchFamily="18" charset="0"/>
                    <a:cs typeface="Times New Roman" panose="02020603050405020304" pitchFamily="18" charset="0"/>
                  </a:rPr>
                  <a:t> = 1)</a:t>
                </a:r>
                <a:endParaRPr lang="en-GB"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1494472" y="1770242"/>
                <a:ext cx="2930674" cy="461665"/>
              </a:xfrm>
              <a:prstGeom prst="rect">
                <a:avLst/>
              </a:prstGeom>
              <a:blipFill>
                <a:blip r:embed="rId3"/>
                <a:stretch>
                  <a:fillRect l="-1247" t="-10526" r="-1455" b="-28947"/>
                </a:stretch>
              </a:blipFill>
            </p:spPr>
            <p:txBody>
              <a:bodyPr/>
              <a:lstStyle/>
              <a:p>
                <a:r>
                  <a:rPr lang="en-GB">
                    <a:noFill/>
                  </a:rPr>
                  <a:t> </a:t>
                </a:r>
              </a:p>
            </p:txBody>
          </p:sp>
        </mc:Fallback>
      </mc:AlternateContent>
      <p:sp>
        <p:nvSpPr>
          <p:cNvPr id="80" name="Rectangle 79"/>
          <p:cNvSpPr/>
          <p:nvPr/>
        </p:nvSpPr>
        <p:spPr>
          <a:xfrm>
            <a:off x="5591039" y="3645024"/>
            <a:ext cx="3515311" cy="830997"/>
          </a:xfrm>
          <a:prstGeom prst="rect">
            <a:avLst/>
          </a:prstGeom>
        </p:spPr>
        <p:txBody>
          <a:bodyPr wrap="square">
            <a:spAutoFit/>
          </a:bodyPr>
          <a:lstStyle/>
          <a:p>
            <a:pPr defTabSz="762000" eaLnBrk="0" hangingPunct="0">
              <a:spcBef>
                <a:spcPts val="0"/>
              </a:spcBef>
            </a:pPr>
            <a:r>
              <a:rPr lang="en-US" altLang="zh-CN" dirty="0" smtClean="0">
                <a:solidFill>
                  <a:srgbClr val="000000"/>
                </a:solidFill>
                <a:latin typeface="Times New Roman" panose="02020603050405020304" pitchFamily="18" charset="0"/>
                <a:cs typeface="Times New Roman" panose="02020603050405020304" pitchFamily="18" charset="0"/>
              </a:rPr>
              <a:t>B</a:t>
            </a:r>
            <a:r>
              <a:rPr lang="en-US" dirty="0" smtClean="0">
                <a:solidFill>
                  <a:srgbClr val="000000"/>
                </a:solidFill>
                <a:latin typeface="Times New Roman" panose="02020603050405020304" pitchFamily="18" charset="0"/>
                <a:cs typeface="Times New Roman" panose="02020603050405020304" pitchFamily="18" charset="0"/>
              </a:rPr>
              <a:t>ut </a:t>
            </a:r>
            <a:r>
              <a:rPr lang="en-US" dirty="0">
                <a:solidFill>
                  <a:srgbClr val="000000"/>
                </a:solidFill>
                <a:latin typeface="Times New Roman" panose="02020603050405020304" pitchFamily="18" charset="0"/>
                <a:cs typeface="Times New Roman" panose="02020603050405020304" pitchFamily="18" charset="0"/>
              </a:rPr>
              <a:t>it calculates each approximant exactly.</a:t>
            </a:r>
          </a:p>
        </p:txBody>
      </p:sp>
      <p:cxnSp>
        <p:nvCxnSpPr>
          <p:cNvPr id="84" name="Curved Connector 83"/>
          <p:cNvCxnSpPr>
            <a:stCxn id="66" idx="2"/>
            <a:endCxn id="75" idx="1"/>
          </p:cNvCxnSpPr>
          <p:nvPr/>
        </p:nvCxnSpPr>
        <p:spPr bwMode="auto">
          <a:xfrm rot="5400000">
            <a:off x="1149294" y="3685116"/>
            <a:ext cx="595055" cy="1114874"/>
          </a:xfrm>
          <a:prstGeom prst="curvedConnector4">
            <a:avLst>
              <a:gd name="adj1" fmla="val 33739"/>
              <a:gd name="adj2" fmla="val 120505"/>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86" name="Curved Connector 85"/>
          <p:cNvCxnSpPr>
            <a:stCxn id="51" idx="2"/>
            <a:endCxn id="65" idx="0"/>
          </p:cNvCxnSpPr>
          <p:nvPr/>
        </p:nvCxnSpPr>
        <p:spPr bwMode="auto">
          <a:xfrm rot="5400000">
            <a:off x="2242677" y="2858955"/>
            <a:ext cx="467089" cy="929722"/>
          </a:xfrm>
          <a:prstGeom prst="curvedConnector3">
            <a:avLst>
              <a:gd name="adj1" fmla="val 50000"/>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87" name="Straight Arrow Connector 86"/>
          <p:cNvCxnSpPr>
            <a:stCxn id="55" idx="3"/>
            <a:endCxn id="50" idx="1"/>
          </p:cNvCxnSpPr>
          <p:nvPr/>
        </p:nvCxnSpPr>
        <p:spPr bwMode="auto">
          <a:xfrm flipV="1">
            <a:off x="1355157" y="2896136"/>
            <a:ext cx="1365394" cy="838932"/>
          </a:xfrm>
          <a:prstGeom prst="straightConnector1">
            <a:avLst/>
          </a:prstGeom>
          <a:ln w="1905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394327" y="4592937"/>
            <a:ext cx="1008112" cy="461665"/>
          </a:xfrm>
          <a:prstGeom prst="rect">
            <a:avLst/>
          </a:prstGeom>
          <a:noFill/>
        </p:spPr>
        <p:txBody>
          <a:bodyPr wrap="square" rtlCol="0">
            <a:spAutoFit/>
          </a:bodyPr>
          <a:lstStyle/>
          <a:p>
            <a:r>
              <a:rPr lang="en-US" b="1" dirty="0" smtClean="0">
                <a:solidFill>
                  <a:srgbClr val="040404"/>
                </a:solidFill>
                <a:latin typeface="+mn-lt"/>
              </a:rPr>
              <a:t>……</a:t>
            </a:r>
            <a:endParaRPr lang="en-GB" b="1" dirty="0">
              <a:solidFill>
                <a:srgbClr val="040404"/>
              </a:solidFill>
              <a:latin typeface="+mn-lt"/>
            </a:endParaRPr>
          </a:p>
        </p:txBody>
      </p:sp>
      <p:grpSp>
        <p:nvGrpSpPr>
          <p:cNvPr id="128" name="Group 127"/>
          <p:cNvGrpSpPr/>
          <p:nvPr/>
        </p:nvGrpSpPr>
        <p:grpSpPr>
          <a:xfrm>
            <a:off x="849381" y="2689445"/>
            <a:ext cx="494102" cy="414216"/>
            <a:chOff x="685475" y="2689447"/>
            <a:chExt cx="1105774" cy="452379"/>
          </a:xfrm>
        </p:grpSpPr>
        <p:sp>
          <p:nvSpPr>
            <p:cNvPr id="3" name="Rounded Rectangle 2"/>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17" name="Rectangle 116"/>
                <p:cNvSpPr/>
                <p:nvPr/>
              </p:nvSpPr>
              <p:spPr>
                <a:xfrm>
                  <a:off x="685475" y="2689447"/>
                  <a:ext cx="1105774" cy="4523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1</m:t>
                        </m:r>
                      </m:oMath>
                    </m:oMathPara>
                  </a14:m>
                  <a:endParaRPr lang="en-US" dirty="0">
                    <a:solidFill>
                      <a:srgbClr val="000000"/>
                    </a:solidFill>
                  </a:endParaRPr>
                </a:p>
              </p:txBody>
            </p:sp>
          </mc:Choice>
          <mc:Fallback xmlns="">
            <p:sp>
              <p:nvSpPr>
                <p:cNvPr id="117" name="Rectangle 116"/>
                <p:cNvSpPr>
                  <a:spLocks noRot="1" noChangeAspect="1" noMove="1" noResize="1" noEditPoints="1" noAdjustHandles="1" noChangeArrowheads="1" noChangeShapeType="1" noTextEdit="1"/>
                </p:cNvSpPr>
                <p:nvPr/>
              </p:nvSpPr>
              <p:spPr>
                <a:xfrm>
                  <a:off x="685475" y="2689447"/>
                  <a:ext cx="1105774" cy="452379"/>
                </a:xfrm>
                <a:prstGeom prst="rect">
                  <a:avLst/>
                </a:prstGeom>
                <a:blipFill>
                  <a:blip r:embed="rId4"/>
                  <a:stretch>
                    <a:fillRect/>
                  </a:stretch>
                </a:blipFill>
              </p:spPr>
              <p:txBody>
                <a:bodyPr/>
                <a:lstStyle/>
                <a:p>
                  <a:r>
                    <a:rPr lang="en-GB">
                      <a:noFill/>
                    </a:rPr>
                    <a:t> </a:t>
                  </a:r>
                </a:p>
              </p:txBody>
            </p:sp>
          </mc:Fallback>
        </mc:AlternateContent>
      </p:grpSp>
      <p:grpSp>
        <p:nvGrpSpPr>
          <p:cNvPr id="45" name="Group 44"/>
          <p:cNvGrpSpPr/>
          <p:nvPr/>
        </p:nvGrpSpPr>
        <p:grpSpPr>
          <a:xfrm>
            <a:off x="1757207" y="2687058"/>
            <a:ext cx="494102" cy="405496"/>
            <a:chOff x="685475" y="2689446"/>
            <a:chExt cx="1105774" cy="442855"/>
          </a:xfrm>
        </p:grpSpPr>
        <p:sp>
          <p:nvSpPr>
            <p:cNvPr id="47" name="Rounded Rectangle 46"/>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48" name="Rectangle 47"/>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0</m:t>
                        </m:r>
                      </m:oMath>
                    </m:oMathPara>
                  </a14:m>
                  <a:endParaRPr lang="en-US" dirty="0">
                    <a:solidFill>
                      <a:srgbClr val="000000"/>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5"/>
                  <a:stretch>
                    <a:fillRect/>
                  </a:stretch>
                </a:blipFill>
              </p:spPr>
              <p:txBody>
                <a:bodyPr/>
                <a:lstStyle/>
                <a:p>
                  <a:r>
                    <a:rPr lang="en-GB">
                      <a:noFill/>
                    </a:rPr>
                    <a:t> </a:t>
                  </a:r>
                </a:p>
              </p:txBody>
            </p:sp>
          </mc:Fallback>
        </mc:AlternateContent>
      </p:grpSp>
      <p:grpSp>
        <p:nvGrpSpPr>
          <p:cNvPr id="49" name="Group 48"/>
          <p:cNvGrpSpPr/>
          <p:nvPr/>
        </p:nvGrpSpPr>
        <p:grpSpPr>
          <a:xfrm>
            <a:off x="2694031" y="2684776"/>
            <a:ext cx="494102" cy="405496"/>
            <a:chOff x="685475" y="2689446"/>
            <a:chExt cx="1105774" cy="442855"/>
          </a:xfrm>
        </p:grpSpPr>
        <p:sp>
          <p:nvSpPr>
            <p:cNvPr id="50" name="Rounded Rectangle 49"/>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51" name="Rectangle 50"/>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9</m:t>
                        </m:r>
                      </m:oMath>
                    </m:oMathPara>
                  </a14:m>
                  <a:endParaRPr lang="en-US"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6"/>
                  <a:stretch>
                    <a:fillRect/>
                  </a:stretch>
                </a:blipFill>
              </p:spPr>
              <p:txBody>
                <a:bodyPr/>
                <a:lstStyle/>
                <a:p>
                  <a:r>
                    <a:rPr lang="en-GB">
                      <a:noFill/>
                    </a:rPr>
                    <a:t> </a:t>
                  </a:r>
                </a:p>
              </p:txBody>
            </p:sp>
          </mc:Fallback>
        </mc:AlternateContent>
      </p:grpSp>
      <p:grpSp>
        <p:nvGrpSpPr>
          <p:cNvPr id="53" name="Group 52"/>
          <p:cNvGrpSpPr/>
          <p:nvPr/>
        </p:nvGrpSpPr>
        <p:grpSpPr>
          <a:xfrm>
            <a:off x="861055" y="3532320"/>
            <a:ext cx="494102" cy="405496"/>
            <a:chOff x="685475" y="2689446"/>
            <a:chExt cx="1105774" cy="442855"/>
          </a:xfrm>
        </p:grpSpPr>
        <p:sp>
          <p:nvSpPr>
            <p:cNvPr id="54" name="Rounded Rectangle 53"/>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55" name="Rectangle 54"/>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ea typeface="Cambria Math" charset="0"/>
                          </a:rPr>
                          <m:t>1</m:t>
                        </m:r>
                      </m:oMath>
                    </m:oMathPara>
                  </a14:m>
                  <a:endParaRPr lang="en-US" dirty="0">
                    <a:solidFill>
                      <a:srgbClr val="000000"/>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7"/>
                  <a:stretch>
                    <a:fillRect/>
                  </a:stretch>
                </a:blipFill>
              </p:spPr>
              <p:txBody>
                <a:bodyPr/>
                <a:lstStyle/>
                <a:p>
                  <a:r>
                    <a:rPr lang="en-GB">
                      <a:noFill/>
                    </a:rPr>
                    <a:t> </a:t>
                  </a:r>
                </a:p>
              </p:txBody>
            </p:sp>
          </mc:Fallback>
        </mc:AlternateContent>
      </p:grpSp>
      <p:grpSp>
        <p:nvGrpSpPr>
          <p:cNvPr id="64" name="Group 63"/>
          <p:cNvGrpSpPr/>
          <p:nvPr/>
        </p:nvGrpSpPr>
        <p:grpSpPr>
          <a:xfrm>
            <a:off x="1757207" y="3539530"/>
            <a:ext cx="494102" cy="405496"/>
            <a:chOff x="685475" y="2689446"/>
            <a:chExt cx="1105774" cy="442855"/>
          </a:xfrm>
        </p:grpSpPr>
        <p:sp>
          <p:nvSpPr>
            <p:cNvPr id="65" name="Rounded Rectangle 64"/>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66" name="Rectangle 65"/>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0</m:t>
                        </m:r>
                      </m:oMath>
                    </m:oMathPara>
                  </a14:m>
                  <a:endParaRPr lang="en-US" dirty="0">
                    <a:solidFill>
                      <a:srgbClr val="000000"/>
                    </a:solidFill>
                  </a:endParaRPr>
                </a:p>
              </p:txBody>
            </p:sp>
          </mc:Choice>
          <mc:Fallback xmlns="">
            <p:sp>
              <p:nvSpPr>
                <p:cNvPr id="66" name="Rectangle 65"/>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8"/>
                  <a:stretch>
                    <a:fillRect/>
                  </a:stretch>
                </a:blipFill>
              </p:spPr>
              <p:txBody>
                <a:bodyPr/>
                <a:lstStyle/>
                <a:p>
                  <a:r>
                    <a:rPr lang="en-GB">
                      <a:noFill/>
                    </a:rPr>
                    <a:t> </a:t>
                  </a:r>
                </a:p>
              </p:txBody>
            </p:sp>
          </mc:Fallback>
        </mc:AlternateContent>
      </p:grpSp>
      <p:grpSp>
        <p:nvGrpSpPr>
          <p:cNvPr id="74" name="Group 73"/>
          <p:cNvGrpSpPr/>
          <p:nvPr/>
        </p:nvGrpSpPr>
        <p:grpSpPr>
          <a:xfrm>
            <a:off x="862864" y="4328721"/>
            <a:ext cx="494102" cy="405496"/>
            <a:chOff x="685475" y="2689446"/>
            <a:chExt cx="1105774" cy="442855"/>
          </a:xfrm>
        </p:grpSpPr>
        <p:sp>
          <p:nvSpPr>
            <p:cNvPr id="75" name="Rounded Rectangle 74"/>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76" name="Rectangle 75"/>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1</m:t>
                        </m:r>
                      </m:oMath>
                    </m:oMathPara>
                  </a14:m>
                  <a:endParaRPr lang="en-US" dirty="0">
                    <a:solidFill>
                      <a:srgbClr val="000000"/>
                    </a:solidFill>
                  </a:endParaRPr>
                </a:p>
              </p:txBody>
            </p:sp>
          </mc:Choice>
          <mc:Fallback xmlns="">
            <p:sp>
              <p:nvSpPr>
                <p:cNvPr id="76" name="Rectangle 75"/>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9"/>
                  <a:stretch>
                    <a:fillRect/>
                  </a:stretch>
                </a:blipFill>
              </p:spPr>
              <p:txBody>
                <a:bodyPr/>
                <a:lstStyle/>
                <a:p>
                  <a:r>
                    <a:rPr lang="en-GB">
                      <a:noFill/>
                    </a:rPr>
                    <a:t> </a:t>
                  </a:r>
                </a:p>
              </p:txBody>
            </p:sp>
          </mc:Fallback>
        </mc:AlternateContent>
      </p:grpSp>
      <p:grpSp>
        <p:nvGrpSpPr>
          <p:cNvPr id="85" name="Group 84"/>
          <p:cNvGrpSpPr/>
          <p:nvPr/>
        </p:nvGrpSpPr>
        <p:grpSpPr>
          <a:xfrm>
            <a:off x="3616703" y="2679997"/>
            <a:ext cx="494102" cy="405496"/>
            <a:chOff x="685475" y="2689446"/>
            <a:chExt cx="1105774" cy="442855"/>
          </a:xfrm>
        </p:grpSpPr>
        <p:sp>
          <p:nvSpPr>
            <p:cNvPr id="88" name="Rounded Rectangle 87"/>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89" name="Rectangle 88"/>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6</m:t>
                        </m:r>
                      </m:oMath>
                    </m:oMathPara>
                  </a14:m>
                  <a:endParaRPr lang="en-US" dirty="0">
                    <a:solidFill>
                      <a:srgbClr val="000000"/>
                    </a:solidFill>
                  </a:endParaRPr>
                </a:p>
              </p:txBody>
            </p:sp>
          </mc:Choice>
          <mc:Fallback xmlns="">
            <p:sp>
              <p:nvSpPr>
                <p:cNvPr id="89" name="Rectangle 88"/>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10"/>
                  <a:stretch>
                    <a:fillRect/>
                  </a:stretch>
                </a:blipFill>
              </p:spPr>
              <p:txBody>
                <a:bodyPr/>
                <a:lstStyle/>
                <a:p>
                  <a:r>
                    <a:rPr lang="en-GB">
                      <a:noFill/>
                    </a:rPr>
                    <a:t> </a:t>
                  </a:r>
                </a:p>
              </p:txBody>
            </p:sp>
          </mc:Fallback>
        </mc:AlternateContent>
      </p:grpSp>
      <p:cxnSp>
        <p:nvCxnSpPr>
          <p:cNvPr id="113" name="Curved Connector 112"/>
          <p:cNvCxnSpPr>
            <a:stCxn id="89" idx="2"/>
            <a:endCxn id="131" idx="0"/>
          </p:cNvCxnSpPr>
          <p:nvPr/>
        </p:nvCxnSpPr>
        <p:spPr bwMode="auto">
          <a:xfrm rot="5400000">
            <a:off x="3158990" y="2851403"/>
            <a:ext cx="470675" cy="938855"/>
          </a:xfrm>
          <a:prstGeom prst="curvedConnector3">
            <a:avLst>
              <a:gd name="adj1" fmla="val 50000"/>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114" name="Curved Connector 113"/>
          <p:cNvCxnSpPr>
            <a:stCxn id="131" idx="2"/>
            <a:endCxn id="140" idx="0"/>
          </p:cNvCxnSpPr>
          <p:nvPr/>
        </p:nvCxnSpPr>
        <p:spPr bwMode="auto">
          <a:xfrm rot="5400000">
            <a:off x="2280600" y="3685323"/>
            <a:ext cx="367958" cy="920641"/>
          </a:xfrm>
          <a:prstGeom prst="curvedConnector3">
            <a:avLst>
              <a:gd name="adj1" fmla="val 50000"/>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116" name="Curved Connector 115"/>
          <p:cNvCxnSpPr>
            <a:stCxn id="140" idx="2"/>
            <a:endCxn id="155" idx="1"/>
          </p:cNvCxnSpPr>
          <p:nvPr/>
        </p:nvCxnSpPr>
        <p:spPr bwMode="auto">
          <a:xfrm rot="5400000">
            <a:off x="1125737" y="4466573"/>
            <a:ext cx="609977" cy="1147067"/>
          </a:xfrm>
          <a:prstGeom prst="curvedConnector4">
            <a:avLst>
              <a:gd name="adj1" fmla="val 33381"/>
              <a:gd name="adj2" fmla="val 119929"/>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122" name="Straight Arrow Connector 121"/>
          <p:cNvCxnSpPr>
            <a:stCxn id="154" idx="3"/>
            <a:endCxn id="149" idx="1"/>
          </p:cNvCxnSpPr>
          <p:nvPr/>
        </p:nvCxnSpPr>
        <p:spPr bwMode="auto">
          <a:xfrm flipV="1">
            <a:off x="1338977" y="2882745"/>
            <a:ext cx="3137255" cy="2470962"/>
          </a:xfrm>
          <a:prstGeom prst="straightConnector1">
            <a:avLst/>
          </a:prstGeom>
          <a:ln w="1905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2677848" y="3556168"/>
            <a:ext cx="494102" cy="405496"/>
            <a:chOff x="685475" y="2689446"/>
            <a:chExt cx="1105774" cy="442855"/>
          </a:xfrm>
        </p:grpSpPr>
        <p:sp>
          <p:nvSpPr>
            <p:cNvPr id="130" name="Rounded Rectangle 129"/>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31" name="Rectangle 130"/>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9</m:t>
                        </m:r>
                      </m:oMath>
                    </m:oMathPara>
                  </a14:m>
                  <a:endParaRPr lang="en-US" dirty="0">
                    <a:solidFill>
                      <a:srgbClr val="000000"/>
                    </a:solidFill>
                  </a:endParaRPr>
                </a:p>
              </p:txBody>
            </p:sp>
          </mc:Choice>
          <mc:Fallback xmlns="">
            <p:sp>
              <p:nvSpPr>
                <p:cNvPr id="131" name="Rectangle 130"/>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11"/>
                  <a:stretch>
                    <a:fillRect/>
                  </a:stretch>
                </a:blipFill>
              </p:spPr>
              <p:txBody>
                <a:bodyPr/>
                <a:lstStyle/>
                <a:p>
                  <a:r>
                    <a:rPr lang="en-GB">
                      <a:noFill/>
                    </a:rPr>
                    <a:t> </a:t>
                  </a:r>
                </a:p>
              </p:txBody>
            </p:sp>
          </mc:Fallback>
        </mc:AlternateContent>
      </p:grpSp>
      <p:grpSp>
        <p:nvGrpSpPr>
          <p:cNvPr id="138" name="Group 137"/>
          <p:cNvGrpSpPr/>
          <p:nvPr/>
        </p:nvGrpSpPr>
        <p:grpSpPr>
          <a:xfrm>
            <a:off x="1757207" y="4329622"/>
            <a:ext cx="494102" cy="405496"/>
            <a:chOff x="685475" y="2689446"/>
            <a:chExt cx="1105774" cy="442855"/>
          </a:xfrm>
        </p:grpSpPr>
        <p:sp>
          <p:nvSpPr>
            <p:cNvPr id="139" name="Rounded Rectangle 138"/>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40" name="Rectangle 139"/>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0</m:t>
                        </m:r>
                      </m:oMath>
                    </m:oMathPara>
                  </a14:m>
                  <a:endParaRPr lang="en-US" dirty="0">
                    <a:solidFill>
                      <a:srgbClr val="000000"/>
                    </a:solidFill>
                  </a:endParaRPr>
                </a:p>
              </p:txBody>
            </p:sp>
          </mc:Choice>
          <mc:Fallback xmlns="">
            <p:sp>
              <p:nvSpPr>
                <p:cNvPr id="140" name="Rectangle 139"/>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12"/>
                  <a:stretch>
                    <a:fillRect/>
                  </a:stretch>
                </a:blipFill>
              </p:spPr>
              <p:txBody>
                <a:bodyPr/>
                <a:lstStyle/>
                <a:p>
                  <a:r>
                    <a:rPr lang="en-GB">
                      <a:noFill/>
                    </a:rPr>
                    <a:t> </a:t>
                  </a:r>
                </a:p>
              </p:txBody>
            </p:sp>
          </mc:Fallback>
        </mc:AlternateContent>
      </p:grpSp>
      <p:grpSp>
        <p:nvGrpSpPr>
          <p:cNvPr id="146" name="Group 145"/>
          <p:cNvGrpSpPr/>
          <p:nvPr/>
        </p:nvGrpSpPr>
        <p:grpSpPr>
          <a:xfrm>
            <a:off x="3645032" y="3549642"/>
            <a:ext cx="494102" cy="405496"/>
            <a:chOff x="3481127" y="3549642"/>
            <a:chExt cx="494102" cy="405496"/>
          </a:xfrm>
        </p:grpSpPr>
        <p:sp>
          <p:nvSpPr>
            <p:cNvPr id="96" name="Rounded Rectangle 95"/>
            <p:cNvSpPr/>
            <p:nvPr/>
          </p:nvSpPr>
          <p:spPr bwMode="auto">
            <a:xfrm>
              <a:off x="3492578" y="3564407"/>
              <a:ext cx="455266" cy="387058"/>
            </a:xfrm>
            <a:prstGeom prst="roundRect">
              <a:avLst/>
            </a:prstGeom>
            <a:ln>
              <a:solidFill>
                <a:schemeClr val="accent3">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41" name="Rectangle 140"/>
                <p:cNvSpPr/>
                <p:nvPr/>
              </p:nvSpPr>
              <p:spPr>
                <a:xfrm>
                  <a:off x="3481127" y="3549642"/>
                  <a:ext cx="494102" cy="405496"/>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3</m:t>
                        </m:r>
                      </m:oMath>
                    </m:oMathPara>
                  </a14:m>
                  <a:endParaRPr lang="en-US" dirty="0">
                    <a:solidFill>
                      <a:srgbClr val="000000"/>
                    </a:solidFill>
                  </a:endParaRPr>
                </a:p>
              </p:txBody>
            </p:sp>
          </mc:Choice>
          <mc:Fallback xmlns="">
            <p:sp>
              <p:nvSpPr>
                <p:cNvPr id="141" name="Rectangle 140"/>
                <p:cNvSpPr>
                  <a:spLocks noRot="1" noChangeAspect="1" noMove="1" noResize="1" noEditPoints="1" noAdjustHandles="1" noChangeArrowheads="1" noChangeShapeType="1" noTextEdit="1"/>
                </p:cNvSpPr>
                <p:nvPr/>
              </p:nvSpPr>
              <p:spPr>
                <a:xfrm>
                  <a:off x="3481127" y="3549642"/>
                  <a:ext cx="494102" cy="405496"/>
                </a:xfrm>
                <a:prstGeom prst="rect">
                  <a:avLst/>
                </a:prstGeom>
                <a:blipFill>
                  <a:blip r:embed="rId13"/>
                  <a:stretch>
                    <a:fillRect/>
                  </a:stretch>
                </a:blipFill>
                <a:ln>
                  <a:noFill/>
                </a:ln>
              </p:spPr>
              <p:txBody>
                <a:bodyPr/>
                <a:lstStyle/>
                <a:p>
                  <a:r>
                    <a:rPr lang="en-GB">
                      <a:noFill/>
                    </a:rPr>
                    <a:t> </a:t>
                  </a:r>
                </a:p>
              </p:txBody>
            </p:sp>
          </mc:Fallback>
        </mc:AlternateContent>
      </p:grpSp>
      <p:grpSp>
        <p:nvGrpSpPr>
          <p:cNvPr id="147" name="Group 146"/>
          <p:cNvGrpSpPr/>
          <p:nvPr/>
        </p:nvGrpSpPr>
        <p:grpSpPr>
          <a:xfrm>
            <a:off x="4476232" y="2679997"/>
            <a:ext cx="494102" cy="405496"/>
            <a:chOff x="3481127" y="3549642"/>
            <a:chExt cx="494102" cy="405496"/>
          </a:xfrm>
        </p:grpSpPr>
        <p:sp>
          <p:nvSpPr>
            <p:cNvPr id="148" name="Rounded Rectangle 147"/>
            <p:cNvSpPr/>
            <p:nvPr/>
          </p:nvSpPr>
          <p:spPr bwMode="auto">
            <a:xfrm>
              <a:off x="3492578" y="3564407"/>
              <a:ext cx="455266" cy="387058"/>
            </a:xfrm>
            <a:prstGeom prst="roundRect">
              <a:avLst/>
            </a:prstGeom>
            <a:ln>
              <a:solidFill>
                <a:schemeClr val="accent3">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49" name="Rectangle 148"/>
                <p:cNvSpPr/>
                <p:nvPr/>
              </p:nvSpPr>
              <p:spPr>
                <a:xfrm>
                  <a:off x="3481127" y="3549642"/>
                  <a:ext cx="494102" cy="405496"/>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9</m:t>
                        </m:r>
                      </m:oMath>
                    </m:oMathPara>
                  </a14:m>
                  <a:endParaRPr lang="en-US" dirty="0">
                    <a:solidFill>
                      <a:srgbClr val="000000"/>
                    </a:solidFill>
                  </a:endParaRPr>
                </a:p>
              </p:txBody>
            </p:sp>
          </mc:Choice>
          <mc:Fallback xmlns="">
            <p:sp>
              <p:nvSpPr>
                <p:cNvPr id="149" name="Rectangle 148"/>
                <p:cNvSpPr>
                  <a:spLocks noRot="1" noChangeAspect="1" noMove="1" noResize="1" noEditPoints="1" noAdjustHandles="1" noChangeArrowheads="1" noChangeShapeType="1" noTextEdit="1"/>
                </p:cNvSpPr>
                <p:nvPr/>
              </p:nvSpPr>
              <p:spPr>
                <a:xfrm>
                  <a:off x="3481127" y="3549642"/>
                  <a:ext cx="494102" cy="405496"/>
                </a:xfrm>
                <a:prstGeom prst="rect">
                  <a:avLst/>
                </a:prstGeom>
                <a:blipFill>
                  <a:blip r:embed="rId14"/>
                  <a:stretch>
                    <a:fillRect/>
                  </a:stretch>
                </a:blipFill>
                <a:ln>
                  <a:noFill/>
                </a:ln>
              </p:spPr>
              <p:txBody>
                <a:bodyPr/>
                <a:lstStyle/>
                <a:p>
                  <a:r>
                    <a:rPr lang="en-GB">
                      <a:noFill/>
                    </a:rPr>
                    <a:t> </a:t>
                  </a:r>
                </a:p>
              </p:txBody>
            </p:sp>
          </mc:Fallback>
        </mc:AlternateContent>
      </p:grpSp>
      <p:grpSp>
        <p:nvGrpSpPr>
          <p:cNvPr id="150" name="Group 149"/>
          <p:cNvGrpSpPr/>
          <p:nvPr/>
        </p:nvGrpSpPr>
        <p:grpSpPr>
          <a:xfrm>
            <a:off x="1757207" y="5137313"/>
            <a:ext cx="494102" cy="405496"/>
            <a:chOff x="3481127" y="3549642"/>
            <a:chExt cx="494102" cy="405496"/>
          </a:xfrm>
        </p:grpSpPr>
        <p:sp>
          <p:nvSpPr>
            <p:cNvPr id="151" name="Rounded Rectangle 150"/>
            <p:cNvSpPr/>
            <p:nvPr/>
          </p:nvSpPr>
          <p:spPr bwMode="auto">
            <a:xfrm>
              <a:off x="3492578" y="3564407"/>
              <a:ext cx="455266" cy="387058"/>
            </a:xfrm>
            <a:prstGeom prst="roundRect">
              <a:avLst/>
            </a:prstGeom>
            <a:ln>
              <a:solidFill>
                <a:schemeClr val="accent3">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52" name="Rectangle 151"/>
                <p:cNvSpPr/>
                <p:nvPr/>
              </p:nvSpPr>
              <p:spPr>
                <a:xfrm>
                  <a:off x="3481127" y="3549642"/>
                  <a:ext cx="494102" cy="405496"/>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ea typeface="Cambria Math" charset="0"/>
                          </a:rPr>
                          <m:t>0</m:t>
                        </m:r>
                      </m:oMath>
                    </m:oMathPara>
                  </a14:m>
                  <a:endParaRPr lang="en-US" dirty="0">
                    <a:solidFill>
                      <a:srgbClr val="000000"/>
                    </a:solidFill>
                  </a:endParaRPr>
                </a:p>
              </p:txBody>
            </p:sp>
          </mc:Choice>
          <mc:Fallback xmlns="">
            <p:sp>
              <p:nvSpPr>
                <p:cNvPr id="152" name="Rectangle 151"/>
                <p:cNvSpPr>
                  <a:spLocks noRot="1" noChangeAspect="1" noMove="1" noResize="1" noEditPoints="1" noAdjustHandles="1" noChangeArrowheads="1" noChangeShapeType="1" noTextEdit="1"/>
                </p:cNvSpPr>
                <p:nvPr/>
              </p:nvSpPr>
              <p:spPr>
                <a:xfrm>
                  <a:off x="3481127" y="3549642"/>
                  <a:ext cx="494102" cy="405496"/>
                </a:xfrm>
                <a:prstGeom prst="rect">
                  <a:avLst/>
                </a:prstGeom>
                <a:blipFill>
                  <a:blip r:embed="rId15"/>
                  <a:stretch>
                    <a:fillRect/>
                  </a:stretch>
                </a:blipFill>
                <a:ln>
                  <a:noFill/>
                </a:ln>
              </p:spPr>
              <p:txBody>
                <a:bodyPr/>
                <a:lstStyle/>
                <a:p>
                  <a:r>
                    <a:rPr lang="en-GB">
                      <a:noFill/>
                    </a:rPr>
                    <a:t> </a:t>
                  </a:r>
                </a:p>
              </p:txBody>
            </p:sp>
          </mc:Fallback>
        </mc:AlternateContent>
      </p:grpSp>
      <p:grpSp>
        <p:nvGrpSpPr>
          <p:cNvPr id="153" name="Group 152"/>
          <p:cNvGrpSpPr/>
          <p:nvPr/>
        </p:nvGrpSpPr>
        <p:grpSpPr>
          <a:xfrm>
            <a:off x="857191" y="5142347"/>
            <a:ext cx="494102" cy="405496"/>
            <a:chOff x="685475" y="2689446"/>
            <a:chExt cx="1105774" cy="442855"/>
          </a:xfrm>
        </p:grpSpPr>
        <p:sp>
          <p:nvSpPr>
            <p:cNvPr id="154" name="Rounded Rectangle 153"/>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55" name="Rectangle 154"/>
                <p:cNvSpPr/>
                <p:nvPr/>
              </p:nvSpPr>
              <p:spPr>
                <a:xfrm>
                  <a:off x="685475" y="2689446"/>
                  <a:ext cx="1105774" cy="442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ea typeface="Cambria Math" charset="0"/>
                          </a:rPr>
                          <m:t>1</m:t>
                        </m:r>
                      </m:oMath>
                    </m:oMathPara>
                  </a14:m>
                  <a:endParaRPr lang="en-US" dirty="0">
                    <a:solidFill>
                      <a:srgbClr val="000000"/>
                    </a:solidFill>
                  </a:endParaRPr>
                </a:p>
              </p:txBody>
            </p:sp>
          </mc:Choice>
          <mc:Fallback xmlns="">
            <p:sp>
              <p:nvSpPr>
                <p:cNvPr id="155" name="Rectangle 154"/>
                <p:cNvSpPr>
                  <a:spLocks noRot="1" noChangeAspect="1" noMove="1" noResize="1" noEditPoints="1" noAdjustHandles="1" noChangeArrowheads="1" noChangeShapeType="1" noTextEdit="1"/>
                </p:cNvSpPr>
                <p:nvPr/>
              </p:nvSpPr>
              <p:spPr>
                <a:xfrm>
                  <a:off x="685475" y="2689446"/>
                  <a:ext cx="1105774" cy="442855"/>
                </a:xfrm>
                <a:prstGeom prst="rect">
                  <a:avLst/>
                </a:prstGeom>
                <a:blipFill>
                  <a:blip r:embed="rId16"/>
                  <a:stretch>
                    <a:fillRect/>
                  </a:stretch>
                </a:blipFill>
              </p:spPr>
              <p:txBody>
                <a:bodyPr/>
                <a:lstStyle/>
                <a:p>
                  <a:r>
                    <a:rPr lang="en-GB">
                      <a:noFill/>
                    </a:rPr>
                    <a:t> </a:t>
                  </a:r>
                </a:p>
              </p:txBody>
            </p:sp>
          </mc:Fallback>
        </mc:AlternateContent>
      </p:grpSp>
      <p:grpSp>
        <p:nvGrpSpPr>
          <p:cNvPr id="156" name="Group 155"/>
          <p:cNvGrpSpPr/>
          <p:nvPr/>
        </p:nvGrpSpPr>
        <p:grpSpPr>
          <a:xfrm>
            <a:off x="2694031" y="4330254"/>
            <a:ext cx="494102" cy="405496"/>
            <a:chOff x="3481127" y="3549642"/>
            <a:chExt cx="494102" cy="405496"/>
          </a:xfrm>
        </p:grpSpPr>
        <p:sp>
          <p:nvSpPr>
            <p:cNvPr id="157" name="Rounded Rectangle 156"/>
            <p:cNvSpPr/>
            <p:nvPr/>
          </p:nvSpPr>
          <p:spPr bwMode="auto">
            <a:xfrm>
              <a:off x="3492578" y="3564407"/>
              <a:ext cx="455266" cy="387058"/>
            </a:xfrm>
            <a:prstGeom prst="roundRect">
              <a:avLst/>
            </a:prstGeom>
            <a:ln>
              <a:solidFill>
                <a:schemeClr val="accent3">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58" name="Rectangle 157"/>
                <p:cNvSpPr/>
                <p:nvPr/>
              </p:nvSpPr>
              <p:spPr>
                <a:xfrm>
                  <a:off x="3481127" y="3549642"/>
                  <a:ext cx="494102" cy="405496"/>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00"/>
                            </a:solidFill>
                            <a:latin typeface="Cambria Math" panose="02040503050406030204" pitchFamily="18" charset="0"/>
                            <a:ea typeface="Cambria Math" charset="0"/>
                          </a:rPr>
                          <m:t>9</m:t>
                        </m:r>
                      </m:oMath>
                    </m:oMathPara>
                  </a14:m>
                  <a:endParaRPr lang="en-US" dirty="0">
                    <a:solidFill>
                      <a:srgbClr val="000000"/>
                    </a:solidFill>
                  </a:endParaRPr>
                </a:p>
              </p:txBody>
            </p:sp>
          </mc:Choice>
          <mc:Fallback xmlns="">
            <p:sp>
              <p:nvSpPr>
                <p:cNvPr id="158" name="Rectangle 157"/>
                <p:cNvSpPr>
                  <a:spLocks noRot="1" noChangeAspect="1" noMove="1" noResize="1" noEditPoints="1" noAdjustHandles="1" noChangeArrowheads="1" noChangeShapeType="1" noTextEdit="1"/>
                </p:cNvSpPr>
                <p:nvPr/>
              </p:nvSpPr>
              <p:spPr>
                <a:xfrm>
                  <a:off x="3481127" y="3549642"/>
                  <a:ext cx="494102" cy="405496"/>
                </a:xfrm>
                <a:prstGeom prst="rect">
                  <a:avLst/>
                </a:prstGeom>
                <a:blipFill>
                  <a:blip r:embed="rId17"/>
                  <a:stretch>
                    <a:fillRect/>
                  </a:stretch>
                </a:blipFill>
                <a:ln>
                  <a:noFill/>
                </a:ln>
              </p:spPr>
              <p:txBody>
                <a:bodyPr/>
                <a:lstStyle/>
                <a:p>
                  <a:r>
                    <a:rPr lang="en-GB">
                      <a:noFill/>
                    </a:rPr>
                    <a:t> </a:t>
                  </a:r>
                </a:p>
              </p:txBody>
            </p:sp>
          </mc:Fallback>
        </mc:AlternateContent>
      </p:grpSp>
      <p:grpSp>
        <p:nvGrpSpPr>
          <p:cNvPr id="166" name="Group 165"/>
          <p:cNvGrpSpPr/>
          <p:nvPr/>
        </p:nvGrpSpPr>
        <p:grpSpPr>
          <a:xfrm>
            <a:off x="875901" y="5879898"/>
            <a:ext cx="494102" cy="412485"/>
            <a:chOff x="3481127" y="3549642"/>
            <a:chExt cx="494102" cy="412485"/>
          </a:xfrm>
        </p:grpSpPr>
        <p:sp>
          <p:nvSpPr>
            <p:cNvPr id="167" name="Rounded Rectangle 166"/>
            <p:cNvSpPr/>
            <p:nvPr/>
          </p:nvSpPr>
          <p:spPr bwMode="auto">
            <a:xfrm>
              <a:off x="3492578" y="3564407"/>
              <a:ext cx="455266" cy="387058"/>
            </a:xfrm>
            <a:prstGeom prst="roundRect">
              <a:avLst/>
            </a:prstGeom>
            <a:ln>
              <a:solidFill>
                <a:schemeClr val="accent3">
                  <a:lumMod val="6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68" name="Rectangle 167"/>
                <p:cNvSpPr/>
                <p:nvPr/>
              </p:nvSpPr>
              <p:spPr>
                <a:xfrm>
                  <a:off x="3481127" y="3549642"/>
                  <a:ext cx="494102" cy="412485"/>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ea typeface="Cambria Math" charset="0"/>
                          </a:rPr>
                          <m:t>1</m:t>
                        </m:r>
                      </m:oMath>
                    </m:oMathPara>
                  </a14:m>
                  <a:endParaRPr lang="en-US" dirty="0">
                    <a:solidFill>
                      <a:srgbClr val="000000"/>
                    </a:solidFill>
                  </a:endParaRPr>
                </a:p>
              </p:txBody>
            </p:sp>
          </mc:Choice>
          <mc:Fallback xmlns="">
            <p:sp>
              <p:nvSpPr>
                <p:cNvPr id="168" name="Rectangle 167"/>
                <p:cNvSpPr>
                  <a:spLocks noRot="1" noChangeAspect="1" noMove="1" noResize="1" noEditPoints="1" noAdjustHandles="1" noChangeArrowheads="1" noChangeShapeType="1" noTextEdit="1"/>
                </p:cNvSpPr>
                <p:nvPr/>
              </p:nvSpPr>
              <p:spPr>
                <a:xfrm>
                  <a:off x="3481127" y="3549642"/>
                  <a:ext cx="494102" cy="412485"/>
                </a:xfrm>
                <a:prstGeom prst="rect">
                  <a:avLst/>
                </a:prstGeom>
                <a:blipFill>
                  <a:blip r:embed="rId18"/>
                  <a:stretch>
                    <a:fillRect/>
                  </a:stretch>
                </a:blipFill>
                <a:ln>
                  <a:noFill/>
                </a:ln>
              </p:spPr>
              <p:txBody>
                <a:bodyPr/>
                <a:lstStyle/>
                <a:p>
                  <a:r>
                    <a:rPr lang="en-GB">
                      <a:noFill/>
                    </a:rPr>
                    <a:t> </a:t>
                  </a:r>
                </a:p>
              </p:txBody>
            </p:sp>
          </mc:Fallback>
        </mc:AlternateContent>
      </p:grpSp>
      <p:sp>
        <p:nvSpPr>
          <p:cNvPr id="170" name="Rectangle 169"/>
          <p:cNvSpPr/>
          <p:nvPr/>
        </p:nvSpPr>
        <p:spPr>
          <a:xfrm>
            <a:off x="3613963" y="6188853"/>
            <a:ext cx="3518143" cy="461665"/>
          </a:xfrm>
          <a:prstGeom prst="rect">
            <a:avLst/>
          </a:prstGeom>
        </p:spPr>
        <p:txBody>
          <a:bodyPr wrap="none">
            <a:spAutoFit/>
          </a:bodyPr>
          <a:lstStyle/>
          <a:p>
            <a:r>
              <a:rPr lang="en-US" altLang="zh-CN" dirty="0">
                <a:solidFill>
                  <a:srgbClr val="000000"/>
                </a:solidFill>
                <a:latin typeface="Times New Roman" panose="02020603050405020304" pitchFamily="18" charset="0"/>
                <a:cs typeface="Times New Roman" panose="02020603050405020304" pitchFamily="18" charset="0"/>
              </a:rPr>
              <a:t>ARCHITECT </a:t>
            </a:r>
            <a:r>
              <a:rPr lang="en-US" altLang="zh-CN" dirty="0" err="1" smtClean="0">
                <a:solidFill>
                  <a:srgbClr val="000000"/>
                </a:solidFill>
                <a:latin typeface="Times New Roman" panose="02020603050405020304" pitchFamily="18" charset="0"/>
                <a:cs typeface="Times New Roman" panose="02020603050405020304" pitchFamily="18" charset="0"/>
              </a:rPr>
              <a:t>prioritises</a:t>
            </a:r>
            <a:r>
              <a:rPr lang="en-US" altLang="zh-CN" dirty="0" smtClean="0">
                <a:solidFill>
                  <a:srgbClr val="000000"/>
                </a:solidFill>
                <a:latin typeface="Times New Roman" panose="02020603050405020304" pitchFamily="18" charset="0"/>
                <a:cs typeface="Times New Roman" panose="02020603050405020304" pitchFamily="18" charset="0"/>
              </a:rPr>
              <a:t> </a:t>
            </a:r>
            <a:r>
              <a:rPr lang="en-US" altLang="zh-CN" i="1" dirty="0" smtClean="0">
                <a:solidFill>
                  <a:srgbClr val="000000"/>
                </a:solidFill>
                <a:latin typeface="Times New Roman" panose="02020603050405020304" pitchFamily="18" charset="0"/>
                <a:cs typeface="Times New Roman" panose="02020603050405020304" pitchFamily="18" charset="0"/>
              </a:rPr>
              <a:t>k.</a:t>
            </a:r>
            <a:endParaRPr lang="en-GB" dirty="0"/>
          </a:p>
        </p:txBody>
      </p:sp>
      <p:sp>
        <p:nvSpPr>
          <p:cNvPr id="171" name="Notched Right Arrow 170"/>
          <p:cNvSpPr/>
          <p:nvPr/>
        </p:nvSpPr>
        <p:spPr bwMode="auto">
          <a:xfrm rot="5400000">
            <a:off x="2885991" y="5718542"/>
            <a:ext cx="695760" cy="452317"/>
          </a:xfrm>
          <a:prstGeom prst="notchedRightArrow">
            <a:avLst/>
          </a:prstGeom>
          <a:solidFill>
            <a:schemeClr val="accent6">
              <a:lumMod val="60000"/>
              <a:lumOff val="40000"/>
            </a:schemeClr>
          </a:solidFill>
          <a:ln>
            <a:solidFill>
              <a:schemeClr val="accent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172" name="Notched Right Arrow 171"/>
          <p:cNvSpPr/>
          <p:nvPr/>
        </p:nvSpPr>
        <p:spPr bwMode="auto">
          <a:xfrm>
            <a:off x="4694657" y="3789387"/>
            <a:ext cx="647947" cy="458220"/>
          </a:xfrm>
          <a:prstGeom prst="notchedRightArrow">
            <a:avLst/>
          </a:prstGeom>
          <a:solidFill>
            <a:schemeClr val="accent6">
              <a:lumMod val="60000"/>
              <a:lumOff val="40000"/>
            </a:schemeClr>
          </a:solidFill>
          <a:ln>
            <a:solidFill>
              <a:schemeClr val="accent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72" name="TextBox 71"/>
          <p:cNvSpPr txBox="1"/>
          <p:nvPr/>
        </p:nvSpPr>
        <p:spPr>
          <a:xfrm>
            <a:off x="628473" y="2753962"/>
            <a:ext cx="317028" cy="461665"/>
          </a:xfrm>
          <a:prstGeom prst="rect">
            <a:avLst/>
          </a:prstGeom>
          <a:noFill/>
        </p:spPr>
        <p:txBody>
          <a:bodyPr wrap="square" rtlCol="0">
            <a:spAutoFit/>
          </a:bodyPr>
          <a:lstStyle/>
          <a:p>
            <a:r>
              <a:rPr lang="en-US" b="1" dirty="0">
                <a:solidFill>
                  <a:srgbClr val="040404"/>
                </a:solidFill>
                <a:latin typeface="+mn-lt"/>
              </a:rPr>
              <a:t>.</a:t>
            </a:r>
            <a:endParaRPr lang="en-GB" b="1" dirty="0">
              <a:solidFill>
                <a:srgbClr val="040404"/>
              </a:solidFill>
              <a:latin typeface="+mn-lt"/>
            </a:endParaRPr>
          </a:p>
        </p:txBody>
      </p:sp>
      <p:sp>
        <p:nvSpPr>
          <p:cNvPr id="77" name="TextBox 76"/>
          <p:cNvSpPr txBox="1"/>
          <p:nvPr/>
        </p:nvSpPr>
        <p:spPr>
          <a:xfrm>
            <a:off x="636612" y="3573016"/>
            <a:ext cx="317028" cy="461665"/>
          </a:xfrm>
          <a:prstGeom prst="rect">
            <a:avLst/>
          </a:prstGeom>
          <a:noFill/>
        </p:spPr>
        <p:txBody>
          <a:bodyPr wrap="square" rtlCol="0">
            <a:spAutoFit/>
          </a:bodyPr>
          <a:lstStyle/>
          <a:p>
            <a:r>
              <a:rPr lang="en-US" b="1" dirty="0">
                <a:solidFill>
                  <a:srgbClr val="040404"/>
                </a:solidFill>
                <a:latin typeface="+mn-lt"/>
              </a:rPr>
              <a:t>.</a:t>
            </a:r>
            <a:endParaRPr lang="en-GB" b="1" dirty="0">
              <a:solidFill>
                <a:srgbClr val="040404"/>
              </a:solidFill>
              <a:latin typeface="+mn-lt"/>
            </a:endParaRPr>
          </a:p>
        </p:txBody>
      </p:sp>
      <p:sp>
        <p:nvSpPr>
          <p:cNvPr id="78" name="TextBox 77"/>
          <p:cNvSpPr txBox="1"/>
          <p:nvPr/>
        </p:nvSpPr>
        <p:spPr>
          <a:xfrm>
            <a:off x="629023" y="4394294"/>
            <a:ext cx="317028" cy="461665"/>
          </a:xfrm>
          <a:prstGeom prst="rect">
            <a:avLst/>
          </a:prstGeom>
          <a:noFill/>
        </p:spPr>
        <p:txBody>
          <a:bodyPr wrap="square" rtlCol="0">
            <a:spAutoFit/>
          </a:bodyPr>
          <a:lstStyle/>
          <a:p>
            <a:r>
              <a:rPr lang="en-US" b="1" dirty="0">
                <a:solidFill>
                  <a:srgbClr val="040404"/>
                </a:solidFill>
                <a:latin typeface="+mn-lt"/>
              </a:rPr>
              <a:t>.</a:t>
            </a:r>
            <a:endParaRPr lang="en-GB" b="1" dirty="0">
              <a:solidFill>
                <a:srgbClr val="040404"/>
              </a:solidFill>
              <a:latin typeface="+mn-lt"/>
            </a:endParaRPr>
          </a:p>
        </p:txBody>
      </p:sp>
      <p:sp>
        <p:nvSpPr>
          <p:cNvPr id="79" name="TextBox 78"/>
          <p:cNvSpPr txBox="1"/>
          <p:nvPr/>
        </p:nvSpPr>
        <p:spPr>
          <a:xfrm>
            <a:off x="629573" y="5196783"/>
            <a:ext cx="317028" cy="461665"/>
          </a:xfrm>
          <a:prstGeom prst="rect">
            <a:avLst/>
          </a:prstGeom>
          <a:noFill/>
        </p:spPr>
        <p:txBody>
          <a:bodyPr wrap="square" rtlCol="0">
            <a:spAutoFit/>
          </a:bodyPr>
          <a:lstStyle/>
          <a:p>
            <a:r>
              <a:rPr lang="en-US" b="1" dirty="0">
                <a:solidFill>
                  <a:srgbClr val="040404"/>
                </a:solidFill>
                <a:latin typeface="+mn-lt"/>
              </a:rPr>
              <a:t>.</a:t>
            </a:r>
            <a:endParaRPr lang="en-GB" b="1" dirty="0">
              <a:solidFill>
                <a:srgbClr val="040404"/>
              </a:solidFill>
              <a:latin typeface="+mn-lt"/>
            </a:endParaRPr>
          </a:p>
        </p:txBody>
      </p:sp>
      <p:sp>
        <p:nvSpPr>
          <p:cNvPr id="81" name="TextBox 80"/>
          <p:cNvSpPr txBox="1"/>
          <p:nvPr/>
        </p:nvSpPr>
        <p:spPr>
          <a:xfrm>
            <a:off x="628473" y="5895087"/>
            <a:ext cx="317028" cy="461665"/>
          </a:xfrm>
          <a:prstGeom prst="rect">
            <a:avLst/>
          </a:prstGeom>
          <a:noFill/>
        </p:spPr>
        <p:txBody>
          <a:bodyPr wrap="square" rtlCol="0">
            <a:spAutoFit/>
          </a:bodyPr>
          <a:lstStyle/>
          <a:p>
            <a:r>
              <a:rPr lang="en-US" b="1" dirty="0">
                <a:solidFill>
                  <a:srgbClr val="040404"/>
                </a:solidFill>
                <a:latin typeface="+mn-lt"/>
              </a:rPr>
              <a:t>.</a:t>
            </a:r>
            <a:endParaRPr lang="en-GB" b="1" dirty="0">
              <a:solidFill>
                <a:srgbClr val="040404"/>
              </a:solidFill>
              <a:latin typeface="+mn-lt"/>
            </a:endParaRPr>
          </a:p>
        </p:txBody>
      </p:sp>
    </p:spTree>
    <p:extLst>
      <p:ext uri="{BB962C8B-B14F-4D97-AF65-F5344CB8AC3E}">
        <p14:creationId xmlns:p14="http://schemas.microsoft.com/office/powerpoint/2010/main" val="1080320740"/>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fade">
                                      <p:cBhvr>
                                        <p:cTn id="15" dur="500"/>
                                        <p:tgtEl>
                                          <p:spTgt spid="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70" grpId="0"/>
      <p:bldP spid="171" grpId="0" animBg="1"/>
      <p:bldP spid="1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a:t>
            </a:r>
            <a:endParaRPr lang="en-GB" dirty="0">
              <a:solidFill>
                <a:schemeClr val="bg2"/>
              </a:solidFill>
            </a:endParaRPr>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11</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395536" y="2299207"/>
            <a:ext cx="5577526" cy="3650073"/>
            <a:chOff x="161534" y="2452246"/>
            <a:chExt cx="5577526" cy="3650073"/>
          </a:xfrm>
        </p:grpSpPr>
        <p:grpSp>
          <p:nvGrpSpPr>
            <p:cNvPr id="21" name="Group 20"/>
            <p:cNvGrpSpPr/>
            <p:nvPr/>
          </p:nvGrpSpPr>
          <p:grpSpPr>
            <a:xfrm>
              <a:off x="161534" y="2626026"/>
              <a:ext cx="5195021" cy="3262589"/>
              <a:chOff x="17518" y="2770042"/>
              <a:chExt cx="5195021" cy="3262589"/>
            </a:xfrm>
          </p:grpSpPr>
          <p:cxnSp>
            <p:nvCxnSpPr>
              <p:cNvPr id="24" name="Straight Arrow Connector 23"/>
              <p:cNvCxnSpPr/>
              <p:nvPr/>
            </p:nvCxnSpPr>
            <p:spPr bwMode="auto">
              <a:xfrm>
                <a:off x="17518" y="2770043"/>
                <a:ext cx="5195021"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bwMode="auto">
              <a:xfrm>
                <a:off x="17518" y="2770042"/>
                <a:ext cx="0" cy="3262589"/>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22" name="Rectangle 21"/>
            <p:cNvSpPr/>
            <p:nvPr/>
          </p:nvSpPr>
          <p:spPr>
            <a:xfrm>
              <a:off x="5400506" y="2452246"/>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23" name="Rectangle 22"/>
            <p:cNvSpPr/>
            <p:nvPr/>
          </p:nvSpPr>
          <p:spPr>
            <a:xfrm>
              <a:off x="233542" y="5640654"/>
              <a:ext cx="104918"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26" name="Straight Connector 25"/>
          <p:cNvCxnSpPr/>
          <p:nvPr/>
        </p:nvCxnSpPr>
        <p:spPr bwMode="auto">
          <a:xfrm>
            <a:off x="698866" y="2659247"/>
            <a:ext cx="4194076" cy="0"/>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2434907" y="4926399"/>
            <a:ext cx="1190120" cy="461665"/>
          </a:xfrm>
          <a:prstGeom prst="rect">
            <a:avLst/>
          </a:prstGeom>
          <a:noFill/>
        </p:spPr>
        <p:txBody>
          <a:bodyPr wrap="square" rtlCol="0">
            <a:spAutoFit/>
          </a:bodyPr>
          <a:lstStyle/>
          <a:p>
            <a:r>
              <a:rPr lang="en-US" b="1" dirty="0" smtClean="0">
                <a:solidFill>
                  <a:srgbClr val="040404"/>
                </a:solidFill>
                <a:latin typeface="+mn-lt"/>
              </a:rPr>
              <a:t>……</a:t>
            </a:r>
            <a:endParaRPr lang="en-GB" b="1" dirty="0">
              <a:solidFill>
                <a:srgbClr val="040404"/>
              </a:solidFill>
              <a:latin typeface="+mn-lt"/>
            </a:endParaRPr>
          </a:p>
        </p:txBody>
      </p:sp>
      <p:cxnSp>
        <p:nvCxnSpPr>
          <p:cNvPr id="28" name="Curved Connector 27"/>
          <p:cNvCxnSpPr>
            <a:stCxn id="29" idx="3"/>
            <a:endCxn id="30" idx="1"/>
          </p:cNvCxnSpPr>
          <p:nvPr/>
        </p:nvCxnSpPr>
        <p:spPr bwMode="auto">
          <a:xfrm flipH="1">
            <a:off x="1259632" y="2961248"/>
            <a:ext cx="2365395" cy="793767"/>
          </a:xfrm>
          <a:prstGeom prst="curvedConnector5">
            <a:avLst>
              <a:gd name="adj1" fmla="val -9664"/>
              <a:gd name="adj2" fmla="val 46844"/>
              <a:gd name="adj3" fmla="val 104368"/>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29" name="Pentagon 28"/>
          <p:cNvSpPr/>
          <p:nvPr/>
        </p:nvSpPr>
        <p:spPr bwMode="auto">
          <a:xfrm>
            <a:off x="698866" y="2760872"/>
            <a:ext cx="2926161" cy="400752"/>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30" name="Pentagon 29"/>
          <p:cNvSpPr/>
          <p:nvPr/>
        </p:nvSpPr>
        <p:spPr bwMode="auto">
          <a:xfrm>
            <a:off x="1259632" y="3554639"/>
            <a:ext cx="3168352" cy="400752"/>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31" name="Pentagon 30"/>
          <p:cNvSpPr/>
          <p:nvPr/>
        </p:nvSpPr>
        <p:spPr bwMode="auto">
          <a:xfrm>
            <a:off x="1751877" y="4437953"/>
            <a:ext cx="3332364" cy="400752"/>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sz="2000" dirty="0">
              <a:solidFill>
                <a:srgbClr val="000000"/>
              </a:solidFill>
              <a:latin typeface="Times New Roman" panose="02020603050405020304" pitchFamily="18" charset="0"/>
              <a:cs typeface="Times New Roman" panose="02020603050405020304" pitchFamily="18" charset="0"/>
            </a:endParaRPr>
          </a:p>
        </p:txBody>
      </p:sp>
      <p:cxnSp>
        <p:nvCxnSpPr>
          <p:cNvPr id="32" name="Curved Connector 31"/>
          <p:cNvCxnSpPr>
            <a:stCxn id="30" idx="3"/>
            <a:endCxn id="31" idx="1"/>
          </p:cNvCxnSpPr>
          <p:nvPr/>
        </p:nvCxnSpPr>
        <p:spPr bwMode="auto">
          <a:xfrm flipH="1">
            <a:off x="1751877" y="3755015"/>
            <a:ext cx="2676107" cy="883314"/>
          </a:xfrm>
          <a:prstGeom prst="curvedConnector5">
            <a:avLst>
              <a:gd name="adj1" fmla="val -8542"/>
              <a:gd name="adj2" fmla="val 41492"/>
              <a:gd name="adj3" fmla="val 10339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33" name="Rectangle 32"/>
          <p:cNvSpPr/>
          <p:nvPr/>
        </p:nvSpPr>
        <p:spPr>
          <a:xfrm>
            <a:off x="2075196" y="1770242"/>
            <a:ext cx="1441420"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This work</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34" name="Notched Right Arrow 33"/>
          <p:cNvSpPr/>
          <p:nvPr/>
        </p:nvSpPr>
        <p:spPr bwMode="auto">
          <a:xfrm rot="11133645">
            <a:off x="5665708" y="4174596"/>
            <a:ext cx="432048" cy="338554"/>
          </a:xfrm>
          <a:prstGeom prst="notchedRightArrow">
            <a:avLst/>
          </a:prstGeom>
          <a:solidFill>
            <a:schemeClr val="accent6">
              <a:lumMod val="60000"/>
              <a:lumOff val="40000"/>
            </a:schemeClr>
          </a:solidFill>
          <a:ln>
            <a:solidFill>
              <a:schemeClr val="accent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cxnSp>
        <p:nvCxnSpPr>
          <p:cNvPr id="35" name="Straight Arrow Connector 34"/>
          <p:cNvCxnSpPr/>
          <p:nvPr/>
        </p:nvCxnSpPr>
        <p:spPr bwMode="auto">
          <a:xfrm>
            <a:off x="6740624" y="4486946"/>
            <a:ext cx="1791816"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bwMode="auto">
          <a:xfrm>
            <a:off x="6740624" y="4486945"/>
            <a:ext cx="0" cy="1595701"/>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8244408" y="3964510"/>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38" name="Rectangle 37"/>
          <p:cNvSpPr/>
          <p:nvPr/>
        </p:nvSpPr>
        <p:spPr>
          <a:xfrm>
            <a:off x="6459879" y="5692927"/>
            <a:ext cx="207640"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k</a:t>
            </a:r>
            <a:endParaRPr lang="en-GB" i="1" dirty="0"/>
          </a:p>
        </p:txBody>
      </p:sp>
      <p:sp>
        <p:nvSpPr>
          <p:cNvPr id="60" name="Rectangle 59"/>
          <p:cNvSpPr/>
          <p:nvPr/>
        </p:nvSpPr>
        <p:spPr bwMode="auto">
          <a:xfrm>
            <a:off x="698866" y="3589198"/>
            <a:ext cx="401453" cy="366193"/>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1" name="Rectangle 60"/>
          <p:cNvSpPr/>
          <p:nvPr/>
        </p:nvSpPr>
        <p:spPr bwMode="auto">
          <a:xfrm>
            <a:off x="698866" y="4455232"/>
            <a:ext cx="938771" cy="366193"/>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cxnSp>
        <p:nvCxnSpPr>
          <p:cNvPr id="62" name="Straight Arrow Connector 61"/>
          <p:cNvCxnSpPr/>
          <p:nvPr/>
        </p:nvCxnSpPr>
        <p:spPr bwMode="auto">
          <a:xfrm>
            <a:off x="3460689" y="2450949"/>
            <a:ext cx="2556324" cy="2706282"/>
          </a:xfrm>
          <a:prstGeom prst="straightConnector1">
            <a:avLst/>
          </a:prstGeom>
          <a:ln w="28575">
            <a:solidFill>
              <a:srgbClr val="FF0000"/>
            </a:solidFill>
            <a:headEnd type="none" w="med" len="med"/>
            <a:tailEnd type="none"/>
          </a:ln>
        </p:spPr>
        <p:style>
          <a:lnRef idx="1">
            <a:schemeClr val="accent2"/>
          </a:lnRef>
          <a:fillRef idx="0">
            <a:schemeClr val="accent2"/>
          </a:fillRef>
          <a:effectRef idx="0">
            <a:schemeClr val="accent2"/>
          </a:effectRef>
          <a:fontRef idx="minor">
            <a:schemeClr val="tx1"/>
          </a:fontRef>
        </p:style>
      </p:cxnSp>
      <p:grpSp>
        <p:nvGrpSpPr>
          <p:cNvPr id="95" name="Group 94"/>
          <p:cNvGrpSpPr/>
          <p:nvPr/>
        </p:nvGrpSpPr>
        <p:grpSpPr>
          <a:xfrm>
            <a:off x="5164250" y="2770767"/>
            <a:ext cx="3363675" cy="3363675"/>
            <a:chOff x="5164250" y="2770767"/>
            <a:chExt cx="3363675" cy="3363675"/>
          </a:xfrm>
        </p:grpSpPr>
        <p:cxnSp>
          <p:nvCxnSpPr>
            <p:cNvPr id="39" name="Straight Arrow Connector 38"/>
            <p:cNvCxnSpPr/>
            <p:nvPr/>
          </p:nvCxnSpPr>
          <p:spPr bwMode="auto">
            <a:xfrm>
              <a:off x="6804248" y="4547718"/>
              <a:ext cx="1609437" cy="0"/>
            </a:xfrm>
            <a:prstGeom prst="straightConnector1">
              <a:avLst/>
            </a:prstGeom>
            <a:ln w="28575">
              <a:solidFill>
                <a:srgbClr val="FF0000"/>
              </a:solidFill>
              <a:headEnd type="none" w="med" len="med"/>
              <a:tailEnd type="none"/>
            </a:ln>
          </p:spPr>
          <p:style>
            <a:lnRef idx="1">
              <a:schemeClr val="accent2"/>
            </a:lnRef>
            <a:fillRef idx="0">
              <a:schemeClr val="accent2"/>
            </a:fillRef>
            <a:effectRef idx="0">
              <a:schemeClr val="accent2"/>
            </a:effectRef>
            <a:fontRef idx="minor">
              <a:schemeClr val="tx1"/>
            </a:fontRef>
          </p:style>
        </p:cxnSp>
        <p:sp>
          <p:nvSpPr>
            <p:cNvPr id="94" name="Oval 93"/>
            <p:cNvSpPr/>
            <p:nvPr/>
          </p:nvSpPr>
          <p:spPr bwMode="auto">
            <a:xfrm>
              <a:off x="5164250" y="2770767"/>
              <a:ext cx="3363675" cy="3363675"/>
            </a:xfrm>
            <a:prstGeom prst="ellipse">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grpSp>
      <p:sp>
        <p:nvSpPr>
          <p:cNvPr id="96" name="Rectangle 95"/>
          <p:cNvSpPr/>
          <p:nvPr/>
        </p:nvSpPr>
        <p:spPr>
          <a:xfrm>
            <a:off x="6888069" y="3717889"/>
            <a:ext cx="1627369" cy="400110"/>
          </a:xfrm>
          <a:prstGeom prst="rect">
            <a:avLst/>
          </a:prstGeom>
        </p:spPr>
        <p:txBody>
          <a:bodyPr wrap="none">
            <a:spAutoFit/>
          </a:bodyPr>
          <a:lstStyle/>
          <a:p>
            <a:pPr algn="ctr" defTabSz="762000" eaLnBrk="0" hangingPunct="0">
              <a:spcBef>
                <a:spcPct val="50000"/>
              </a:spcBef>
            </a:pPr>
            <a:r>
              <a:rPr lang="en-US" sz="2000" dirty="0" smtClean="0">
                <a:solidFill>
                  <a:srgbClr val="000000"/>
                </a:solidFill>
                <a:latin typeface="Times New Roman" panose="02020603050405020304" pitchFamily="18" charset="0"/>
                <a:cs typeface="Times New Roman" panose="02020603050405020304" pitchFamily="18" charset="0"/>
              </a:rPr>
              <a:t>ARCHITECT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97" name="Rectangle 96"/>
          <p:cNvSpPr/>
          <p:nvPr/>
        </p:nvSpPr>
        <p:spPr>
          <a:xfrm>
            <a:off x="6813059" y="3584962"/>
            <a:ext cx="1719381" cy="646331"/>
          </a:xfrm>
          <a:prstGeom prst="rect">
            <a:avLst/>
          </a:prstGeom>
        </p:spPr>
        <p:txBody>
          <a:bodyPr wrap="none">
            <a:spAutoFit/>
          </a:bodyPr>
          <a:lstStyle/>
          <a:p>
            <a:pPr algn="ctr" defTabSz="762000" eaLnBrk="0" hangingPunct="0">
              <a:spcBef>
                <a:spcPts val="0"/>
              </a:spcBef>
            </a:pPr>
            <a:r>
              <a:rPr lang="en-US" sz="1800" dirty="0" smtClean="0">
                <a:solidFill>
                  <a:srgbClr val="000000"/>
                </a:solidFill>
                <a:latin typeface="Times New Roman" panose="02020603050405020304" pitchFamily="18" charset="0"/>
                <a:cs typeface="Times New Roman" panose="02020603050405020304" pitchFamily="18" charset="0"/>
              </a:rPr>
              <a:t>Don’t-care digit </a:t>
            </a:r>
          </a:p>
          <a:p>
            <a:pPr algn="ctr" defTabSz="762000" eaLnBrk="0" hangingPunct="0">
              <a:spcBef>
                <a:spcPts val="0"/>
              </a:spcBef>
            </a:pPr>
            <a:r>
              <a:rPr lang="en-US" sz="1800" dirty="0" smtClean="0">
                <a:solidFill>
                  <a:srgbClr val="000000"/>
                </a:solidFill>
                <a:latin typeface="Times New Roman" panose="02020603050405020304" pitchFamily="18" charset="0"/>
                <a:cs typeface="Times New Roman" panose="02020603050405020304" pitchFamily="18" charset="0"/>
              </a:rPr>
              <a:t>omission.</a:t>
            </a:r>
            <a:endParaRPr lang="en-GB" sz="18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63835" y="2733404"/>
            <a:ext cx="3031600"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0</a:t>
            </a:r>
            <a:r>
              <a:rPr lang="en-US" dirty="0">
                <a:solidFill>
                  <a:srgbClr val="000000"/>
                </a:solidFill>
                <a:latin typeface="Times New Roman" panose="02020603050405020304" pitchFamily="18" charset="0"/>
                <a:cs typeface="Times New Roman" panose="02020603050405020304" pitchFamily="18" charset="0"/>
              </a:rPr>
              <a:t>.    1     0     9     7     0</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80481" y="3518636"/>
            <a:ext cx="415498" cy="461665"/>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0.</a:t>
            </a:r>
            <a:endParaRPr lang="en-GB" dirty="0"/>
          </a:p>
        </p:txBody>
      </p:sp>
      <p:sp>
        <p:nvSpPr>
          <p:cNvPr id="19" name="Rectangle 18"/>
          <p:cNvSpPr/>
          <p:nvPr/>
        </p:nvSpPr>
        <p:spPr>
          <a:xfrm>
            <a:off x="1127651" y="3549057"/>
            <a:ext cx="3108544"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 1     0     9     3     2     8</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674538" y="4407495"/>
            <a:ext cx="3108544"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 0     9     3     8     1     7</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70501" y="4407495"/>
            <a:ext cx="877163"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0.    1</a:t>
            </a:r>
            <a:endParaRPr lang="en-GB"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17710"/>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accel="8500" fill="hold" nodeType="clickEffect" p14:presetBounceEnd="4000">
                                      <p:stCondLst>
                                        <p:cond delay="0"/>
                                      </p:stCondLst>
                                      <p:childTnLst>
                                        <p:animRot by="2700000" p14:bounceEnd="4000">
                                          <p:cBhvr>
                                            <p:cTn id="14" dur="2000" fill="hold"/>
                                            <p:tgtEl>
                                              <p:spTgt spid="9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31" grpId="0" animBg="1"/>
          <p:bldP spid="34" grpId="0" animBg="1"/>
          <p:bldP spid="60" grpId="0" animBg="1"/>
          <p:bldP spid="61" grpId="0" animBg="1"/>
          <p:bldP spid="96" grpId="0"/>
          <p:bldP spid="97" grpId="0"/>
          <p:bldP spid="12" grpId="0"/>
          <p:bldP spid="14" grpId="0"/>
          <p:bldP spid="19" grpId="0"/>
          <p:bldP spid="41"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accel="8500" fill="hold" nodeType="clickEffect">
                                      <p:stCondLst>
                                        <p:cond delay="0"/>
                                      </p:stCondLst>
                                      <p:childTnLst>
                                        <p:animRot by="2700000">
                                          <p:cBhvr>
                                            <p:cTn id="14" dur="2000" fill="hold"/>
                                            <p:tgtEl>
                                              <p:spTgt spid="9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animBg="1"/>
          <p:bldP spid="31" grpId="0" animBg="1"/>
          <p:bldP spid="34" grpId="0" animBg="1"/>
          <p:bldP spid="60" grpId="0" animBg="1"/>
          <p:bldP spid="61" grpId="0" animBg="1"/>
          <p:bldP spid="96" grpId="0"/>
          <p:bldP spid="97" grpId="0"/>
          <p:bldP spid="12" grpId="0"/>
          <p:bldP spid="14" grpId="0"/>
          <p:bldP spid="19" grpId="0"/>
          <p:bldP spid="41" grpId="0"/>
          <p:bldP spid="4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a:t>
            </a:r>
            <a:endParaRPr lang="en-GB" dirty="0">
              <a:solidFill>
                <a:schemeClr val="bg2"/>
              </a:solidFill>
            </a:endParaRPr>
          </a:p>
        </p:txBody>
      </p:sp>
      <p:sp>
        <p:nvSpPr>
          <p:cNvPr id="33" name="Rectangle 32"/>
          <p:cNvSpPr/>
          <p:nvPr/>
        </p:nvSpPr>
        <p:spPr>
          <a:xfrm>
            <a:off x="101783" y="1709514"/>
            <a:ext cx="4661907" cy="3847207"/>
          </a:xfrm>
          <a:prstGeom prst="rect">
            <a:avLst/>
          </a:prstGeom>
        </p:spPr>
        <p:txBody>
          <a:bodyPr wrap="square">
            <a:spAutoFit/>
          </a:bodyPr>
          <a:lstStyle/>
          <a:p>
            <a:pPr defTabSz="762000" eaLnBrk="0" hangingPunct="0">
              <a:spcBef>
                <a:spcPct val="50000"/>
              </a:spcBef>
            </a:pPr>
            <a:r>
              <a:rPr lang="en-US" altLang="zh-CN" dirty="0" smtClean="0">
                <a:solidFill>
                  <a:srgbClr val="000000"/>
                </a:solidFill>
                <a:latin typeface="Times New Roman" panose="02020603050405020304" pitchFamily="18" charset="0"/>
                <a:cs typeface="Times New Roman" panose="02020603050405020304" pitchFamily="18" charset="0"/>
              </a:rPr>
              <a:t>Important</a:t>
            </a:r>
            <a:r>
              <a:rPr lang="zh-CN" altLang="en-US" dirty="0" smtClean="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points:</a:t>
            </a:r>
          </a:p>
          <a:p>
            <a:pPr marL="457200" indent="-457200" defTabSz="762000" eaLnBrk="0" hangingPunct="0">
              <a:spcBef>
                <a:spcPct val="50000"/>
              </a:spcBef>
              <a:buFont typeface="+mj-lt"/>
              <a:buAutoNum type="arabicPeriod"/>
            </a:pPr>
            <a:r>
              <a:rPr lang="en-US" sz="2200" dirty="0" smtClean="0">
                <a:solidFill>
                  <a:srgbClr val="000000"/>
                </a:solidFill>
                <a:latin typeface="Times New Roman" panose="02020603050405020304" pitchFamily="18" charset="0"/>
                <a:cs typeface="Times New Roman" panose="02020603050405020304" pitchFamily="18" charset="0"/>
              </a:rPr>
              <a:t>The gradient is optimal.</a:t>
            </a:r>
          </a:p>
          <a:p>
            <a:pPr marL="342900" indent="-342900" defTabSz="762000" eaLnBrk="0" hangingPunct="0">
              <a:spcBef>
                <a:spcPct val="50000"/>
              </a:spcBef>
              <a:buFont typeface="Wingdings" panose="05000000000000000000" pitchFamily="2" charset="2"/>
              <a:buChar char="ü"/>
            </a:pPr>
            <a:r>
              <a:rPr lang="en-US" sz="2200" dirty="0" smtClean="0">
                <a:solidFill>
                  <a:srgbClr val="000000"/>
                </a:solidFill>
                <a:latin typeface="Times New Roman" panose="02020603050405020304" pitchFamily="18" charset="0"/>
                <a:cs typeface="Times New Roman" panose="02020603050405020304" pitchFamily="18" charset="0"/>
              </a:rPr>
              <a:t>steeper or shallower line</a:t>
            </a:r>
            <a:r>
              <a:rPr lang="en-US" altLang="zh-CN" sz="2200" dirty="0" smtClean="0">
                <a:solidFill>
                  <a:srgbClr val="000000"/>
                </a:solidFill>
                <a:latin typeface="Times New Roman" panose="02020603050405020304" pitchFamily="18" charset="0"/>
                <a:cs typeface="Times New Roman" panose="02020603050405020304" pitchFamily="18" charset="0"/>
              </a:rPr>
              <a:t>s</a:t>
            </a:r>
            <a:r>
              <a:rPr lang="en-US" sz="2200" dirty="0" smtClean="0">
                <a:solidFill>
                  <a:srgbClr val="000000"/>
                </a:solidFill>
                <a:latin typeface="Times New Roman" panose="02020603050405020304" pitchFamily="18" charset="0"/>
                <a:cs typeface="Times New Roman" panose="02020603050405020304" pitchFamily="18" charset="0"/>
              </a:rPr>
              <a:t> require more digits to reach result of same accuracy.</a:t>
            </a:r>
          </a:p>
          <a:p>
            <a:pPr marL="342900" indent="-342900" defTabSz="762000" eaLnBrk="0" hangingPunct="0">
              <a:spcBef>
                <a:spcPct val="50000"/>
              </a:spcBef>
              <a:buFont typeface="Wingdings" panose="05000000000000000000" pitchFamily="2" charset="2"/>
              <a:buChar char="ü"/>
            </a:pPr>
            <a:r>
              <a:rPr lang="en-US" altLang="zh-CN" sz="2200" dirty="0" smtClean="0">
                <a:solidFill>
                  <a:srgbClr val="000000"/>
                </a:solidFill>
                <a:latin typeface="Times New Roman" panose="02020603050405020304" pitchFamily="18" charset="0"/>
                <a:cs typeface="Times New Roman" panose="02020603050405020304" pitchFamily="18" charset="0"/>
              </a:rPr>
              <a:t>St</a:t>
            </a:r>
            <a:r>
              <a:rPr lang="en-US" sz="2200" dirty="0" smtClean="0">
                <a:solidFill>
                  <a:srgbClr val="000000"/>
                </a:solidFill>
                <a:latin typeface="Times New Roman" panose="02020603050405020304" pitchFamily="18" charset="0"/>
                <a:cs typeface="Times New Roman" panose="02020603050405020304" pitchFamily="18" charset="0"/>
              </a:rPr>
              <a:t>eeper line may not allow convergence.</a:t>
            </a:r>
          </a:p>
          <a:p>
            <a:pPr marL="457200" indent="-457200" defTabSz="762000" eaLnBrk="0" hangingPunct="0">
              <a:spcBef>
                <a:spcPct val="50000"/>
              </a:spcBef>
              <a:buFont typeface="+mj-lt"/>
              <a:buAutoNum type="arabicPeriod" startAt="2"/>
            </a:pPr>
            <a:r>
              <a:rPr lang="en-US" altLang="zh-CN" sz="2200" dirty="0" smtClean="0">
                <a:solidFill>
                  <a:srgbClr val="000000"/>
                </a:solidFill>
                <a:latin typeface="Times New Roman" panose="02020603050405020304" pitchFamily="18" charset="0"/>
                <a:cs typeface="Times New Roman" panose="02020603050405020304" pitchFamily="18" charset="0"/>
              </a:rPr>
              <a:t>No</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need</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to</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refine</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earlier</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approximants.</a:t>
            </a:r>
            <a:endParaRPr lang="en-US" sz="2200" dirty="0" smtClean="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12</a:t>
            </a:r>
            <a:endParaRPr lang="en-GB" sz="2000" dirty="0">
              <a:solidFill>
                <a:srgbClr val="1B0807"/>
              </a:solidFill>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304" y="1709514"/>
            <a:ext cx="3817946" cy="23700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304" y="3086965"/>
            <a:ext cx="3658111" cy="2886478"/>
          </a:xfrm>
          <a:prstGeom prst="rect">
            <a:avLst/>
          </a:prstGeom>
        </p:spPr>
      </p:pic>
      <p:sp>
        <p:nvSpPr>
          <p:cNvPr id="51" name="TextBox 50"/>
          <p:cNvSpPr txBox="1"/>
          <p:nvPr/>
        </p:nvSpPr>
        <p:spPr>
          <a:xfrm>
            <a:off x="4714810" y="1534889"/>
            <a:ext cx="4302110" cy="4406815"/>
          </a:xfrm>
          <a:prstGeom prst="rect">
            <a:avLst/>
          </a:prstGeom>
          <a:solidFill>
            <a:schemeClr val="bg1"/>
          </a:solidFill>
          <a:ln w="161925" cmpd="thickThin">
            <a:noFill/>
          </a:ln>
        </p:spPr>
        <p:txBody>
          <a:bodyPr wrap="square" rtlCol="0">
            <a:spAutoFit/>
          </a:bodyPr>
          <a:lstStyle/>
          <a:p>
            <a:endParaRPr lang="en-US"/>
          </a:p>
        </p:txBody>
      </p:sp>
      <p:grpSp>
        <p:nvGrpSpPr>
          <p:cNvPr id="47" name="Group 46"/>
          <p:cNvGrpSpPr/>
          <p:nvPr/>
        </p:nvGrpSpPr>
        <p:grpSpPr>
          <a:xfrm>
            <a:off x="4714810" y="1509877"/>
            <a:ext cx="3849234" cy="5077477"/>
            <a:chOff x="4879053" y="1580492"/>
            <a:chExt cx="3849234" cy="5077477"/>
          </a:xfrm>
        </p:grpSpPr>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9053" y="1580492"/>
              <a:ext cx="3653387" cy="279647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341" y="4287930"/>
              <a:ext cx="3817946" cy="2370039"/>
            </a:xfrm>
            <a:prstGeom prst="rect">
              <a:avLst/>
            </a:prstGeom>
          </p:spPr>
        </p:pic>
        <p:sp>
          <p:nvSpPr>
            <p:cNvPr id="50" name="TextBox 49"/>
            <p:cNvSpPr txBox="1"/>
            <p:nvPr/>
          </p:nvSpPr>
          <p:spPr>
            <a:xfrm>
              <a:off x="6948095" y="3103162"/>
              <a:ext cx="1008112" cy="369332"/>
            </a:xfrm>
            <a:prstGeom prst="rect">
              <a:avLst/>
            </a:prstGeom>
            <a:noFill/>
          </p:spPr>
          <p:txBody>
            <a:bodyPr wrap="square" rtlCol="0">
              <a:spAutoFit/>
            </a:bodyPr>
            <a:lstStyle/>
            <a:p>
              <a:r>
                <a:rPr lang="en-US" sz="1800" b="1" dirty="0" smtClean="0">
                  <a:solidFill>
                    <a:srgbClr val="040404"/>
                  </a:solidFill>
                  <a:latin typeface="+mn-lt"/>
                </a:rPr>
                <a:t>……</a:t>
              </a:r>
              <a:endParaRPr lang="en-GB" sz="1800" b="1" dirty="0">
                <a:solidFill>
                  <a:srgbClr val="040404"/>
                </a:solidFill>
                <a:latin typeface="+mn-lt"/>
              </a:endParaRPr>
            </a:p>
          </p:txBody>
        </p:sp>
      </p:grpSp>
    </p:spTree>
    <p:extLst>
      <p:ext uri="{BB962C8B-B14F-4D97-AF65-F5344CB8AC3E}">
        <p14:creationId xmlns:p14="http://schemas.microsoft.com/office/powerpoint/2010/main" val="2961718263"/>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fade">
                                      <p:cBhvr>
                                        <p:cTn id="12" dur="500"/>
                                        <p:tgtEl>
                                          <p:spTgt spid="3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xEl>
                                              <p:pRg st="4" end="4"/>
                                            </p:txEl>
                                          </p:spTgt>
                                        </p:tgtEl>
                                        <p:attrNameLst>
                                          <p:attrName>style.visibility</p:attrName>
                                        </p:attrNameLst>
                                      </p:cBhvr>
                                      <p:to>
                                        <p:strVal val="visible"/>
                                      </p:to>
                                    </p:set>
                                    <p:animEffect transition="in" filter="fade">
                                      <p:cBhvr>
                                        <p:cTn id="25" dur="500"/>
                                        <p:tgtEl>
                                          <p:spTgt spid="3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788024" y="1575828"/>
            <a:ext cx="3672408" cy="522061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endParaRPr lang="en-US" sz="1600" dirty="0">
              <a:solidFill>
                <a:srgbClr val="000000"/>
              </a:solidFill>
            </a:endParaRPr>
          </a:p>
        </p:txBody>
      </p:sp>
      <p:sp>
        <p:nvSpPr>
          <p:cNvPr id="2" name="Title 1"/>
          <p:cNvSpPr>
            <a:spLocks noGrp="1"/>
          </p:cNvSpPr>
          <p:nvPr>
            <p:ph type="title"/>
          </p:nvPr>
        </p:nvSpPr>
        <p:spPr/>
        <p:txBody>
          <a:bodyPr/>
          <a:lstStyle/>
          <a:p>
            <a:r>
              <a:rPr lang="en-GB" altLang="zh-CN" dirty="0"/>
              <a:t>Comparisons with Existing Work</a:t>
            </a:r>
            <a:endParaRPr lang="en-US" dirty="0"/>
          </a:p>
        </p:txBody>
      </p:sp>
      <p:sp>
        <p:nvSpPr>
          <p:cNvPr id="6" name="Content Placeholder 2"/>
          <p:cNvSpPr>
            <a:spLocks noGrp="1"/>
          </p:cNvSpPr>
          <p:nvPr/>
        </p:nvSpPr>
        <p:spPr bwMode="auto">
          <a:xfrm>
            <a:off x="971600" y="1916832"/>
            <a:ext cx="763284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571500" marR="0" lvl="0" indent="-571500" algn="just" defTabSz="914400" eaLnBrk="1" fontAlgn="auto" latinLnBrk="0" hangingPunct="1">
              <a:lnSpc>
                <a:spcPct val="100000"/>
              </a:lnSpc>
              <a:spcBef>
                <a:spcPts val="0"/>
              </a:spcBef>
              <a:spcAft>
                <a:spcPts val="0"/>
              </a:spcAft>
              <a:buClrTx/>
              <a:buSzTx/>
              <a:buFont typeface="+mj-lt"/>
              <a:buNone/>
              <a:tabLst/>
              <a:defRPr/>
            </a:pPr>
            <a:endParaRPr lang="en-GB" sz="2000" dirty="0">
              <a:solidFill>
                <a:srgbClr val="000000"/>
              </a:solidFill>
              <a:cs typeface="Arial" charset="0"/>
            </a:endParaRPr>
          </a:p>
        </p:txBody>
      </p:sp>
      <p:sp>
        <p:nvSpPr>
          <p:cNvPr id="7" name="TextBox 6"/>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13</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8" name="Rounded Rectangle 7"/>
          <p:cNvSpPr/>
          <p:nvPr/>
        </p:nvSpPr>
        <p:spPr bwMode="auto">
          <a:xfrm>
            <a:off x="5334571" y="5877925"/>
            <a:ext cx="2549797" cy="6476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r>
              <a:rPr lang="en-US" altLang="zh-CN" sz="1600" dirty="0" smtClean="0">
                <a:solidFill>
                  <a:srgbClr val="000000"/>
                </a:solidFill>
              </a:rPr>
              <a:t>No</a:t>
            </a:r>
            <a:r>
              <a:rPr lang="zh-CN" altLang="en-US" sz="1600" dirty="0" smtClean="0">
                <a:solidFill>
                  <a:srgbClr val="000000"/>
                </a:solidFill>
              </a:rPr>
              <a:t> </a:t>
            </a:r>
            <a:r>
              <a:rPr lang="en-US" altLang="zh-CN" sz="1600" dirty="0">
                <a:solidFill>
                  <a:srgbClr val="000000"/>
                </a:solidFill>
              </a:rPr>
              <a:t>need</a:t>
            </a:r>
            <a:r>
              <a:rPr lang="zh-CN" altLang="en-US" sz="1600" dirty="0">
                <a:solidFill>
                  <a:srgbClr val="000000"/>
                </a:solidFill>
              </a:rPr>
              <a:t> </a:t>
            </a:r>
            <a:r>
              <a:rPr lang="en-US" altLang="zh-CN" sz="1600" dirty="0">
                <a:solidFill>
                  <a:srgbClr val="000000"/>
                </a:solidFill>
              </a:rPr>
              <a:t>to</a:t>
            </a:r>
            <a:r>
              <a:rPr lang="zh-CN" altLang="en-US" sz="1600" dirty="0">
                <a:solidFill>
                  <a:srgbClr val="000000"/>
                </a:solidFill>
              </a:rPr>
              <a:t> </a:t>
            </a:r>
            <a:r>
              <a:rPr lang="en-US" altLang="zh-CN" sz="1600" dirty="0">
                <a:solidFill>
                  <a:srgbClr val="000000"/>
                </a:solidFill>
              </a:rPr>
              <a:t>fix</a:t>
            </a:r>
            <a:r>
              <a:rPr lang="zh-CN" altLang="en-US" sz="1600" dirty="0">
                <a:solidFill>
                  <a:srgbClr val="000000"/>
                </a:solidFill>
              </a:rPr>
              <a:t> </a:t>
            </a:r>
            <a:r>
              <a:rPr lang="en-US" altLang="zh-CN" sz="1600" dirty="0">
                <a:solidFill>
                  <a:srgbClr val="000000"/>
                </a:solidFill>
              </a:rPr>
              <a:t>precision</a:t>
            </a:r>
            <a:r>
              <a:rPr lang="zh-CN" altLang="en-US" sz="1600" dirty="0">
                <a:solidFill>
                  <a:srgbClr val="000000"/>
                </a:solidFill>
              </a:rPr>
              <a:t> </a:t>
            </a:r>
            <a:r>
              <a:rPr lang="en-US" altLang="zh-CN" sz="1600" dirty="0" smtClean="0">
                <a:solidFill>
                  <a:srgbClr val="000000"/>
                </a:solidFill>
              </a:rPr>
              <a:t>prior to</a:t>
            </a:r>
            <a:r>
              <a:rPr lang="zh-CN" altLang="en-US" sz="1600" dirty="0" smtClean="0">
                <a:solidFill>
                  <a:srgbClr val="000000"/>
                </a:solidFill>
              </a:rPr>
              <a:t> </a:t>
            </a:r>
            <a:r>
              <a:rPr lang="en-US" altLang="zh-CN" sz="1600" dirty="0" smtClean="0">
                <a:solidFill>
                  <a:srgbClr val="000000"/>
                </a:solidFill>
              </a:rPr>
              <a:t>computation</a:t>
            </a:r>
            <a:endParaRPr lang="en-US" sz="1600" dirty="0">
              <a:solidFill>
                <a:srgbClr val="000000"/>
              </a:solidFill>
            </a:endParaRPr>
          </a:p>
        </p:txBody>
      </p:sp>
      <p:sp>
        <p:nvSpPr>
          <p:cNvPr id="9" name="Rounded Rectangle 8"/>
          <p:cNvSpPr/>
          <p:nvPr/>
        </p:nvSpPr>
        <p:spPr bwMode="auto">
          <a:xfrm>
            <a:off x="5334572" y="4979782"/>
            <a:ext cx="2549796" cy="6476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r>
              <a:rPr lang="en-US" altLang="zh-CN" sz="1600" dirty="0" smtClean="0">
                <a:solidFill>
                  <a:srgbClr val="000000"/>
                </a:solidFill>
              </a:rPr>
              <a:t>A</a:t>
            </a:r>
            <a:r>
              <a:rPr lang="zh-CN" altLang="en-US" sz="1600" dirty="0" smtClean="0">
                <a:solidFill>
                  <a:srgbClr val="000000"/>
                </a:solidFill>
              </a:rPr>
              <a:t> </a:t>
            </a:r>
            <a:r>
              <a:rPr lang="en-US" altLang="zh-CN" sz="1600" dirty="0">
                <a:solidFill>
                  <a:srgbClr val="000000"/>
                </a:solidFill>
              </a:rPr>
              <a:t>more</a:t>
            </a:r>
            <a:r>
              <a:rPr lang="zh-CN" altLang="en-US" sz="1600" dirty="0">
                <a:solidFill>
                  <a:srgbClr val="000000"/>
                </a:solidFill>
              </a:rPr>
              <a:t> </a:t>
            </a:r>
            <a:r>
              <a:rPr lang="en-US" altLang="zh-CN" sz="1600" dirty="0">
                <a:solidFill>
                  <a:srgbClr val="000000"/>
                </a:solidFill>
              </a:rPr>
              <a:t>efficient</a:t>
            </a:r>
            <a:r>
              <a:rPr lang="zh-CN" altLang="en-US" sz="1600" dirty="0">
                <a:solidFill>
                  <a:srgbClr val="000000"/>
                </a:solidFill>
              </a:rPr>
              <a:t> </a:t>
            </a:r>
            <a:r>
              <a:rPr lang="en-US" altLang="zh-CN" sz="1600" dirty="0">
                <a:solidFill>
                  <a:srgbClr val="000000"/>
                </a:solidFill>
              </a:rPr>
              <a:t>digit</a:t>
            </a:r>
            <a:r>
              <a:rPr lang="zh-CN" altLang="en-US" sz="1600" dirty="0">
                <a:solidFill>
                  <a:srgbClr val="000000"/>
                </a:solidFill>
              </a:rPr>
              <a:t> </a:t>
            </a:r>
            <a:r>
              <a:rPr lang="en-US" altLang="zh-CN" sz="1600" dirty="0">
                <a:solidFill>
                  <a:srgbClr val="000000"/>
                </a:solidFill>
              </a:rPr>
              <a:t>computation</a:t>
            </a:r>
            <a:r>
              <a:rPr lang="zh-CN" altLang="en-US" sz="1600" dirty="0">
                <a:solidFill>
                  <a:srgbClr val="000000"/>
                </a:solidFill>
              </a:rPr>
              <a:t> </a:t>
            </a:r>
            <a:r>
              <a:rPr lang="en-US" altLang="zh-CN" sz="1600" dirty="0" smtClean="0">
                <a:solidFill>
                  <a:srgbClr val="000000"/>
                </a:solidFill>
              </a:rPr>
              <a:t>pattern</a:t>
            </a:r>
            <a:endParaRPr lang="en-US" altLang="zh-CN" sz="1600" dirty="0" smtClean="0">
              <a:solidFill>
                <a:srgbClr val="000000"/>
              </a:solidFill>
            </a:endParaRPr>
          </a:p>
        </p:txBody>
      </p:sp>
      <p:sp>
        <p:nvSpPr>
          <p:cNvPr id="10" name="Rounded Rectangle 9"/>
          <p:cNvSpPr/>
          <p:nvPr/>
        </p:nvSpPr>
        <p:spPr bwMode="auto">
          <a:xfrm>
            <a:off x="5334572" y="4077448"/>
            <a:ext cx="2549796" cy="6476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r>
              <a:rPr lang="en-US" altLang="zh-CN" sz="1600" dirty="0">
                <a:solidFill>
                  <a:srgbClr val="000000"/>
                </a:solidFill>
              </a:rPr>
              <a:t>Significantly</a:t>
            </a:r>
            <a:r>
              <a:rPr lang="zh-CN" altLang="en-US" sz="1600" dirty="0">
                <a:solidFill>
                  <a:srgbClr val="000000"/>
                </a:solidFill>
              </a:rPr>
              <a:t> </a:t>
            </a:r>
            <a:r>
              <a:rPr lang="en-US" altLang="zh-CN" sz="1600" dirty="0">
                <a:solidFill>
                  <a:srgbClr val="000000"/>
                </a:solidFill>
              </a:rPr>
              <a:t>lower</a:t>
            </a:r>
            <a:r>
              <a:rPr lang="zh-CN" altLang="en-US" sz="1600" dirty="0">
                <a:solidFill>
                  <a:srgbClr val="000000"/>
                </a:solidFill>
              </a:rPr>
              <a:t> </a:t>
            </a:r>
            <a:r>
              <a:rPr lang="en-US" altLang="zh-CN" sz="1600" dirty="0">
                <a:solidFill>
                  <a:srgbClr val="000000"/>
                </a:solidFill>
              </a:rPr>
              <a:t>memory</a:t>
            </a:r>
            <a:r>
              <a:rPr lang="zh-CN" altLang="en-US" sz="1600" dirty="0">
                <a:solidFill>
                  <a:srgbClr val="000000"/>
                </a:solidFill>
              </a:rPr>
              <a:t> </a:t>
            </a:r>
            <a:r>
              <a:rPr lang="en-US" altLang="zh-CN" sz="1600" dirty="0" smtClean="0">
                <a:solidFill>
                  <a:srgbClr val="000000"/>
                </a:solidFill>
              </a:rPr>
              <a:t>usage</a:t>
            </a:r>
            <a:endParaRPr lang="en-US" altLang="zh-CN" sz="1600" dirty="0">
              <a:solidFill>
                <a:srgbClr val="000000"/>
              </a:solidFill>
            </a:endParaRPr>
          </a:p>
        </p:txBody>
      </p:sp>
      <p:sp>
        <p:nvSpPr>
          <p:cNvPr id="11" name="Rounded Rectangle 10"/>
          <p:cNvSpPr/>
          <p:nvPr/>
        </p:nvSpPr>
        <p:spPr bwMode="auto">
          <a:xfrm>
            <a:off x="5334572" y="3173698"/>
            <a:ext cx="2549796" cy="6476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1600" dirty="0">
                <a:solidFill>
                  <a:srgbClr val="000000"/>
                </a:solidFill>
              </a:rPr>
              <a:t>Don</a:t>
            </a:r>
            <a:r>
              <a:rPr lang="mr-IN" altLang="zh-CN" sz="1600" dirty="0">
                <a:solidFill>
                  <a:srgbClr val="000000"/>
                </a:solidFill>
              </a:rPr>
              <a:t>’</a:t>
            </a:r>
            <a:r>
              <a:rPr lang="en-US" altLang="zh-CN" sz="1600" dirty="0">
                <a:solidFill>
                  <a:srgbClr val="000000"/>
                </a:solidFill>
              </a:rPr>
              <a:t>t-change</a:t>
            </a:r>
            <a:r>
              <a:rPr lang="zh-CN" altLang="en-US" sz="1600" dirty="0">
                <a:solidFill>
                  <a:srgbClr val="000000"/>
                </a:solidFill>
              </a:rPr>
              <a:t> </a:t>
            </a:r>
            <a:r>
              <a:rPr lang="en-US" altLang="zh-CN" sz="1600" dirty="0">
                <a:solidFill>
                  <a:srgbClr val="000000"/>
                </a:solidFill>
              </a:rPr>
              <a:t>digit</a:t>
            </a:r>
            <a:r>
              <a:rPr lang="zh-CN" altLang="en-US" sz="1600" dirty="0">
                <a:solidFill>
                  <a:srgbClr val="000000"/>
                </a:solidFill>
              </a:rPr>
              <a:t> </a:t>
            </a:r>
            <a:r>
              <a:rPr lang="en-US" altLang="zh-CN" sz="1600" dirty="0" smtClean="0">
                <a:solidFill>
                  <a:srgbClr val="000000"/>
                </a:solidFill>
              </a:rPr>
              <a:t>elision</a:t>
            </a:r>
            <a:endParaRPr lang="en-US" altLang="zh-CN" sz="1600" dirty="0" smtClean="0">
              <a:solidFill>
                <a:srgbClr val="000000"/>
              </a:solidFill>
            </a:endParaRPr>
          </a:p>
          <a:p>
            <a:endParaRPr lang="en-US" altLang="zh-CN" sz="1600" dirty="0">
              <a:solidFill>
                <a:srgbClr val="000000"/>
              </a:solidFill>
            </a:endParaRPr>
          </a:p>
        </p:txBody>
      </p:sp>
      <p:sp>
        <p:nvSpPr>
          <p:cNvPr id="12" name="Rounded Rectangle 11"/>
          <p:cNvSpPr/>
          <p:nvPr/>
        </p:nvSpPr>
        <p:spPr bwMode="auto">
          <a:xfrm>
            <a:off x="5334572" y="2277248"/>
            <a:ext cx="2549796" cy="64769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r>
              <a:rPr lang="en-US" altLang="zh-CN" sz="1600" dirty="0" smtClean="0">
                <a:solidFill>
                  <a:srgbClr val="000000"/>
                </a:solidFill>
              </a:rPr>
              <a:t>Don’t-care</a:t>
            </a:r>
            <a:r>
              <a:rPr lang="zh-CN" altLang="en-US" sz="1600" dirty="0" smtClean="0">
                <a:solidFill>
                  <a:srgbClr val="000000"/>
                </a:solidFill>
              </a:rPr>
              <a:t> </a:t>
            </a:r>
            <a:r>
              <a:rPr lang="en-US" altLang="zh-CN" sz="1600" dirty="0">
                <a:solidFill>
                  <a:srgbClr val="000000"/>
                </a:solidFill>
              </a:rPr>
              <a:t>digit</a:t>
            </a:r>
            <a:r>
              <a:rPr lang="zh-CN" altLang="en-US" sz="1600" dirty="0">
                <a:solidFill>
                  <a:srgbClr val="000000"/>
                </a:solidFill>
              </a:rPr>
              <a:t> </a:t>
            </a:r>
            <a:r>
              <a:rPr lang="en-US" altLang="zh-CN" sz="1600" dirty="0">
                <a:solidFill>
                  <a:srgbClr val="000000"/>
                </a:solidFill>
              </a:rPr>
              <a:t>elision</a:t>
            </a:r>
            <a:r>
              <a:rPr lang="en-US" altLang="zh-CN" sz="1600" dirty="0" smtClean="0">
                <a:solidFill>
                  <a:srgbClr val="000000"/>
                </a:solidFill>
              </a:rPr>
              <a:t>.</a:t>
            </a:r>
          </a:p>
          <a:p>
            <a:pPr algn="ctr"/>
            <a:endParaRPr lang="en-US" altLang="zh-CN" sz="1600" dirty="0">
              <a:solidFill>
                <a:srgbClr val="000000"/>
              </a:solidFill>
            </a:endParaRPr>
          </a:p>
        </p:txBody>
      </p:sp>
      <p:sp>
        <p:nvSpPr>
          <p:cNvPr id="13" name="Rounded Rectangle 12"/>
          <p:cNvSpPr/>
          <p:nvPr/>
        </p:nvSpPr>
        <p:spPr bwMode="auto">
          <a:xfrm>
            <a:off x="1130463" y="4725144"/>
            <a:ext cx="2317231" cy="920111"/>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lnSpc>
                <a:spcPct val="150000"/>
              </a:lnSpc>
              <a:spcBef>
                <a:spcPts val="0"/>
              </a:spcBef>
            </a:pPr>
            <a:r>
              <a:rPr lang="en-US" altLang="zh-CN" sz="1600" dirty="0">
                <a:solidFill>
                  <a:srgbClr val="000000"/>
                </a:solidFill>
              </a:rPr>
              <a:t>Versus</a:t>
            </a:r>
            <a:r>
              <a:rPr lang="zh-CN" altLang="en-US" sz="1600" dirty="0">
                <a:solidFill>
                  <a:srgbClr val="000000"/>
                </a:solidFill>
              </a:rPr>
              <a:t> </a:t>
            </a:r>
            <a:r>
              <a:rPr lang="en-US" altLang="zh-CN" sz="1600" dirty="0" smtClean="0">
                <a:solidFill>
                  <a:srgbClr val="000000"/>
                </a:solidFill>
              </a:rPr>
              <a:t>conventional</a:t>
            </a:r>
            <a:r>
              <a:rPr lang="zh-CN" altLang="en-US" sz="1600" dirty="0" smtClean="0">
                <a:solidFill>
                  <a:srgbClr val="000000"/>
                </a:solidFill>
              </a:rPr>
              <a:t> </a:t>
            </a:r>
            <a:r>
              <a:rPr lang="en-US" altLang="zh-CN" sz="1600" dirty="0">
                <a:solidFill>
                  <a:srgbClr val="000000"/>
                </a:solidFill>
              </a:rPr>
              <a:t>LSD-first</a:t>
            </a:r>
            <a:r>
              <a:rPr lang="zh-CN" altLang="en-US" sz="1600" dirty="0">
                <a:solidFill>
                  <a:srgbClr val="000000"/>
                </a:solidFill>
              </a:rPr>
              <a:t> </a:t>
            </a:r>
            <a:r>
              <a:rPr lang="en-US" altLang="zh-CN" sz="1600" dirty="0" smtClean="0">
                <a:solidFill>
                  <a:srgbClr val="000000"/>
                </a:solidFill>
              </a:rPr>
              <a:t>arithmetic</a:t>
            </a:r>
          </a:p>
        </p:txBody>
      </p:sp>
      <p:sp>
        <p:nvSpPr>
          <p:cNvPr id="14" name="Rounded Rectangle 13"/>
          <p:cNvSpPr/>
          <p:nvPr/>
        </p:nvSpPr>
        <p:spPr bwMode="auto">
          <a:xfrm>
            <a:off x="1130463" y="2780928"/>
            <a:ext cx="2317231" cy="920111"/>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endParaRPr lang="en-US" altLang="zh-CN" sz="1600" dirty="0" smtClean="0">
              <a:solidFill>
                <a:srgbClr val="000000"/>
              </a:solidFill>
            </a:endParaRPr>
          </a:p>
          <a:p>
            <a:pPr algn="ctr"/>
            <a:r>
              <a:rPr lang="en-US" altLang="zh-CN" sz="1600" dirty="0" smtClean="0">
                <a:solidFill>
                  <a:srgbClr val="000000"/>
                </a:solidFill>
              </a:rPr>
              <a:t>Versus</a:t>
            </a:r>
            <a:r>
              <a:rPr lang="zh-CN" altLang="en-US" sz="1600" dirty="0" smtClean="0">
                <a:solidFill>
                  <a:srgbClr val="000000"/>
                </a:solidFill>
              </a:rPr>
              <a:t> </a:t>
            </a:r>
            <a:r>
              <a:rPr lang="en-US" altLang="zh-CN" sz="1600" dirty="0" smtClean="0">
                <a:solidFill>
                  <a:srgbClr val="000000"/>
                </a:solidFill>
              </a:rPr>
              <a:t>ARCHITECT</a:t>
            </a:r>
          </a:p>
          <a:p>
            <a:pPr algn="ctr"/>
            <a:endParaRPr lang="en-US" sz="1600" dirty="0">
              <a:solidFill>
                <a:srgbClr val="000000"/>
              </a:solidFill>
            </a:endParaRPr>
          </a:p>
        </p:txBody>
      </p:sp>
      <p:cxnSp>
        <p:nvCxnSpPr>
          <p:cNvPr id="17" name="Straight Arrow Connector 16"/>
          <p:cNvCxnSpPr>
            <a:stCxn id="13" idx="3"/>
            <a:endCxn id="11" idx="1"/>
          </p:cNvCxnSpPr>
          <p:nvPr/>
        </p:nvCxnSpPr>
        <p:spPr bwMode="auto">
          <a:xfrm flipV="1">
            <a:off x="3447694" y="3497546"/>
            <a:ext cx="1886878" cy="1687654"/>
          </a:xfrm>
          <a:prstGeom prst="straightConnector1">
            <a:avLst/>
          </a:prstGeom>
          <a:ln w="41275" cap="rnd">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stCxn id="13" idx="3"/>
            <a:endCxn id="12" idx="1"/>
          </p:cNvCxnSpPr>
          <p:nvPr/>
        </p:nvCxnSpPr>
        <p:spPr bwMode="auto">
          <a:xfrm flipV="1">
            <a:off x="3447694" y="2601096"/>
            <a:ext cx="1886878" cy="2584104"/>
          </a:xfrm>
          <a:prstGeom prst="straightConnector1">
            <a:avLst/>
          </a:prstGeom>
          <a:ln w="41275" cap="rnd">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a:stCxn id="13" idx="3"/>
            <a:endCxn id="8" idx="1"/>
          </p:cNvCxnSpPr>
          <p:nvPr/>
        </p:nvCxnSpPr>
        <p:spPr bwMode="auto">
          <a:xfrm>
            <a:off x="3447694" y="5185200"/>
            <a:ext cx="1886877" cy="1016573"/>
          </a:xfrm>
          <a:prstGeom prst="straightConnector1">
            <a:avLst/>
          </a:prstGeom>
          <a:ln w="41275" cap="rnd">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14" idx="3"/>
            <a:endCxn id="11" idx="1"/>
          </p:cNvCxnSpPr>
          <p:nvPr/>
        </p:nvCxnSpPr>
        <p:spPr bwMode="auto">
          <a:xfrm>
            <a:off x="3447694" y="3240984"/>
            <a:ext cx="1886878" cy="256562"/>
          </a:xfrm>
          <a:prstGeom prst="straightConnector1">
            <a:avLst/>
          </a:prstGeom>
          <a:ln w="41275" cap="rnd">
            <a:solidFill>
              <a:srgbClr val="00B050"/>
            </a:solidFill>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14" idx="3"/>
            <a:endCxn id="12" idx="1"/>
          </p:cNvCxnSpPr>
          <p:nvPr/>
        </p:nvCxnSpPr>
        <p:spPr bwMode="auto">
          <a:xfrm flipV="1">
            <a:off x="3447694" y="2601096"/>
            <a:ext cx="1886878" cy="639888"/>
          </a:xfrm>
          <a:prstGeom prst="straightConnector1">
            <a:avLst/>
          </a:prstGeom>
          <a:ln w="41275" cap="rnd">
            <a:solidFill>
              <a:srgbClr val="00B050"/>
            </a:solidFill>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14" idx="3"/>
            <a:endCxn id="10" idx="1"/>
          </p:cNvCxnSpPr>
          <p:nvPr/>
        </p:nvCxnSpPr>
        <p:spPr bwMode="auto">
          <a:xfrm>
            <a:off x="3447694" y="3240984"/>
            <a:ext cx="1886878" cy="1160312"/>
          </a:xfrm>
          <a:prstGeom prst="straightConnector1">
            <a:avLst/>
          </a:prstGeom>
          <a:ln w="41275" cap="rnd">
            <a:solidFill>
              <a:srgbClr val="00B050"/>
            </a:solidFill>
            <a:headEnd type="none" w="med" len="med"/>
            <a:tailEnd type="stealth"/>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14" idx="3"/>
            <a:endCxn id="9" idx="1"/>
          </p:cNvCxnSpPr>
          <p:nvPr/>
        </p:nvCxnSpPr>
        <p:spPr bwMode="auto">
          <a:xfrm>
            <a:off x="3447694" y="3240984"/>
            <a:ext cx="1886878" cy="2062646"/>
          </a:xfrm>
          <a:prstGeom prst="straightConnector1">
            <a:avLst/>
          </a:prstGeom>
          <a:ln w="41275" cap="rnd">
            <a:solidFill>
              <a:srgbClr val="00B050"/>
            </a:solidFill>
            <a:headEnd type="none" w="med" len="med"/>
            <a:tailEnd type="stealth"/>
          </a:ln>
        </p:spPr>
        <p:style>
          <a:lnRef idx="1">
            <a:schemeClr val="accent2"/>
          </a:lnRef>
          <a:fillRef idx="0">
            <a:schemeClr val="accent2"/>
          </a:fillRef>
          <a:effectRef idx="0">
            <a:schemeClr val="accent2"/>
          </a:effectRef>
          <a:fontRef idx="minor">
            <a:schemeClr val="tx1"/>
          </a:fontRef>
        </p:style>
      </p:cxnSp>
      <p:sp>
        <p:nvSpPr>
          <p:cNvPr id="5" name="Rectangle 4"/>
          <p:cNvSpPr/>
          <p:nvPr/>
        </p:nvSpPr>
        <p:spPr>
          <a:xfrm>
            <a:off x="5805734" y="1743951"/>
            <a:ext cx="1636987" cy="461665"/>
          </a:xfrm>
          <a:prstGeom prst="rect">
            <a:avLst/>
          </a:prstGeom>
        </p:spPr>
        <p:txBody>
          <a:bodyPr wrap="none">
            <a:spAutoFit/>
          </a:bodyPr>
          <a:lstStyle/>
          <a:p>
            <a:pPr marL="571500" marR="0" lvl="0" indent="-571500" algn="just" defTabSz="914400" eaLnBrk="1" fontAlgn="auto" latinLnBrk="0" hangingPunct="1">
              <a:lnSpc>
                <a:spcPct val="100000"/>
              </a:lnSpc>
              <a:spcBef>
                <a:spcPts val="0"/>
              </a:spcBef>
              <a:spcAft>
                <a:spcPts val="0"/>
              </a:spcAft>
              <a:buClrTx/>
              <a:buSzTx/>
              <a:buFont typeface="+mj-lt"/>
              <a:buNone/>
              <a:tabLst/>
              <a:defRPr/>
            </a:pPr>
            <a:r>
              <a:rPr lang="en-US" altLang="zh-CN" dirty="0" smtClean="0">
                <a:solidFill>
                  <a:srgbClr val="000000"/>
                </a:solidFill>
                <a:latin typeface="Times" panose="02020603050405020304" pitchFamily="18" charset="0"/>
                <a:cs typeface="Times" panose="02020603050405020304" pitchFamily="18" charset="0"/>
              </a:rPr>
              <a:t>Advantages</a:t>
            </a:r>
            <a:endParaRPr lang="en-GB" dirty="0">
              <a:solidFill>
                <a:srgbClr val="00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4536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 result for FPGA Xilinx ultra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76" y="1672659"/>
            <a:ext cx="2912604" cy="2188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Benchmark: Jacobi Method</a:t>
            </a:r>
            <a:endParaRPr lang="en-GB" dirty="0"/>
          </a:p>
        </p:txBody>
      </p:sp>
      <p:sp>
        <p:nvSpPr>
          <p:cNvPr id="10" name="TextBox 9"/>
          <p:cNvSpPr txBox="1"/>
          <p:nvPr/>
        </p:nvSpPr>
        <p:spPr>
          <a:xfrm>
            <a:off x="8532440" y="6396335"/>
            <a:ext cx="611560" cy="400110"/>
          </a:xfrm>
          <a:prstGeom prst="rect">
            <a:avLst/>
          </a:prstGeom>
          <a:noFill/>
        </p:spPr>
        <p:txBody>
          <a:bodyPr wrap="square" rtlCol="0">
            <a:spAutoFit/>
          </a:bodyPr>
          <a:lstStyle/>
          <a:p>
            <a:r>
              <a:rPr lang="en-US" sz="2000" dirty="0" smtClean="0">
                <a:solidFill>
                  <a:srgbClr val="1B0807"/>
                </a:solidFill>
                <a:latin typeface="Times New Roman" panose="02020603050405020304" pitchFamily="18" charset="0"/>
                <a:cs typeface="Times New Roman" panose="02020603050405020304" pitchFamily="18" charset="0"/>
              </a:rPr>
              <a:t>1</a:t>
            </a:r>
            <a:r>
              <a:rPr lang="en-US" sz="2000" dirty="0">
                <a:solidFill>
                  <a:srgbClr val="1B0807"/>
                </a:solidFill>
                <a:latin typeface="Times New Roman" panose="02020603050405020304" pitchFamily="18" charset="0"/>
                <a:cs typeface="Times New Roman" panose="02020603050405020304" pitchFamily="18" charset="0"/>
              </a:rPr>
              <a:t>4</a:t>
            </a:r>
            <a:endParaRPr lang="en-GB" sz="2000" dirty="0">
              <a:solidFill>
                <a:srgbClr val="1B080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36523" y="2855087"/>
                <a:ext cx="6200524" cy="646331"/>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b="1" i="1" smtClean="0">
                          <a:solidFill>
                            <a:srgbClr val="040404"/>
                          </a:solidFill>
                          <a:latin typeface="Cambria Math" panose="02040503050406030204" pitchFamily="18" charset="0"/>
                        </a:rPr>
                        <m:t>𝑨𝒙</m:t>
                      </m:r>
                      <m:r>
                        <a:rPr lang="en-US" b="0" i="1" smtClean="0">
                          <a:solidFill>
                            <a:srgbClr val="040404"/>
                          </a:solidFill>
                          <a:latin typeface="Cambria Math" panose="02040503050406030204" pitchFamily="18" charset="0"/>
                        </a:rPr>
                        <m:t>=</m:t>
                      </m:r>
                      <m:r>
                        <a:rPr lang="en-US" b="1" i="1" smtClean="0">
                          <a:solidFill>
                            <a:srgbClr val="040404"/>
                          </a:solidFill>
                          <a:latin typeface="Cambria Math" panose="02040503050406030204" pitchFamily="18" charset="0"/>
                        </a:rPr>
                        <m:t>𝒃</m:t>
                      </m:r>
                    </m:oMath>
                  </m:oMathPara>
                </a14:m>
                <a:endParaRPr lang="en-GB" dirty="0" smtClean="0">
                  <a:solidFill>
                    <a:srgbClr val="040404"/>
                  </a:solidFill>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236523" y="2855087"/>
                <a:ext cx="6200524" cy="646331"/>
              </a:xfrm>
              <a:prstGeom prst="rect">
                <a:avLst/>
              </a:prstGeom>
              <a:blipFill rotWithShape="0">
                <a:blip r:embed="rId4"/>
                <a:stretch>
                  <a:fillRect/>
                </a:stretch>
              </a:blipFill>
            </p:spPr>
            <p:txBody>
              <a:bodyPr/>
              <a:lstStyle/>
              <a:p>
                <a:r>
                  <a:rPr lang="en-US">
                    <a:noFill/>
                  </a:rPr>
                  <a:t> </a:t>
                </a:r>
              </a:p>
            </p:txBody>
          </p:sp>
        </mc:Fallback>
      </mc:AlternateContent>
      <p:sp>
        <p:nvSpPr>
          <p:cNvPr id="8" name="Rectangle 7"/>
          <p:cNvSpPr/>
          <p:nvPr/>
        </p:nvSpPr>
        <p:spPr>
          <a:xfrm>
            <a:off x="912118" y="2306382"/>
            <a:ext cx="7594748" cy="400110"/>
          </a:xfrm>
          <a:prstGeom prst="rect">
            <a:avLst/>
          </a:prstGeom>
        </p:spPr>
        <p:txBody>
          <a:bodyPr wrap="square">
            <a:spAutoFit/>
          </a:bodyPr>
          <a:lstStyle/>
          <a:p>
            <a:r>
              <a:rPr lang="en-GB" sz="2000" dirty="0" smtClean="0">
                <a:solidFill>
                  <a:srgbClr val="040404"/>
                </a:solidFill>
                <a:latin typeface="+mn-lt"/>
              </a:rPr>
              <a:t>2D Jacobi </a:t>
            </a:r>
            <a:r>
              <a:rPr lang="en-GB" sz="2000" dirty="0" err="1" smtClean="0">
                <a:solidFill>
                  <a:srgbClr val="040404"/>
                </a:solidFill>
                <a:latin typeface="+mn-lt"/>
              </a:rPr>
              <a:t>datapath</a:t>
            </a:r>
            <a:r>
              <a:rPr lang="en-GB" sz="2000" dirty="0" smtClean="0">
                <a:solidFill>
                  <a:srgbClr val="040404"/>
                </a:solidFill>
                <a:latin typeface="+mn-lt"/>
              </a:rPr>
              <a:t> realised on FPGA:</a:t>
            </a:r>
            <a:endParaRPr lang="en-GB" sz="2000" dirty="0">
              <a:solidFill>
                <a:srgbClr val="040404"/>
              </a:solidFill>
              <a:latin typeface="+mn-lt"/>
            </a:endParaRPr>
          </a:p>
        </p:txBody>
      </p:sp>
      <p:grpSp>
        <p:nvGrpSpPr>
          <p:cNvPr id="5" name="Group 4"/>
          <p:cNvGrpSpPr/>
          <p:nvPr/>
        </p:nvGrpSpPr>
        <p:grpSpPr>
          <a:xfrm>
            <a:off x="537361" y="3650013"/>
            <a:ext cx="5598847" cy="2791003"/>
            <a:chOff x="1617600" y="3332696"/>
            <a:chExt cx="6158732" cy="3070103"/>
          </a:xfrm>
        </p:grpSpPr>
        <p:pic>
          <p:nvPicPr>
            <p:cNvPr id="6" name="Picture 5"/>
            <p:cNvPicPr>
              <a:picLocks noChangeAspect="1"/>
            </p:cNvPicPr>
            <p:nvPr/>
          </p:nvPicPr>
          <p:blipFill>
            <a:blip r:embed="rId5"/>
            <a:stretch>
              <a:fillRect/>
            </a:stretch>
          </p:blipFill>
          <p:spPr>
            <a:xfrm>
              <a:off x="1617600" y="3384153"/>
              <a:ext cx="6158732" cy="301864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5128195" y="3332696"/>
                  <a:ext cx="523925" cy="38433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charset="0"/>
                              </a:rPr>
                            </m:ctrlPr>
                          </m:sSubSupPr>
                          <m:e>
                            <m:r>
                              <a:rPr lang="en-US" altLang="zh-CN" sz="2000" b="0" i="1" smtClean="0">
                                <a:solidFill>
                                  <a:srgbClr val="000000"/>
                                </a:solidFill>
                                <a:latin typeface="Cambria Math" charset="0"/>
                              </a:rPr>
                              <m:t>𝑥</m:t>
                            </m:r>
                          </m:e>
                          <m:sub>
                            <m:r>
                              <a:rPr lang="en-US" altLang="zh-CN" sz="2000" b="0" i="1" smtClean="0">
                                <a:solidFill>
                                  <a:srgbClr val="000000"/>
                                </a:solidFill>
                                <a:latin typeface="Cambria Math" charset="0"/>
                              </a:rPr>
                              <m:t>1</m:t>
                            </m:r>
                          </m:sub>
                          <m:sup>
                            <m:r>
                              <a:rPr lang="en-US" altLang="zh-CN" sz="2000" b="0" i="1" smtClean="0">
                                <a:solidFill>
                                  <a:srgbClr val="000000"/>
                                </a:solidFill>
                                <a:latin typeface="Cambria Math" charset="0"/>
                              </a:rPr>
                              <m:t>(</m:t>
                            </m:r>
                            <m:r>
                              <a:rPr lang="en-US" altLang="zh-CN" sz="2000" b="0" i="1" smtClean="0">
                                <a:solidFill>
                                  <a:srgbClr val="000000"/>
                                </a:solidFill>
                                <a:latin typeface="Cambria Math" charset="0"/>
                              </a:rPr>
                              <m:t>𝑘</m:t>
                            </m:r>
                            <m:r>
                              <a:rPr lang="en-US" altLang="zh-CN" sz="2000" b="0" i="1" smtClean="0">
                                <a:solidFill>
                                  <a:srgbClr val="000000"/>
                                </a:solidFill>
                                <a:latin typeface="Cambria Math" charset="0"/>
                              </a:rPr>
                              <m:t>)</m:t>
                            </m:r>
                          </m:sup>
                        </m:sSubSup>
                      </m:oMath>
                    </m:oMathPara>
                  </a14:m>
                  <a:endParaRPr lang="en-US" dirty="0">
                    <a:solidFill>
                      <a:srgbClr val="0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28195" y="3332696"/>
                  <a:ext cx="523925" cy="384336"/>
                </a:xfrm>
                <a:prstGeom prst="rect">
                  <a:avLst/>
                </a:prstGeom>
                <a:blipFill rotWithShape="0">
                  <a:blip r:embed="rId6"/>
                  <a:stretch>
                    <a:fillRect l="-2326" t="-4762" r="-6977"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20283" y="3836752"/>
                  <a:ext cx="523925" cy="38433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charset="0"/>
                              </a:rPr>
                            </m:ctrlPr>
                          </m:sSubSupPr>
                          <m:e>
                            <m:r>
                              <a:rPr lang="en-US" altLang="zh-CN" sz="2000" b="0" i="1" smtClean="0">
                                <a:solidFill>
                                  <a:srgbClr val="000000"/>
                                </a:solidFill>
                                <a:latin typeface="Cambria Math" charset="0"/>
                              </a:rPr>
                              <m:t>𝑥</m:t>
                            </m:r>
                          </m:e>
                          <m:sub>
                            <m:r>
                              <a:rPr lang="en-US" altLang="zh-CN" sz="2000" b="0" i="1" smtClean="0">
                                <a:solidFill>
                                  <a:srgbClr val="000000"/>
                                </a:solidFill>
                                <a:latin typeface="Cambria Math" charset="0"/>
                              </a:rPr>
                              <m:t>0</m:t>
                            </m:r>
                          </m:sub>
                          <m:sup>
                            <m:r>
                              <a:rPr lang="en-US" altLang="zh-CN" sz="2000" b="0" i="1" smtClean="0">
                                <a:solidFill>
                                  <a:srgbClr val="000000"/>
                                </a:solidFill>
                                <a:latin typeface="Cambria Math" charset="0"/>
                              </a:rPr>
                              <m:t>(</m:t>
                            </m:r>
                            <m:r>
                              <a:rPr lang="en-US" altLang="zh-CN" sz="2000" b="0" i="1" smtClean="0">
                                <a:solidFill>
                                  <a:srgbClr val="000000"/>
                                </a:solidFill>
                                <a:latin typeface="Cambria Math" charset="0"/>
                              </a:rPr>
                              <m:t>𝑘</m:t>
                            </m:r>
                            <m:r>
                              <a:rPr lang="en-US" altLang="zh-CN" sz="2000" b="0" i="1" smtClean="0">
                                <a:solidFill>
                                  <a:srgbClr val="000000"/>
                                </a:solidFill>
                                <a:latin typeface="Cambria Math" charset="0"/>
                              </a:rPr>
                              <m:t>)</m:t>
                            </m:r>
                          </m:sup>
                        </m:sSubSup>
                      </m:oMath>
                    </m:oMathPara>
                  </a14:m>
                  <a:endParaRPr lang="en-US"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920283" y="3836752"/>
                  <a:ext cx="523925" cy="384336"/>
                </a:xfrm>
                <a:prstGeom prst="rect">
                  <a:avLst/>
                </a:prstGeom>
                <a:blipFill rotWithShape="0">
                  <a:blip r:embed="rId7"/>
                  <a:stretch>
                    <a:fillRect l="-2326" t="-3175" r="-6977"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91880" y="5780968"/>
                  <a:ext cx="769185" cy="386581"/>
                </a:xfrm>
                <a:prstGeom prst="rect">
                  <a:avLst/>
                </a:prstGeom>
                <a:solidFill>
                  <a:schemeClr val="bg1"/>
                </a:solidFill>
              </p:spPr>
              <p:txBody>
                <a:bodyPr wrap="none" lIns="0" tIns="0" rIns="0" bIns="0"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charset="0"/>
                              </a:rPr>
                            </m:ctrlPr>
                          </m:sSubSupPr>
                          <m:e>
                            <m:r>
                              <a:rPr lang="en-US" altLang="zh-CN" sz="2000" b="0" i="1" smtClean="0">
                                <a:solidFill>
                                  <a:srgbClr val="000000"/>
                                </a:solidFill>
                                <a:latin typeface="Cambria Math" charset="0"/>
                              </a:rPr>
                              <m:t>𝑥</m:t>
                            </m:r>
                          </m:e>
                          <m:sub>
                            <m:r>
                              <a:rPr lang="en-US" altLang="zh-CN" sz="2000" b="0" i="1" smtClean="0">
                                <a:solidFill>
                                  <a:srgbClr val="000000"/>
                                </a:solidFill>
                                <a:latin typeface="Cambria Math" charset="0"/>
                              </a:rPr>
                              <m:t>0</m:t>
                            </m:r>
                          </m:sub>
                          <m:sup>
                            <m:r>
                              <a:rPr lang="en-US" altLang="zh-CN" sz="2000" b="0" i="1" smtClean="0">
                                <a:solidFill>
                                  <a:srgbClr val="000000"/>
                                </a:solidFill>
                                <a:latin typeface="Cambria Math" charset="0"/>
                              </a:rPr>
                              <m:t>(</m:t>
                            </m:r>
                            <m:r>
                              <a:rPr lang="en-US" altLang="zh-CN" sz="2000" b="0" i="1" smtClean="0">
                                <a:solidFill>
                                  <a:srgbClr val="000000"/>
                                </a:solidFill>
                                <a:latin typeface="Cambria Math" charset="0"/>
                              </a:rPr>
                              <m:t>𝑘</m:t>
                            </m:r>
                            <m:r>
                              <a:rPr lang="en-US" altLang="zh-CN" sz="2000" b="0" i="1" smtClean="0">
                                <a:solidFill>
                                  <a:srgbClr val="000000"/>
                                </a:solidFill>
                                <a:latin typeface="Cambria Math" charset="0"/>
                              </a:rPr>
                              <m:t>+1)</m:t>
                            </m:r>
                          </m:sup>
                        </m:sSubSup>
                      </m:oMath>
                    </m:oMathPara>
                  </a14:m>
                  <a:endParaRPr lang="en-US" dirty="0">
                    <a:solidFill>
                      <a:srgbClr val="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491880" y="5780968"/>
                  <a:ext cx="769185" cy="386581"/>
                </a:xfrm>
                <a:prstGeom prst="rect">
                  <a:avLst/>
                </a:prstGeom>
                <a:blipFill rotWithShape="0">
                  <a:blip r:embed="rId8"/>
                  <a:stretch>
                    <a:fillRect l="-2381" t="-3125" r="-4762"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04259" y="5661248"/>
                  <a:ext cx="769185" cy="384336"/>
                </a:xfrm>
                <a:prstGeom prst="rect">
                  <a:avLst/>
                </a:prstGeom>
                <a:solidFill>
                  <a:schemeClr val="bg1"/>
                </a:solidFill>
              </p:spPr>
              <p:txBody>
                <a:bodyPr wrap="none" lIns="0" tIns="0" rIns="0" bIns="0"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000000"/>
                                </a:solidFill>
                                <a:latin typeface="Cambria Math" charset="0"/>
                              </a:rPr>
                            </m:ctrlPr>
                          </m:sSubSupPr>
                          <m:e>
                            <m:r>
                              <a:rPr lang="en-US" altLang="zh-CN" sz="2000" b="0" i="1" smtClean="0">
                                <a:solidFill>
                                  <a:srgbClr val="000000"/>
                                </a:solidFill>
                                <a:latin typeface="Cambria Math" charset="0"/>
                              </a:rPr>
                              <m:t>𝑥</m:t>
                            </m:r>
                          </m:e>
                          <m:sub>
                            <m:r>
                              <a:rPr lang="en-US" altLang="zh-CN" sz="2000" b="0" i="1" smtClean="0">
                                <a:solidFill>
                                  <a:srgbClr val="000000"/>
                                </a:solidFill>
                                <a:latin typeface="Cambria Math" charset="0"/>
                              </a:rPr>
                              <m:t>1</m:t>
                            </m:r>
                          </m:sub>
                          <m:sup>
                            <m:r>
                              <a:rPr lang="en-US" altLang="zh-CN" sz="2000" b="0" i="1" smtClean="0">
                                <a:solidFill>
                                  <a:srgbClr val="000000"/>
                                </a:solidFill>
                                <a:latin typeface="Cambria Math" charset="0"/>
                              </a:rPr>
                              <m:t>(</m:t>
                            </m:r>
                            <m:r>
                              <a:rPr lang="en-US" altLang="zh-CN" sz="2000" b="0" i="1" smtClean="0">
                                <a:solidFill>
                                  <a:srgbClr val="000000"/>
                                </a:solidFill>
                                <a:latin typeface="Cambria Math" charset="0"/>
                              </a:rPr>
                              <m:t>𝑘</m:t>
                            </m:r>
                            <m:r>
                              <a:rPr lang="en-US" altLang="zh-CN" sz="2000" b="0" i="1" smtClean="0">
                                <a:solidFill>
                                  <a:srgbClr val="000000"/>
                                </a:solidFill>
                                <a:latin typeface="Cambria Math" charset="0"/>
                              </a:rPr>
                              <m:t>+1)</m:t>
                            </m:r>
                          </m:sup>
                        </m:sSubSup>
                      </m:oMath>
                    </m:oMathPara>
                  </a14:m>
                  <a:endParaRPr lang="en-US" dirty="0">
                    <a:solidFill>
                      <a:srgbClr val="00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704259" y="5661248"/>
                  <a:ext cx="769185" cy="384336"/>
                </a:xfrm>
                <a:prstGeom prst="rect">
                  <a:avLst/>
                </a:prstGeom>
                <a:blipFill rotWithShape="0">
                  <a:blip r:embed="rId9"/>
                  <a:stretch>
                    <a:fillRect l="-2381" t="-4762" r="-4762" b="-15873"/>
                  </a:stretch>
                </a:blipFill>
              </p:spPr>
              <p:txBody>
                <a:bodyPr/>
                <a:lstStyle/>
                <a:p>
                  <a:r>
                    <a:rPr lang="en-US">
                      <a:noFill/>
                    </a:rPr>
                    <a:t> </a:t>
                  </a:r>
                </a:p>
              </p:txBody>
            </p:sp>
          </mc:Fallback>
        </mc:AlternateContent>
      </p:grpSp>
    </p:spTree>
    <p:extLst>
      <p:ext uri="{BB962C8B-B14F-4D97-AF65-F5344CB8AC3E}">
        <p14:creationId xmlns:p14="http://schemas.microsoft.com/office/powerpoint/2010/main" val="1105209071"/>
      </p:ext>
    </p:extLst>
  </p:cSld>
  <p:clrMapOvr>
    <a:masterClrMapping/>
  </p:clrMapOvr>
  <mc:AlternateContent xmlns:mc="http://schemas.openxmlformats.org/markup-compatibility/2006" xmlns:p14="http://schemas.microsoft.com/office/powerpoint/2010/main">
    <mc:Choice Requires="p14">
      <p:transition spd="slow" p14:dur="2000" advTm="13970"/>
    </mc:Choice>
    <mc:Fallback xmlns="">
      <p:transition spd="slow" advTm="1397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Benchmark: Jacobi Method</a:t>
            </a:r>
            <a:endParaRPr lang="zh-CN" altLang="en-US" dirty="0"/>
          </a:p>
        </p:txBody>
      </p:sp>
      <p:sp>
        <p:nvSpPr>
          <p:cNvPr id="8"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15</a:t>
            </a:r>
            <a:endParaRPr lang="en-GB" sz="2000" dirty="0">
              <a:solidFill>
                <a:srgbClr val="1B080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5046538" y="2276872"/>
                <a:ext cx="2254463"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1B0807"/>
                              </a:solidFill>
                              <a:latin typeface="Cambria Math" charset="0"/>
                            </a:rPr>
                          </m:ctrlPr>
                        </m:sSubPr>
                        <m:e>
                          <m:r>
                            <a:rPr lang="en-US" altLang="zh-CN" b="1" i="1">
                              <a:solidFill>
                                <a:srgbClr val="1B0807"/>
                              </a:solidFill>
                              <a:latin typeface="Cambria Math" charset="0"/>
                            </a:rPr>
                            <m:t>𝑨</m:t>
                          </m:r>
                        </m:e>
                        <m:sub>
                          <m:r>
                            <a:rPr lang="en-US" altLang="zh-CN" i="1">
                              <a:solidFill>
                                <a:srgbClr val="1B0807"/>
                              </a:solidFill>
                              <a:latin typeface="Cambria Math" charset="0"/>
                            </a:rPr>
                            <m:t>1</m:t>
                          </m:r>
                        </m:sub>
                      </m:sSub>
                      <m:r>
                        <a:rPr lang="en-US" altLang="zh-CN" i="1">
                          <a:solidFill>
                            <a:srgbClr val="1B0807"/>
                          </a:solidFill>
                          <a:latin typeface="Cambria Math" charset="0"/>
                        </a:rPr>
                        <m:t>=</m:t>
                      </m:r>
                      <m:d>
                        <m:dPr>
                          <m:ctrlPr>
                            <a:rPr lang="mr-IN" altLang="zh-CN" i="1">
                              <a:solidFill>
                                <a:srgbClr val="1B0807"/>
                              </a:solidFill>
                              <a:latin typeface="Cambria Math" charset="0"/>
                            </a:rPr>
                          </m:ctrlPr>
                        </m:dPr>
                        <m:e>
                          <m:m>
                            <m:mPr>
                              <m:mcs>
                                <m:mc>
                                  <m:mcPr>
                                    <m:count m:val="2"/>
                                    <m:mcJc m:val="center"/>
                                  </m:mcPr>
                                </m:mc>
                              </m:mcs>
                              <m:ctrlPr>
                                <a:rPr lang="mr-IN" altLang="zh-CN" i="1">
                                  <a:solidFill>
                                    <a:srgbClr val="1B0807"/>
                                  </a:solidFill>
                                  <a:latin typeface="Cambria Math" charset="0"/>
                                </a:rPr>
                              </m:ctrlPr>
                            </m:mPr>
                            <m:mr>
                              <m:e>
                                <m:r>
                                  <m:rPr>
                                    <m:brk m:alnAt="7"/>
                                  </m:rPr>
                                  <a:rPr lang="en-US" altLang="zh-CN" i="1">
                                    <a:solidFill>
                                      <a:srgbClr val="1B0807"/>
                                    </a:solidFill>
                                    <a:latin typeface="Cambria Math" charset="0"/>
                                  </a:rPr>
                                  <m:t>1</m:t>
                                </m:r>
                              </m:e>
                              <m:e>
                                <m:r>
                                  <a:rPr lang="en-US" altLang="zh-CN" i="1">
                                    <a:solidFill>
                                      <a:srgbClr val="1B0807"/>
                                    </a:solidFill>
                                    <a:latin typeface="Cambria Math" charset="0"/>
                                  </a:rPr>
                                  <m:t>0.5</m:t>
                                </m:r>
                              </m:e>
                            </m:mr>
                            <m:mr>
                              <m:e>
                                <m:r>
                                  <a:rPr lang="en-US" altLang="zh-CN" i="1">
                                    <a:solidFill>
                                      <a:srgbClr val="1B0807"/>
                                    </a:solidFill>
                                    <a:latin typeface="Cambria Math" charset="0"/>
                                  </a:rPr>
                                  <m:t>0.5</m:t>
                                </m:r>
                              </m:e>
                              <m:e>
                                <m:r>
                                  <a:rPr lang="en-US" altLang="zh-CN" i="1">
                                    <a:solidFill>
                                      <a:srgbClr val="1B0807"/>
                                    </a:solidFill>
                                    <a:latin typeface="Cambria Math" charset="0"/>
                                  </a:rPr>
                                  <m:t>1</m:t>
                                </m:r>
                              </m:e>
                            </m:mr>
                          </m:m>
                        </m:e>
                      </m:d>
                    </m:oMath>
                  </m:oMathPara>
                </a14:m>
                <a:endParaRPr lang="en-US" dirty="0">
                  <a:solidFill>
                    <a:srgbClr val="1B0807"/>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46538" y="2276872"/>
                <a:ext cx="2254463" cy="6233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04048" y="3954353"/>
                <a:ext cx="3018199"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1B0807"/>
                              </a:solidFill>
                              <a:latin typeface="Cambria Math" charset="0"/>
                            </a:rPr>
                          </m:ctrlPr>
                        </m:sSubPr>
                        <m:e>
                          <m:r>
                            <a:rPr lang="en-US" altLang="zh-CN" b="1" i="1">
                              <a:solidFill>
                                <a:srgbClr val="1B0807"/>
                              </a:solidFill>
                              <a:latin typeface="Cambria Math" charset="0"/>
                            </a:rPr>
                            <m:t>𝑨</m:t>
                          </m:r>
                        </m:e>
                        <m:sub>
                          <m:r>
                            <a:rPr lang="en-US" altLang="zh-CN" b="0" i="1" smtClean="0">
                              <a:solidFill>
                                <a:srgbClr val="1B0807"/>
                              </a:solidFill>
                              <a:latin typeface="Cambria Math" charset="0"/>
                            </a:rPr>
                            <m:t>3</m:t>
                          </m:r>
                        </m:sub>
                      </m:sSub>
                      <m:r>
                        <a:rPr lang="en-US" altLang="zh-CN" i="1">
                          <a:solidFill>
                            <a:srgbClr val="1B0807"/>
                          </a:solidFill>
                          <a:latin typeface="Cambria Math" charset="0"/>
                        </a:rPr>
                        <m:t>=</m:t>
                      </m:r>
                      <m:d>
                        <m:dPr>
                          <m:ctrlPr>
                            <a:rPr lang="mr-IN" altLang="zh-CN" i="1">
                              <a:solidFill>
                                <a:srgbClr val="1B0807"/>
                              </a:solidFill>
                              <a:latin typeface="Cambria Math" charset="0"/>
                            </a:rPr>
                          </m:ctrlPr>
                        </m:dPr>
                        <m:e>
                          <m:m>
                            <m:mPr>
                              <m:mcs>
                                <m:mc>
                                  <m:mcPr>
                                    <m:count m:val="2"/>
                                    <m:mcJc m:val="center"/>
                                  </m:mcPr>
                                </m:mc>
                              </m:mcs>
                              <m:ctrlPr>
                                <a:rPr lang="mr-IN" altLang="zh-CN" i="1">
                                  <a:solidFill>
                                    <a:srgbClr val="1B0807"/>
                                  </a:solidFill>
                                  <a:latin typeface="Cambria Math" charset="0"/>
                                </a:rPr>
                              </m:ctrlPr>
                            </m:mPr>
                            <m:mr>
                              <m:e>
                                <m:r>
                                  <m:rPr>
                                    <m:brk m:alnAt="7"/>
                                  </m:rPr>
                                  <a:rPr lang="en-US" altLang="zh-CN" i="1">
                                    <a:solidFill>
                                      <a:srgbClr val="1B0807"/>
                                    </a:solidFill>
                                    <a:latin typeface="Cambria Math" charset="0"/>
                                  </a:rPr>
                                  <m:t>1</m:t>
                                </m:r>
                              </m:e>
                              <m:e>
                                <m:r>
                                  <a:rPr lang="en-US" altLang="zh-CN" i="1">
                                    <a:solidFill>
                                      <a:srgbClr val="1B0807"/>
                                    </a:solidFill>
                                    <a:latin typeface="Cambria Math" charset="0"/>
                                  </a:rPr>
                                  <m:t>0.</m:t>
                                </m:r>
                                <m:r>
                                  <a:rPr lang="en-US" altLang="zh-CN" b="0" i="1" smtClean="0">
                                    <a:solidFill>
                                      <a:srgbClr val="1B0807"/>
                                    </a:solidFill>
                                    <a:latin typeface="Cambria Math" charset="0"/>
                                  </a:rPr>
                                  <m:t>87</m:t>
                                </m:r>
                                <m:r>
                                  <a:rPr lang="en-US" altLang="zh-CN" i="1">
                                    <a:solidFill>
                                      <a:srgbClr val="1B0807"/>
                                    </a:solidFill>
                                    <a:latin typeface="Cambria Math" charset="0"/>
                                  </a:rPr>
                                  <m:t>5</m:t>
                                </m:r>
                              </m:e>
                            </m:mr>
                            <m:mr>
                              <m:e>
                                <m:r>
                                  <a:rPr lang="en-US" altLang="zh-CN" i="1">
                                    <a:solidFill>
                                      <a:srgbClr val="1B0807"/>
                                    </a:solidFill>
                                    <a:latin typeface="Cambria Math" charset="0"/>
                                  </a:rPr>
                                  <m:t>0.</m:t>
                                </m:r>
                                <m:r>
                                  <a:rPr lang="en-US" altLang="zh-CN" b="0" i="1" smtClean="0">
                                    <a:solidFill>
                                      <a:srgbClr val="1B0807"/>
                                    </a:solidFill>
                                    <a:latin typeface="Cambria Math" charset="0"/>
                                  </a:rPr>
                                  <m:t>87</m:t>
                                </m:r>
                                <m:r>
                                  <a:rPr lang="en-US" altLang="zh-CN" i="1">
                                    <a:solidFill>
                                      <a:srgbClr val="1B0807"/>
                                    </a:solidFill>
                                    <a:latin typeface="Cambria Math" charset="0"/>
                                  </a:rPr>
                                  <m:t>5</m:t>
                                </m:r>
                              </m:e>
                              <m:e>
                                <m:r>
                                  <a:rPr lang="en-US" altLang="zh-CN" i="1">
                                    <a:solidFill>
                                      <a:srgbClr val="1B0807"/>
                                    </a:solidFill>
                                    <a:latin typeface="Cambria Math" charset="0"/>
                                  </a:rPr>
                                  <m:t>1</m:t>
                                </m:r>
                              </m:e>
                            </m:mr>
                          </m:m>
                        </m:e>
                      </m:d>
                    </m:oMath>
                  </m:oMathPara>
                </a14:m>
                <a:endParaRPr lang="en-US" dirty="0">
                  <a:solidFill>
                    <a:srgbClr val="1B0807"/>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004048" y="3954353"/>
                <a:ext cx="3018199" cy="62331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35325" y="4746441"/>
                <a:ext cx="3281091"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1B0807"/>
                              </a:solidFill>
                              <a:latin typeface="Cambria Math" charset="0"/>
                            </a:rPr>
                          </m:ctrlPr>
                        </m:sSubPr>
                        <m:e>
                          <m:r>
                            <a:rPr lang="en-US" altLang="zh-CN" b="1" i="1">
                              <a:solidFill>
                                <a:srgbClr val="1B0807"/>
                              </a:solidFill>
                              <a:latin typeface="Cambria Math" charset="0"/>
                            </a:rPr>
                            <m:t>𝑨</m:t>
                          </m:r>
                        </m:e>
                        <m:sub>
                          <m:r>
                            <a:rPr lang="en-US" altLang="zh-CN" b="0" i="1" smtClean="0">
                              <a:solidFill>
                                <a:srgbClr val="1B0807"/>
                              </a:solidFill>
                              <a:latin typeface="Cambria Math" charset="0"/>
                            </a:rPr>
                            <m:t>4</m:t>
                          </m:r>
                        </m:sub>
                      </m:sSub>
                      <m:r>
                        <a:rPr lang="en-US" altLang="zh-CN" i="1">
                          <a:solidFill>
                            <a:srgbClr val="1B0807"/>
                          </a:solidFill>
                          <a:latin typeface="Cambria Math" charset="0"/>
                        </a:rPr>
                        <m:t>=</m:t>
                      </m:r>
                      <m:d>
                        <m:dPr>
                          <m:ctrlPr>
                            <a:rPr lang="mr-IN" altLang="zh-CN" i="1">
                              <a:solidFill>
                                <a:srgbClr val="1B0807"/>
                              </a:solidFill>
                              <a:latin typeface="Cambria Math" charset="0"/>
                            </a:rPr>
                          </m:ctrlPr>
                        </m:dPr>
                        <m:e>
                          <m:m>
                            <m:mPr>
                              <m:mcs>
                                <m:mc>
                                  <m:mcPr>
                                    <m:count m:val="2"/>
                                    <m:mcJc m:val="center"/>
                                  </m:mcPr>
                                </m:mc>
                              </m:mcs>
                              <m:ctrlPr>
                                <a:rPr lang="mr-IN" altLang="zh-CN" i="1">
                                  <a:solidFill>
                                    <a:srgbClr val="1B0807"/>
                                  </a:solidFill>
                                  <a:latin typeface="Cambria Math" charset="0"/>
                                </a:rPr>
                              </m:ctrlPr>
                            </m:mPr>
                            <m:mr>
                              <m:e>
                                <m:r>
                                  <m:rPr>
                                    <m:brk m:alnAt="7"/>
                                  </m:rPr>
                                  <a:rPr lang="en-US" altLang="zh-CN" i="1">
                                    <a:solidFill>
                                      <a:srgbClr val="1B0807"/>
                                    </a:solidFill>
                                    <a:latin typeface="Cambria Math" charset="0"/>
                                  </a:rPr>
                                  <m:t>1</m:t>
                                </m:r>
                              </m:e>
                              <m:e>
                                <m:r>
                                  <a:rPr lang="en-US" altLang="zh-CN" i="1">
                                    <a:solidFill>
                                      <a:srgbClr val="1B0807"/>
                                    </a:solidFill>
                                    <a:latin typeface="Cambria Math" charset="0"/>
                                  </a:rPr>
                                  <m:t>0.</m:t>
                                </m:r>
                                <m:r>
                                  <a:rPr lang="en-US" altLang="zh-CN" b="0" i="1" smtClean="0">
                                    <a:solidFill>
                                      <a:srgbClr val="1B0807"/>
                                    </a:solidFill>
                                    <a:latin typeface="Cambria Math" charset="0"/>
                                  </a:rPr>
                                  <m:t>937</m:t>
                                </m:r>
                                <m:r>
                                  <a:rPr lang="en-US" altLang="zh-CN" i="1">
                                    <a:solidFill>
                                      <a:srgbClr val="1B0807"/>
                                    </a:solidFill>
                                    <a:latin typeface="Cambria Math" charset="0"/>
                                  </a:rPr>
                                  <m:t>5</m:t>
                                </m:r>
                              </m:e>
                            </m:mr>
                            <m:mr>
                              <m:e>
                                <m:r>
                                  <a:rPr lang="en-US" altLang="zh-CN" i="1">
                                    <a:solidFill>
                                      <a:srgbClr val="1B0807"/>
                                    </a:solidFill>
                                    <a:latin typeface="Cambria Math" charset="0"/>
                                  </a:rPr>
                                  <m:t>0.</m:t>
                                </m:r>
                                <m:r>
                                  <a:rPr lang="en-US" altLang="zh-CN" b="0" i="1" smtClean="0">
                                    <a:solidFill>
                                      <a:srgbClr val="1B0807"/>
                                    </a:solidFill>
                                    <a:latin typeface="Cambria Math" charset="0"/>
                                  </a:rPr>
                                  <m:t>937</m:t>
                                </m:r>
                                <m:r>
                                  <a:rPr lang="en-US" altLang="zh-CN" i="1">
                                    <a:solidFill>
                                      <a:srgbClr val="1B0807"/>
                                    </a:solidFill>
                                    <a:latin typeface="Cambria Math" charset="0"/>
                                  </a:rPr>
                                  <m:t>5</m:t>
                                </m:r>
                              </m:e>
                              <m:e>
                                <m:r>
                                  <a:rPr lang="en-US" altLang="zh-CN" i="1">
                                    <a:solidFill>
                                      <a:srgbClr val="1B0807"/>
                                    </a:solidFill>
                                    <a:latin typeface="Cambria Math" charset="0"/>
                                  </a:rPr>
                                  <m:t>1</m:t>
                                </m:r>
                              </m:e>
                            </m:mr>
                          </m:m>
                        </m:e>
                      </m:d>
                    </m:oMath>
                  </m:oMathPara>
                </a14:m>
                <a:endParaRPr lang="en-US" dirty="0">
                  <a:solidFill>
                    <a:srgbClr val="1B0807"/>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035325" y="4746441"/>
                <a:ext cx="3281091" cy="6233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004048" y="3090257"/>
                <a:ext cx="2686376" cy="623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1B0807"/>
                              </a:solidFill>
                              <a:latin typeface="Cambria Math" charset="0"/>
                            </a:rPr>
                          </m:ctrlPr>
                        </m:sSubPr>
                        <m:e>
                          <m:r>
                            <a:rPr lang="en-US" altLang="zh-CN" b="1" i="1">
                              <a:solidFill>
                                <a:srgbClr val="1B0807"/>
                              </a:solidFill>
                              <a:latin typeface="Cambria Math" charset="0"/>
                            </a:rPr>
                            <m:t>𝑨</m:t>
                          </m:r>
                        </m:e>
                        <m:sub>
                          <m:r>
                            <a:rPr lang="en-US" altLang="zh-CN" b="0" i="1" smtClean="0">
                              <a:solidFill>
                                <a:srgbClr val="1B0807"/>
                              </a:solidFill>
                              <a:latin typeface="Cambria Math" charset="0"/>
                            </a:rPr>
                            <m:t>2</m:t>
                          </m:r>
                        </m:sub>
                      </m:sSub>
                      <m:r>
                        <a:rPr lang="en-US" altLang="zh-CN" i="1">
                          <a:solidFill>
                            <a:srgbClr val="1B0807"/>
                          </a:solidFill>
                          <a:latin typeface="Cambria Math" charset="0"/>
                        </a:rPr>
                        <m:t>=</m:t>
                      </m:r>
                      <m:d>
                        <m:dPr>
                          <m:ctrlPr>
                            <a:rPr lang="mr-IN" altLang="zh-CN" i="1">
                              <a:solidFill>
                                <a:srgbClr val="1B0807"/>
                              </a:solidFill>
                              <a:latin typeface="Cambria Math" charset="0"/>
                            </a:rPr>
                          </m:ctrlPr>
                        </m:dPr>
                        <m:e>
                          <m:m>
                            <m:mPr>
                              <m:mcs>
                                <m:mc>
                                  <m:mcPr>
                                    <m:count m:val="2"/>
                                    <m:mcJc m:val="center"/>
                                  </m:mcPr>
                                </m:mc>
                              </m:mcs>
                              <m:ctrlPr>
                                <a:rPr lang="mr-IN" altLang="zh-CN" i="1">
                                  <a:solidFill>
                                    <a:srgbClr val="1B0807"/>
                                  </a:solidFill>
                                  <a:latin typeface="Cambria Math" charset="0"/>
                                </a:rPr>
                              </m:ctrlPr>
                            </m:mPr>
                            <m:mr>
                              <m:e>
                                <m:r>
                                  <m:rPr>
                                    <m:brk m:alnAt="7"/>
                                  </m:rPr>
                                  <a:rPr lang="en-US" altLang="zh-CN" i="1">
                                    <a:solidFill>
                                      <a:srgbClr val="1B0807"/>
                                    </a:solidFill>
                                    <a:latin typeface="Cambria Math" charset="0"/>
                                  </a:rPr>
                                  <m:t>1</m:t>
                                </m:r>
                              </m:e>
                              <m:e>
                                <m:r>
                                  <a:rPr lang="en-US" altLang="zh-CN" i="1">
                                    <a:solidFill>
                                      <a:srgbClr val="1B0807"/>
                                    </a:solidFill>
                                    <a:latin typeface="Cambria Math" charset="0"/>
                                  </a:rPr>
                                  <m:t>0.</m:t>
                                </m:r>
                                <m:r>
                                  <a:rPr lang="en-US" altLang="zh-CN" b="0" i="1" smtClean="0">
                                    <a:solidFill>
                                      <a:srgbClr val="1B0807"/>
                                    </a:solidFill>
                                    <a:latin typeface="Cambria Math" charset="0"/>
                                  </a:rPr>
                                  <m:t>7</m:t>
                                </m:r>
                                <m:r>
                                  <a:rPr lang="en-US" altLang="zh-CN" i="1">
                                    <a:solidFill>
                                      <a:srgbClr val="1B0807"/>
                                    </a:solidFill>
                                    <a:latin typeface="Cambria Math" charset="0"/>
                                  </a:rPr>
                                  <m:t>5</m:t>
                                </m:r>
                              </m:e>
                            </m:mr>
                            <m:mr>
                              <m:e>
                                <m:r>
                                  <a:rPr lang="en-US" altLang="zh-CN" i="1">
                                    <a:solidFill>
                                      <a:srgbClr val="1B0807"/>
                                    </a:solidFill>
                                    <a:latin typeface="Cambria Math" charset="0"/>
                                  </a:rPr>
                                  <m:t>0.</m:t>
                                </m:r>
                                <m:r>
                                  <a:rPr lang="en-US" altLang="zh-CN" b="0" i="1" smtClean="0">
                                    <a:solidFill>
                                      <a:srgbClr val="1B0807"/>
                                    </a:solidFill>
                                    <a:latin typeface="Cambria Math" charset="0"/>
                                  </a:rPr>
                                  <m:t>7</m:t>
                                </m:r>
                                <m:r>
                                  <a:rPr lang="en-US" altLang="zh-CN" i="1">
                                    <a:solidFill>
                                      <a:srgbClr val="1B0807"/>
                                    </a:solidFill>
                                    <a:latin typeface="Cambria Math" charset="0"/>
                                  </a:rPr>
                                  <m:t>5</m:t>
                                </m:r>
                              </m:e>
                              <m:e>
                                <m:r>
                                  <a:rPr lang="en-US" altLang="zh-CN" i="1">
                                    <a:solidFill>
                                      <a:srgbClr val="1B0807"/>
                                    </a:solidFill>
                                    <a:latin typeface="Cambria Math" charset="0"/>
                                  </a:rPr>
                                  <m:t>1</m:t>
                                </m:r>
                              </m:e>
                            </m:mr>
                          </m:m>
                        </m:e>
                      </m:d>
                    </m:oMath>
                  </m:oMathPara>
                </a14:m>
                <a:endParaRPr lang="en-US" dirty="0">
                  <a:solidFill>
                    <a:srgbClr val="1B0807"/>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004048" y="3090257"/>
                <a:ext cx="2686376" cy="623312"/>
              </a:xfrm>
              <a:prstGeom prst="rect">
                <a:avLst/>
              </a:prstGeom>
              <a:blipFill rotWithShape="0">
                <a:blip r:embed="rId6"/>
                <a:stretch>
                  <a:fillRect/>
                </a:stretch>
              </a:blipFill>
            </p:spPr>
            <p:txBody>
              <a:bodyPr/>
              <a:lstStyle/>
              <a:p>
                <a:r>
                  <a:rPr lang="en-US">
                    <a:noFill/>
                  </a:rPr>
                  <a:t> </a:t>
                </a:r>
              </a:p>
            </p:txBody>
          </p:sp>
        </mc:Fallback>
      </mc:AlternateContent>
      <p:sp>
        <p:nvSpPr>
          <p:cNvPr id="12" name="TextBox 11"/>
          <p:cNvSpPr txBox="1"/>
          <p:nvPr/>
        </p:nvSpPr>
        <p:spPr>
          <a:xfrm>
            <a:off x="6318746" y="5733256"/>
            <a:ext cx="701526" cy="461665"/>
          </a:xfrm>
          <a:prstGeom prst="rect">
            <a:avLst/>
          </a:prstGeom>
          <a:noFill/>
        </p:spPr>
        <p:txBody>
          <a:bodyPr wrap="square" rtlCol="0">
            <a:spAutoFit/>
          </a:bodyPr>
          <a:lstStyle/>
          <a:p>
            <a:r>
              <a:rPr lang="mr-IN" altLang="zh-CN" dirty="0" smtClean="0"/>
              <a:t>……</a:t>
            </a:r>
            <a:endParaRPr lang="en-US" dirty="0"/>
          </a:p>
        </p:txBody>
      </p:sp>
      <mc:AlternateContent xmlns:mc="http://schemas.openxmlformats.org/markup-compatibility/2006" xmlns:a14="http://schemas.microsoft.com/office/drawing/2010/main">
        <mc:Choice Requires="a14">
          <p:sp>
            <p:nvSpPr>
              <p:cNvPr id="24" name="TextBox 23"/>
              <p:cNvSpPr txBox="1"/>
              <p:nvPr/>
            </p:nvSpPr>
            <p:spPr>
              <a:xfrm>
                <a:off x="335063" y="2765460"/>
                <a:ext cx="3732881" cy="630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1B0807"/>
                              </a:solidFill>
                              <a:latin typeface="Cambria Math" charset="0"/>
                            </a:rPr>
                          </m:ctrlPr>
                        </m:sSubPr>
                        <m:e>
                          <m:r>
                            <a:rPr lang="en-US" altLang="zh-CN" b="1" i="1">
                              <a:solidFill>
                                <a:srgbClr val="1B0807"/>
                              </a:solidFill>
                              <a:latin typeface="Cambria Math" charset="0"/>
                            </a:rPr>
                            <m:t>𝑨</m:t>
                          </m:r>
                        </m:e>
                        <m:sub>
                          <m:r>
                            <a:rPr lang="en-US" altLang="zh-CN" b="0" i="1" smtClean="0">
                              <a:solidFill>
                                <a:srgbClr val="1B0807"/>
                              </a:solidFill>
                              <a:latin typeface="Cambria Math" charset="0"/>
                            </a:rPr>
                            <m:t>𝑚</m:t>
                          </m:r>
                        </m:sub>
                      </m:sSub>
                      <m:r>
                        <a:rPr lang="en-US" altLang="zh-CN" i="1">
                          <a:solidFill>
                            <a:srgbClr val="1B0807"/>
                          </a:solidFill>
                          <a:latin typeface="Cambria Math" charset="0"/>
                        </a:rPr>
                        <m:t>=</m:t>
                      </m:r>
                      <m:d>
                        <m:dPr>
                          <m:ctrlPr>
                            <a:rPr lang="mr-IN" altLang="zh-CN" i="1">
                              <a:solidFill>
                                <a:srgbClr val="1B0807"/>
                              </a:solidFill>
                              <a:latin typeface="Cambria Math" charset="0"/>
                            </a:rPr>
                          </m:ctrlPr>
                        </m:dPr>
                        <m:e>
                          <m:m>
                            <m:mPr>
                              <m:mcs>
                                <m:mc>
                                  <m:mcPr>
                                    <m:count m:val="2"/>
                                    <m:mcJc m:val="center"/>
                                  </m:mcPr>
                                </m:mc>
                              </m:mcs>
                              <m:ctrlPr>
                                <a:rPr lang="mr-IN" altLang="zh-CN" i="1">
                                  <a:solidFill>
                                    <a:srgbClr val="1B0807"/>
                                  </a:solidFill>
                                  <a:latin typeface="Cambria Math" charset="0"/>
                                </a:rPr>
                              </m:ctrlPr>
                            </m:mPr>
                            <m:mr>
                              <m:e>
                                <m:r>
                                  <m:rPr>
                                    <m:brk m:alnAt="7"/>
                                  </m:rPr>
                                  <a:rPr lang="en-US" altLang="zh-CN" i="1">
                                    <a:solidFill>
                                      <a:srgbClr val="1B0807"/>
                                    </a:solidFill>
                                    <a:latin typeface="Cambria Math" charset="0"/>
                                  </a:rPr>
                                  <m:t>1</m:t>
                                </m:r>
                              </m:e>
                              <m:e>
                                <m:r>
                                  <a:rPr lang="en-US" altLang="zh-CN" b="0" i="1" smtClean="0">
                                    <a:solidFill>
                                      <a:srgbClr val="1B0807"/>
                                    </a:solidFill>
                                    <a:latin typeface="Cambria Math" charset="0"/>
                                  </a:rPr>
                                  <m:t>1−</m:t>
                                </m:r>
                                <m:sSup>
                                  <m:sSupPr>
                                    <m:ctrlPr>
                                      <a:rPr lang="en-US" altLang="zh-CN" b="0" i="1" smtClean="0">
                                        <a:solidFill>
                                          <a:srgbClr val="1B0807"/>
                                        </a:solidFill>
                                        <a:latin typeface="Cambria Math" charset="0"/>
                                      </a:rPr>
                                    </m:ctrlPr>
                                  </m:sSupPr>
                                  <m:e>
                                    <m:r>
                                      <a:rPr lang="en-US" altLang="zh-CN" b="0" i="1" smtClean="0">
                                        <a:solidFill>
                                          <a:srgbClr val="1B0807"/>
                                        </a:solidFill>
                                        <a:latin typeface="Cambria Math" charset="0"/>
                                      </a:rPr>
                                      <m:t>2</m:t>
                                    </m:r>
                                  </m:e>
                                  <m:sup>
                                    <m:r>
                                      <a:rPr lang="en-US" altLang="zh-CN" b="0" i="1" smtClean="0">
                                        <a:solidFill>
                                          <a:srgbClr val="1B0807"/>
                                        </a:solidFill>
                                        <a:latin typeface="Cambria Math" charset="0"/>
                                      </a:rPr>
                                      <m:t>−</m:t>
                                    </m:r>
                                    <m:r>
                                      <a:rPr lang="en-US" altLang="zh-CN" b="0" i="1" smtClean="0">
                                        <a:solidFill>
                                          <a:srgbClr val="1B0807"/>
                                        </a:solidFill>
                                        <a:latin typeface="Cambria Math" charset="0"/>
                                      </a:rPr>
                                      <m:t>𝑚</m:t>
                                    </m:r>
                                  </m:sup>
                                </m:sSup>
                              </m:e>
                            </m:mr>
                            <m:mr>
                              <m:e>
                                <m:r>
                                  <a:rPr lang="en-US" altLang="zh-CN" i="1">
                                    <a:solidFill>
                                      <a:srgbClr val="1B0807"/>
                                    </a:solidFill>
                                    <a:latin typeface="Cambria Math" charset="0"/>
                                  </a:rPr>
                                  <m:t>1−</m:t>
                                </m:r>
                                <m:sSup>
                                  <m:sSupPr>
                                    <m:ctrlPr>
                                      <a:rPr lang="en-US" altLang="zh-CN" i="1">
                                        <a:solidFill>
                                          <a:srgbClr val="1B0807"/>
                                        </a:solidFill>
                                        <a:latin typeface="Cambria Math" charset="0"/>
                                      </a:rPr>
                                    </m:ctrlPr>
                                  </m:sSupPr>
                                  <m:e>
                                    <m:r>
                                      <a:rPr lang="en-US" altLang="zh-CN" i="1">
                                        <a:solidFill>
                                          <a:srgbClr val="1B0807"/>
                                        </a:solidFill>
                                        <a:latin typeface="Cambria Math" charset="0"/>
                                      </a:rPr>
                                      <m:t>2</m:t>
                                    </m:r>
                                  </m:e>
                                  <m:sup>
                                    <m:r>
                                      <a:rPr lang="en-US" altLang="zh-CN" i="1">
                                        <a:solidFill>
                                          <a:srgbClr val="1B0807"/>
                                        </a:solidFill>
                                        <a:latin typeface="Cambria Math" charset="0"/>
                                      </a:rPr>
                                      <m:t>−</m:t>
                                    </m:r>
                                    <m:r>
                                      <a:rPr lang="en-US" altLang="zh-CN" i="1">
                                        <a:solidFill>
                                          <a:srgbClr val="1B0807"/>
                                        </a:solidFill>
                                        <a:latin typeface="Cambria Math" charset="0"/>
                                      </a:rPr>
                                      <m:t>𝑚</m:t>
                                    </m:r>
                                  </m:sup>
                                </m:sSup>
                              </m:e>
                              <m:e>
                                <m:r>
                                  <a:rPr lang="en-US" altLang="zh-CN" i="1">
                                    <a:solidFill>
                                      <a:srgbClr val="1B0807"/>
                                    </a:solidFill>
                                    <a:latin typeface="Cambria Math" charset="0"/>
                                  </a:rPr>
                                  <m:t>1</m:t>
                                </m:r>
                              </m:e>
                            </m:mr>
                          </m:m>
                        </m:e>
                      </m:d>
                    </m:oMath>
                  </m:oMathPara>
                </a14:m>
                <a:endParaRPr lang="en-US" dirty="0">
                  <a:solidFill>
                    <a:srgbClr val="1B0807"/>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35063" y="2765460"/>
                <a:ext cx="3732881" cy="63062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45015" y="2204864"/>
                <a:ext cx="13016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1B0807"/>
                              </a:solidFill>
                              <a:latin typeface="Cambria Math" charset="0"/>
                            </a:rPr>
                          </m:ctrlPr>
                        </m:sSubPr>
                        <m:e>
                          <m:r>
                            <a:rPr lang="en-US" altLang="zh-CN" b="1" i="1">
                              <a:solidFill>
                                <a:srgbClr val="1B0807"/>
                              </a:solidFill>
                              <a:latin typeface="Cambria Math" charset="0"/>
                            </a:rPr>
                            <m:t>𝑨</m:t>
                          </m:r>
                        </m:e>
                        <m:sub>
                          <m:r>
                            <a:rPr lang="en-US" altLang="zh-CN" b="0" i="1" smtClean="0">
                              <a:solidFill>
                                <a:srgbClr val="1B0807"/>
                              </a:solidFill>
                              <a:latin typeface="Cambria Math" charset="0"/>
                            </a:rPr>
                            <m:t>𝑚</m:t>
                          </m:r>
                        </m:sub>
                      </m:sSub>
                      <m:r>
                        <a:rPr lang="en-US" altLang="zh-CN" b="1" i="1" smtClean="0">
                          <a:solidFill>
                            <a:srgbClr val="1B0807"/>
                          </a:solidFill>
                          <a:latin typeface="Cambria Math" charset="0"/>
                        </a:rPr>
                        <m:t>𝒙</m:t>
                      </m:r>
                      <m:r>
                        <a:rPr lang="en-US" altLang="zh-CN" i="1">
                          <a:solidFill>
                            <a:srgbClr val="1B0807"/>
                          </a:solidFill>
                          <a:latin typeface="Cambria Math" charset="0"/>
                        </a:rPr>
                        <m:t>=</m:t>
                      </m:r>
                      <m:r>
                        <a:rPr lang="en-US" altLang="zh-CN" b="1" i="1" smtClean="0">
                          <a:solidFill>
                            <a:srgbClr val="1B0807"/>
                          </a:solidFill>
                          <a:latin typeface="Cambria Math" charset="0"/>
                        </a:rPr>
                        <m:t>𝒃</m:t>
                      </m:r>
                    </m:oMath>
                  </m:oMathPara>
                </a14:m>
                <a:endParaRPr lang="en-US" b="1" dirty="0">
                  <a:solidFill>
                    <a:srgbClr val="1B0807"/>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45015" y="2204864"/>
                <a:ext cx="1301638" cy="369332"/>
              </a:xfrm>
              <a:prstGeom prst="rect">
                <a:avLst/>
              </a:prstGeom>
              <a:blipFill rotWithShape="0">
                <a:blip r:embed="rId8"/>
                <a:stretch>
                  <a:fillRect l="-3286" r="-3756" b="-16667"/>
                </a:stretch>
              </a:blipFill>
            </p:spPr>
            <p:txBody>
              <a:bodyPr/>
              <a:lstStyle/>
              <a:p>
                <a:r>
                  <a:rPr lang="en-US">
                    <a:noFill/>
                  </a:rPr>
                  <a:t> </a:t>
                </a:r>
              </a:p>
            </p:txBody>
          </p:sp>
        </mc:Fallback>
      </mc:AlternateContent>
      <p:sp>
        <p:nvSpPr>
          <p:cNvPr id="17" name="Left Brace 16"/>
          <p:cNvSpPr/>
          <p:nvPr/>
        </p:nvSpPr>
        <p:spPr bwMode="auto">
          <a:xfrm>
            <a:off x="4211960" y="2060848"/>
            <a:ext cx="720080" cy="4101156"/>
          </a:xfrm>
          <a:prstGeom prst="leftBrace">
            <a:avLst/>
          </a:prstGeom>
          <a:ln w="31750">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pic>
        <p:nvPicPr>
          <p:cNvPr id="14" name="Picture 2" descr="Image result for FPGA Xilinx ultrasca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370" y="4152370"/>
            <a:ext cx="352425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973554"/>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2" grpId="0"/>
      <p:bldP spid="23" grpId="0"/>
      <p:bldP spid="12"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924"/>
          <a:stretch/>
        </p:blipFill>
        <p:spPr>
          <a:xfrm>
            <a:off x="2339752" y="1556792"/>
            <a:ext cx="4839748" cy="5152516"/>
          </a:xfrm>
          <a:prstGeom prst="rect">
            <a:avLst/>
          </a:prstGeom>
        </p:spPr>
      </p:pic>
      <p:sp>
        <p:nvSpPr>
          <p:cNvPr id="2" name="标题 1"/>
          <p:cNvSpPr>
            <a:spLocks noGrp="1"/>
          </p:cNvSpPr>
          <p:nvPr>
            <p:ph type="title"/>
          </p:nvPr>
        </p:nvSpPr>
        <p:spPr/>
        <p:txBody>
          <a:bodyPr/>
          <a:lstStyle/>
          <a:p>
            <a:r>
              <a:rPr lang="en-US" altLang="zh-CN" dirty="0"/>
              <a:t>Comparison: This Work </a:t>
            </a:r>
            <a:r>
              <a:rPr lang="en-GB" dirty="0"/>
              <a:t>vs </a:t>
            </a:r>
            <a:r>
              <a:rPr lang="en-US" altLang="zh-CN" dirty="0" smtClean="0"/>
              <a:t>ARCHITECT</a:t>
            </a:r>
            <a:endParaRPr lang="zh-CN" altLang="en-US" dirty="0"/>
          </a:p>
        </p:txBody>
      </p:sp>
      <p:sp>
        <p:nvSpPr>
          <p:cNvPr id="29"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1</a:t>
            </a:r>
            <a:r>
              <a:rPr lang="en-US" altLang="zh-CN" sz="2000" dirty="0">
                <a:solidFill>
                  <a:srgbClr val="1B0807"/>
                </a:solidFill>
                <a:latin typeface="Times New Roman" panose="02020603050405020304" pitchFamily="18" charset="0"/>
                <a:cs typeface="Times New Roman" panose="02020603050405020304" pitchFamily="18" charset="0"/>
              </a:rPr>
              <a:t>6</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6955873" y="1668748"/>
            <a:ext cx="1072511" cy="918788"/>
            <a:chOff x="5746229" y="1811034"/>
            <a:chExt cx="924009" cy="745613"/>
          </a:xfrm>
        </p:grpSpPr>
        <p:sp>
          <p:nvSpPr>
            <p:cNvPr id="38" name="Right Brace 37"/>
            <p:cNvSpPr/>
            <p:nvPr/>
          </p:nvSpPr>
          <p:spPr bwMode="auto">
            <a:xfrm>
              <a:off x="5746229" y="1811034"/>
              <a:ext cx="130113" cy="745613"/>
            </a:xfrm>
            <a:prstGeom prst="righ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39" name="文本框 8"/>
                <p:cNvSpPr txBox="1"/>
                <p:nvPr/>
              </p:nvSpPr>
              <p:spPr>
                <a:xfrm>
                  <a:off x="5807749" y="1986341"/>
                  <a:ext cx="862489" cy="374649"/>
                </a:xfrm>
                <a:prstGeom prst="rect">
                  <a:avLst/>
                </a:prstGeom>
                <a:noFill/>
              </p:spPr>
              <p:txBody>
                <a:bodyPr wrap="square" rtlCol="0">
                  <a:spAutoFit/>
                </a:bodyPr>
                <a:lstStyle/>
                <a:p>
                  <a:r>
                    <a:rPr lang="en-US" altLang="zh-CN" dirty="0" smtClean="0">
                      <a:solidFill>
                        <a:srgbClr val="1B0807"/>
                      </a:solidFill>
                      <a:latin typeface="Times New Roman" panose="02020603050405020304" pitchFamily="18" charset="0"/>
                      <a:cs typeface="Times New Roman" panose="02020603050405020304" pitchFamily="18" charset="0"/>
                    </a:rPr>
                    <a:t>193</a:t>
                  </a:r>
                  <a14:m>
                    <m:oMath xmlns:m="http://schemas.openxmlformats.org/officeDocument/2006/math">
                      <m:r>
                        <a:rPr lang="en-US" altLang="zh-CN" i="1" smtClean="0">
                          <a:solidFill>
                            <a:srgbClr val="1B0807"/>
                          </a:solidFill>
                          <a:latin typeface="Cambria Math" charset="0"/>
                          <a:ea typeface="Cambria Math" charset="0"/>
                          <a:cs typeface="Cambria Math" charset="0"/>
                        </a:rPr>
                        <m:t>×</m:t>
                      </m:r>
                    </m:oMath>
                  </a14:m>
                  <a:endParaRPr lang="zh-CN" altLang="en-US" dirty="0">
                    <a:solidFill>
                      <a:srgbClr val="1B0807"/>
                    </a:solidFill>
                    <a:latin typeface="Times New Roman" panose="02020603050405020304" pitchFamily="18" charset="0"/>
                    <a:cs typeface="Times New Roman" panose="02020603050405020304" pitchFamily="18" charset="0"/>
                  </a:endParaRPr>
                </a:p>
              </p:txBody>
            </p:sp>
          </mc:Choice>
          <mc:Fallback xmlns="">
            <p:sp>
              <p:nvSpPr>
                <p:cNvPr id="39" name="文本框 8"/>
                <p:cNvSpPr txBox="1">
                  <a:spLocks noRot="1" noChangeAspect="1" noMove="1" noResize="1" noEditPoints="1" noAdjustHandles="1" noChangeArrowheads="1" noChangeShapeType="1" noTextEdit="1"/>
                </p:cNvSpPr>
                <p:nvPr/>
              </p:nvSpPr>
              <p:spPr>
                <a:xfrm>
                  <a:off x="5807749" y="1986341"/>
                  <a:ext cx="862489" cy="374649"/>
                </a:xfrm>
                <a:prstGeom prst="rect">
                  <a:avLst/>
                </a:prstGeom>
                <a:blipFill rotWithShape="0">
                  <a:blip r:embed="rId4"/>
                  <a:stretch>
                    <a:fillRect l="-9756" t="-10526" b="-28947"/>
                  </a:stretch>
                </a:blipFill>
              </p:spPr>
              <p:txBody>
                <a:bodyPr/>
                <a:lstStyle/>
                <a:p>
                  <a:r>
                    <a:rPr lang="en-US">
                      <a:noFill/>
                    </a:rPr>
                    <a:t> </a:t>
                  </a:r>
                </a:p>
              </p:txBody>
            </p:sp>
          </mc:Fallback>
        </mc:AlternateContent>
      </p:grpSp>
      <p:grpSp>
        <p:nvGrpSpPr>
          <p:cNvPr id="35" name="Group 34"/>
          <p:cNvGrpSpPr/>
          <p:nvPr/>
        </p:nvGrpSpPr>
        <p:grpSpPr>
          <a:xfrm rot="10800000">
            <a:off x="2549155" y="2691330"/>
            <a:ext cx="1158749" cy="705609"/>
            <a:chOff x="4990089" y="1842197"/>
            <a:chExt cx="998306" cy="629876"/>
          </a:xfrm>
        </p:grpSpPr>
        <p:sp>
          <p:nvSpPr>
            <p:cNvPr id="36" name="Right Brace 35"/>
            <p:cNvSpPr/>
            <p:nvPr/>
          </p:nvSpPr>
          <p:spPr bwMode="auto">
            <a:xfrm>
              <a:off x="5840663" y="1842197"/>
              <a:ext cx="107275" cy="142412"/>
            </a:xfrm>
            <a:prstGeom prst="righ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37" name="文本框 8"/>
            <p:cNvSpPr txBox="1"/>
            <p:nvPr/>
          </p:nvSpPr>
          <p:spPr>
            <a:xfrm rot="10800000">
              <a:off x="4990089" y="2197330"/>
              <a:ext cx="998306" cy="274743"/>
            </a:xfrm>
            <a:prstGeom prst="rect">
              <a:avLst/>
            </a:prstGeom>
            <a:noFill/>
          </p:spPr>
          <p:txBody>
            <a:bodyPr wrap="square" rtlCol="0">
              <a:spAutoFit/>
            </a:bodyPr>
            <a:lstStyle/>
            <a:p>
              <a:r>
                <a:rPr lang="en-US" altLang="zh-CN" baseline="-25000" dirty="0" smtClean="0">
                  <a:solidFill>
                    <a:srgbClr val="1B0807"/>
                  </a:solidFill>
                  <a:latin typeface="Times New Roman" panose="02020603050405020304" pitchFamily="18" charset="0"/>
                  <a:cs typeface="Times New Roman" panose="02020603050405020304" pitchFamily="18" charset="0"/>
                </a:rPr>
                <a:t>1.82 times</a:t>
              </a:r>
              <a:r>
                <a:rPr lang="zh-CN" altLang="en-US" baseline="-25000" dirty="0" smtClean="0">
                  <a:solidFill>
                    <a:srgbClr val="1B0807"/>
                  </a:solidFill>
                  <a:latin typeface="Times New Roman" panose="02020603050405020304" pitchFamily="18" charset="0"/>
                  <a:cs typeface="Times New Roman" panose="02020603050405020304" pitchFamily="18" charset="0"/>
                </a:rPr>
                <a:t> </a:t>
              </a:r>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p:grpSp>
        <p:nvGrpSpPr>
          <p:cNvPr id="56" name="Group 55"/>
          <p:cNvGrpSpPr/>
          <p:nvPr/>
        </p:nvGrpSpPr>
        <p:grpSpPr>
          <a:xfrm>
            <a:off x="6941645" y="4322220"/>
            <a:ext cx="1230755" cy="758967"/>
            <a:chOff x="7370942" y="2205859"/>
            <a:chExt cx="1060341" cy="615915"/>
          </a:xfrm>
        </p:grpSpPr>
        <p:sp>
          <p:nvSpPr>
            <p:cNvPr id="60" name="Right Brace 59"/>
            <p:cNvSpPr/>
            <p:nvPr/>
          </p:nvSpPr>
          <p:spPr bwMode="auto">
            <a:xfrm>
              <a:off x="7370942" y="2205859"/>
              <a:ext cx="144921" cy="615915"/>
            </a:xfrm>
            <a:prstGeom prst="righ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61" name="文本框 8"/>
            <p:cNvSpPr txBox="1"/>
            <p:nvPr/>
          </p:nvSpPr>
          <p:spPr>
            <a:xfrm>
              <a:off x="7432977" y="2283151"/>
              <a:ext cx="998306" cy="274743"/>
            </a:xfrm>
            <a:prstGeom prst="rect">
              <a:avLst/>
            </a:prstGeom>
            <a:noFill/>
          </p:spPr>
          <p:txBody>
            <a:bodyPr wrap="square" rtlCol="0">
              <a:spAutoFit/>
            </a:bodyPr>
            <a:lstStyle/>
            <a:p>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4" name="文本框 8"/>
              <p:cNvSpPr txBox="1"/>
              <p:nvPr/>
            </p:nvSpPr>
            <p:spPr>
              <a:xfrm>
                <a:off x="7061602" y="4453919"/>
                <a:ext cx="1001104" cy="461664"/>
              </a:xfrm>
              <a:prstGeom prst="rect">
                <a:avLst/>
              </a:prstGeom>
              <a:noFill/>
            </p:spPr>
            <p:txBody>
              <a:bodyPr wrap="square" rtlCol="0">
                <a:spAutoFit/>
              </a:bodyPr>
              <a:lstStyle/>
              <a:p>
                <a:r>
                  <a:rPr lang="en-US" altLang="zh-CN" dirty="0">
                    <a:solidFill>
                      <a:srgbClr val="1B0807"/>
                    </a:solidFill>
                    <a:latin typeface="Times New Roman" panose="02020603050405020304" pitchFamily="18" charset="0"/>
                    <a:cs typeface="Times New Roman" panose="02020603050405020304" pitchFamily="18" charset="0"/>
                  </a:rPr>
                  <a:t>4</a:t>
                </a:r>
                <a:r>
                  <a:rPr lang="en-US" altLang="zh-CN" dirty="0" smtClean="0">
                    <a:solidFill>
                      <a:srgbClr val="1B0807"/>
                    </a:solidFill>
                    <a:latin typeface="Times New Roman" panose="02020603050405020304" pitchFamily="18" charset="0"/>
                    <a:cs typeface="Times New Roman" panose="02020603050405020304" pitchFamily="18" charset="0"/>
                  </a:rPr>
                  <a:t>4.1</a:t>
                </a:r>
                <a14:m>
                  <m:oMath xmlns:m="http://schemas.openxmlformats.org/officeDocument/2006/math">
                    <m:r>
                      <a:rPr lang="en-US" altLang="zh-CN" i="1" smtClean="0">
                        <a:solidFill>
                          <a:srgbClr val="1B0807"/>
                        </a:solidFill>
                        <a:latin typeface="Cambria Math" charset="0"/>
                        <a:ea typeface="Cambria Math" charset="0"/>
                        <a:cs typeface="Cambria Math" charset="0"/>
                      </a:rPr>
                      <m:t>×</m:t>
                    </m:r>
                  </m:oMath>
                </a14:m>
                <a:endParaRPr lang="zh-CN" altLang="en-US" dirty="0">
                  <a:solidFill>
                    <a:srgbClr val="1B0807"/>
                  </a:solidFill>
                  <a:latin typeface="Times New Roman" panose="02020603050405020304" pitchFamily="18" charset="0"/>
                  <a:cs typeface="Times New Roman" panose="02020603050405020304" pitchFamily="18" charset="0"/>
                </a:endParaRPr>
              </a:p>
            </p:txBody>
          </p:sp>
        </mc:Choice>
        <mc:Fallback xmlns="">
          <p:sp>
            <p:nvSpPr>
              <p:cNvPr id="14" name="文本框 8"/>
              <p:cNvSpPr txBox="1">
                <a:spLocks noRot="1" noChangeAspect="1" noMove="1" noResize="1" noEditPoints="1" noAdjustHandles="1" noChangeArrowheads="1" noChangeShapeType="1" noTextEdit="1"/>
              </p:cNvSpPr>
              <p:nvPr/>
            </p:nvSpPr>
            <p:spPr>
              <a:xfrm>
                <a:off x="7061602" y="4453919"/>
                <a:ext cx="1001104" cy="461664"/>
              </a:xfrm>
              <a:prstGeom prst="rect">
                <a:avLst/>
              </a:prstGeom>
              <a:blipFill rotWithShape="0">
                <a:blip r:embed="rId5"/>
                <a:stretch>
                  <a:fillRect l="-9091" t="-10667" b="-30667"/>
                </a:stretch>
              </a:blipFill>
            </p:spPr>
            <p:txBody>
              <a:bodyPr/>
              <a:lstStyle/>
              <a:p>
                <a:r>
                  <a:rPr lang="en-US">
                    <a:noFill/>
                  </a:rPr>
                  <a:t> </a:t>
                </a:r>
              </a:p>
            </p:txBody>
          </p:sp>
        </mc:Fallback>
      </mc:AlternateContent>
      <p:sp>
        <p:nvSpPr>
          <p:cNvPr id="17" name="文本框 8"/>
          <p:cNvSpPr txBox="1"/>
          <p:nvPr/>
        </p:nvSpPr>
        <p:spPr>
          <a:xfrm rot="16200000">
            <a:off x="-152932" y="3982730"/>
            <a:ext cx="4590642" cy="394725"/>
          </a:xfrm>
          <a:prstGeom prst="rect">
            <a:avLst/>
          </a:prstGeom>
          <a:solidFill>
            <a:schemeClr val="bg1"/>
          </a:solidFill>
        </p:spPr>
        <p:txBody>
          <a:bodyPr wrap="square" rtlCol="0">
            <a:spAutoFit/>
          </a:bodyPr>
          <a:lstStyle/>
          <a:p>
            <a:endParaRPr lang="zh-CN" altLang="en-US" sz="2000" dirty="0">
              <a:solidFill>
                <a:srgbClr val="1B0807"/>
              </a:solidFill>
              <a:latin typeface="Times New Roman" panose="02020603050405020304" pitchFamily="18" charset="0"/>
              <a:cs typeface="Times New Roman" panose="02020603050405020304" pitchFamily="18" charset="0"/>
            </a:endParaRPr>
          </a:p>
        </p:txBody>
      </p:sp>
      <p:sp>
        <p:nvSpPr>
          <p:cNvPr id="15" name="文本框 8"/>
          <p:cNvSpPr txBox="1"/>
          <p:nvPr/>
        </p:nvSpPr>
        <p:spPr>
          <a:xfrm rot="16200000">
            <a:off x="1238465" y="2288325"/>
            <a:ext cx="1498048" cy="400110"/>
          </a:xfrm>
          <a:prstGeom prst="rect">
            <a:avLst/>
          </a:prstGeom>
          <a:solidFill>
            <a:schemeClr val="bg1"/>
          </a:solid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Time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(s)</a:t>
            </a:r>
            <a:endParaRPr lang="zh-CN" altLang="en-US" sz="2000" dirty="0">
              <a:solidFill>
                <a:srgbClr val="1B0807"/>
              </a:solidFill>
              <a:latin typeface="Times New Roman" panose="02020603050405020304" pitchFamily="18" charset="0"/>
              <a:cs typeface="Times New Roman" panose="02020603050405020304" pitchFamily="18" charset="0"/>
            </a:endParaRPr>
          </a:p>
        </p:txBody>
      </p:sp>
      <p:sp>
        <p:nvSpPr>
          <p:cNvPr id="16" name="文本框 8"/>
          <p:cNvSpPr txBox="1"/>
          <p:nvPr/>
        </p:nvSpPr>
        <p:spPr>
          <a:xfrm rot="16200000">
            <a:off x="483253" y="4598174"/>
            <a:ext cx="3036469" cy="400110"/>
          </a:xfrm>
          <a:prstGeom prst="rect">
            <a:avLst/>
          </a:prstGeom>
          <a:solidFill>
            <a:schemeClr val="bg1"/>
          </a:solid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Total</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digits</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calculated</a:t>
            </a:r>
            <a:endParaRPr lang="zh-CN" altLang="en-US" sz="2000" dirty="0">
              <a:solidFill>
                <a:srgbClr val="1B0807"/>
              </a:solidFill>
              <a:latin typeface="Times New Roman" panose="02020603050405020304" pitchFamily="18" charset="0"/>
              <a:cs typeface="Times New Roman" panose="02020603050405020304" pitchFamily="18" charset="0"/>
            </a:endParaRPr>
          </a:p>
        </p:txBody>
      </p:sp>
      <p:sp>
        <p:nvSpPr>
          <p:cNvPr id="19" name="文本框 8"/>
          <p:cNvSpPr txBox="1"/>
          <p:nvPr/>
        </p:nvSpPr>
        <p:spPr>
          <a:xfrm>
            <a:off x="3511281" y="6381151"/>
            <a:ext cx="2496690" cy="400110"/>
          </a:xfrm>
          <a:prstGeom prst="rect">
            <a:avLst/>
          </a:prstGeom>
          <a:solidFill>
            <a:schemeClr val="bg1"/>
          </a:solid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Required</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accuracy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i="1" dirty="0" err="1" smtClean="0">
                <a:solidFill>
                  <a:srgbClr val="1B0807"/>
                </a:solidFill>
                <a:latin typeface="Times New Roman" panose="02020603050405020304" pitchFamily="18" charset="0"/>
                <a:cs typeface="Times New Roman" panose="02020603050405020304" pitchFamily="18" charset="0"/>
              </a:rPr>
              <a:t>η</a:t>
            </a:r>
            <a:endParaRPr lang="zh-CN" altLang="en-US" sz="2000" i="1" dirty="0">
              <a:solidFill>
                <a:srgbClr val="1B0807"/>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4933" y="1913467"/>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43820732"/>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Comparison: This Work </a:t>
            </a:r>
            <a:r>
              <a:rPr lang="en-GB" dirty="0"/>
              <a:t>vs </a:t>
            </a:r>
            <a:r>
              <a:rPr lang="en-US" altLang="zh-CN" dirty="0"/>
              <a:t>ARCHITECT</a:t>
            </a:r>
            <a:endParaRPr lang="zh-CN" altLang="en-US" dirty="0"/>
          </a:p>
        </p:txBody>
      </p:sp>
      <p:sp>
        <p:nvSpPr>
          <p:cNvPr id="29"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1</a:t>
            </a:r>
            <a:r>
              <a:rPr lang="en-US" altLang="zh-CN" sz="2000" dirty="0">
                <a:solidFill>
                  <a:srgbClr val="1B0807"/>
                </a:solidFill>
                <a:latin typeface="Times New Roman" panose="02020603050405020304" pitchFamily="18" charset="0"/>
                <a:cs typeface="Times New Roman" panose="02020603050405020304" pitchFamily="18" charset="0"/>
              </a:rPr>
              <a:t>7</a:t>
            </a:r>
            <a:endParaRPr lang="en-GB" sz="2000" dirty="0">
              <a:solidFill>
                <a:srgbClr val="1B0807"/>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756" y="1672851"/>
            <a:ext cx="7274652" cy="4780485"/>
          </a:xfrm>
          <a:prstGeom prst="rect">
            <a:avLst/>
          </a:prstGeom>
        </p:spPr>
      </p:pic>
      <p:sp>
        <p:nvSpPr>
          <p:cNvPr id="18" name="TextBox 17"/>
          <p:cNvSpPr txBox="1"/>
          <p:nvPr/>
        </p:nvSpPr>
        <p:spPr>
          <a:xfrm>
            <a:off x="5122149" y="5017747"/>
            <a:ext cx="1656184" cy="400110"/>
          </a:xfrm>
          <a:prstGeom prst="rect">
            <a:avLst/>
          </a:prstGeom>
          <a:noFill/>
        </p:spPr>
        <p:txBody>
          <a:bodyPr wrap="square" rtlCol="0">
            <a:spAutoFit/>
          </a:bodyPr>
          <a:lstStyle/>
          <a:p>
            <a:r>
              <a:rPr lang="en-US" altLang="zh-CN" sz="2000" dirty="0" smtClean="0">
                <a:solidFill>
                  <a:srgbClr val="1B0807"/>
                </a:solidFill>
                <a:latin typeface="Times" panose="02020603050405020304" pitchFamily="18" charset="0"/>
                <a:cs typeface="Times" panose="02020603050405020304" pitchFamily="18" charset="0"/>
              </a:rPr>
              <a:t>More scalable!</a:t>
            </a:r>
            <a:endParaRPr lang="en-US" sz="2000" dirty="0">
              <a:solidFill>
                <a:srgbClr val="1B0807"/>
              </a:solidFill>
              <a:latin typeface="Times" panose="02020603050405020304" pitchFamily="18" charset="0"/>
              <a:cs typeface="Times" panose="02020603050405020304" pitchFamily="18" charset="0"/>
            </a:endParaRPr>
          </a:p>
        </p:txBody>
      </p:sp>
      <p:sp>
        <p:nvSpPr>
          <p:cNvPr id="5" name="Up-Down Arrow 4"/>
          <p:cNvSpPr/>
          <p:nvPr/>
        </p:nvSpPr>
        <p:spPr bwMode="auto">
          <a:xfrm>
            <a:off x="2051720" y="5000084"/>
            <a:ext cx="216024" cy="589156"/>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19" name="Up-Down Arrow 18"/>
          <p:cNvSpPr/>
          <p:nvPr/>
        </p:nvSpPr>
        <p:spPr bwMode="auto">
          <a:xfrm>
            <a:off x="5724128" y="3047514"/>
            <a:ext cx="222720" cy="1580570"/>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21" name="Up-Down Arrow 20"/>
          <p:cNvSpPr/>
          <p:nvPr/>
        </p:nvSpPr>
        <p:spPr bwMode="auto">
          <a:xfrm>
            <a:off x="3876972" y="4103775"/>
            <a:ext cx="222720" cy="981409"/>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22" name="Up-Down Arrow 21"/>
          <p:cNvSpPr/>
          <p:nvPr/>
        </p:nvSpPr>
        <p:spPr bwMode="auto">
          <a:xfrm>
            <a:off x="7661648" y="2060848"/>
            <a:ext cx="222720" cy="2103739"/>
          </a:xfrm>
          <a:prstGeom prst="upDown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Tree>
    <p:extLst>
      <p:ext uri="{BB962C8B-B14F-4D97-AF65-F5344CB8AC3E}">
        <p14:creationId xmlns:p14="http://schemas.microsoft.com/office/powerpoint/2010/main" val="11761934"/>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P spid="19"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67544" y="1575828"/>
            <a:ext cx="3672408" cy="522061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endParaRPr lang="en-US" sz="1600" dirty="0">
              <a:solidFill>
                <a:srgbClr val="000000"/>
              </a:solidFill>
            </a:endParaRPr>
          </a:p>
        </p:txBody>
      </p:sp>
      <p:sp>
        <p:nvSpPr>
          <p:cNvPr id="2" name="Title 1"/>
          <p:cNvSpPr>
            <a:spLocks noGrp="1"/>
          </p:cNvSpPr>
          <p:nvPr>
            <p:ph type="title"/>
          </p:nvPr>
        </p:nvSpPr>
        <p:spPr/>
        <p:txBody>
          <a:bodyPr/>
          <a:lstStyle/>
          <a:p>
            <a:r>
              <a:rPr lang="en-US" altLang="zh-CN" dirty="0" smtClean="0"/>
              <a:t>Background</a:t>
            </a:r>
            <a:endParaRPr lang="en-US" dirty="0"/>
          </a:p>
        </p:txBody>
      </p:sp>
      <p:sp>
        <p:nvSpPr>
          <p:cNvPr id="6" name="Content Placeholder 2"/>
          <p:cNvSpPr>
            <a:spLocks noGrp="1"/>
          </p:cNvSpPr>
          <p:nvPr/>
        </p:nvSpPr>
        <p:spPr bwMode="auto">
          <a:xfrm>
            <a:off x="971600" y="1916832"/>
            <a:ext cx="763284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571500" marR="0" lvl="0" indent="-571500" algn="just" defTabSz="914400" eaLnBrk="1" fontAlgn="auto" latinLnBrk="0" hangingPunct="1">
              <a:lnSpc>
                <a:spcPct val="100000"/>
              </a:lnSpc>
              <a:spcBef>
                <a:spcPts val="0"/>
              </a:spcBef>
              <a:spcAft>
                <a:spcPts val="0"/>
              </a:spcAft>
              <a:buClrTx/>
              <a:buSzTx/>
              <a:buFont typeface="+mj-lt"/>
              <a:buNone/>
              <a:tabLst/>
              <a:defRPr/>
            </a:pPr>
            <a:endParaRPr lang="en-GB" sz="2000" dirty="0">
              <a:solidFill>
                <a:srgbClr val="000000"/>
              </a:solidFill>
              <a:cs typeface="Arial" charset="0"/>
            </a:endParaRPr>
          </a:p>
        </p:txBody>
      </p:sp>
      <p:sp>
        <p:nvSpPr>
          <p:cNvPr id="7" name="TextBox 6"/>
          <p:cNvSpPr txBox="1"/>
          <p:nvPr/>
        </p:nvSpPr>
        <p:spPr>
          <a:xfrm>
            <a:off x="8532440" y="6396335"/>
            <a:ext cx="611560" cy="400110"/>
          </a:xfrm>
          <a:prstGeom prst="rect">
            <a:avLst/>
          </a:prstGeom>
          <a:noFill/>
        </p:spPr>
        <p:txBody>
          <a:bodyPr wrap="square" rtlCol="0">
            <a:spAutoFit/>
          </a:bodyPr>
          <a:lstStyle/>
          <a:p>
            <a:r>
              <a:rPr lang="en-US" altLang="zh-CN" sz="2000" smtClean="0">
                <a:solidFill>
                  <a:srgbClr val="1B0807"/>
                </a:solidFill>
                <a:latin typeface="Times New Roman" panose="02020603050405020304" pitchFamily="18" charset="0"/>
                <a:cs typeface="Times New Roman" panose="02020603050405020304" pitchFamily="18" charset="0"/>
              </a:rPr>
              <a:t>2</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13" name="Rounded Rectangle 12"/>
          <p:cNvSpPr/>
          <p:nvPr/>
        </p:nvSpPr>
        <p:spPr bwMode="auto">
          <a:xfrm>
            <a:off x="838200" y="2892354"/>
            <a:ext cx="3013720" cy="13287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Fixed</a:t>
            </a:r>
            <a:r>
              <a:rPr lang="zh-CN" altLang="en-US" sz="1800" dirty="0">
                <a:solidFill>
                  <a:srgbClr val="C00000"/>
                </a:solidFill>
                <a:latin typeface="Times New Roman" panose="02020603050405020304" pitchFamily="18" charset="0"/>
                <a:cs typeface="Times New Roman" panose="02020603050405020304" pitchFamily="18" charset="0"/>
              </a:rPr>
              <a:t> </a:t>
            </a:r>
            <a:r>
              <a:rPr lang="en-US" altLang="zh-CN" sz="1800" dirty="0">
                <a:solidFill>
                  <a:srgbClr val="C00000"/>
                </a:solidFill>
                <a:latin typeface="Times New Roman" panose="02020603050405020304" pitchFamily="18" charset="0"/>
                <a:cs typeface="Times New Roman" panose="02020603050405020304" pitchFamily="18" charset="0"/>
              </a:rPr>
              <a:t>Precision:</a:t>
            </a:r>
            <a:r>
              <a:rPr lang="zh-CN" altLang="en-US" sz="1800" dirty="0">
                <a:solidFill>
                  <a:srgbClr val="1B0807"/>
                </a:solidFill>
                <a:latin typeface="Times New Roman" panose="02020603050405020304" pitchFamily="18" charset="0"/>
                <a:cs typeface="Times New Roman" panose="02020603050405020304" pitchFamily="18" charset="0"/>
              </a:rPr>
              <a:t> </a:t>
            </a:r>
            <a:endParaRPr lang="en-US" altLang="zh-CN" sz="1800" dirty="0" smtClean="0">
              <a:solidFill>
                <a:srgbClr val="1B0807"/>
              </a:solidFill>
              <a:latin typeface="Times New Roman" panose="02020603050405020304" pitchFamily="18" charset="0"/>
              <a:cs typeface="Times New Roman" panose="02020603050405020304" pitchFamily="18" charset="0"/>
            </a:endParaRPr>
          </a:p>
          <a:p>
            <a:r>
              <a:rPr lang="en-US" altLang="zh-CN" sz="1800" dirty="0">
                <a:solidFill>
                  <a:srgbClr val="1B0807"/>
                </a:solidFill>
                <a:latin typeface="Times New Roman" panose="02020603050405020304" pitchFamily="18" charset="0"/>
                <a:cs typeface="Times New Roman" panose="02020603050405020304" pitchFamily="18" charset="0"/>
              </a:rPr>
              <a:t>s</a:t>
            </a:r>
            <a:r>
              <a:rPr lang="en-US" sz="1800" dirty="0" smtClean="0">
                <a:solidFill>
                  <a:srgbClr val="1B0807"/>
                </a:solidFill>
                <a:latin typeface="Times New Roman" panose="02020603050405020304" pitchFamily="18" charset="0"/>
                <a:cs typeface="Times New Roman" panose="02020603050405020304" pitchFamily="18" charset="0"/>
              </a:rPr>
              <a:t>pecify </a:t>
            </a:r>
            <a:r>
              <a:rPr lang="en-US" sz="1800" dirty="0">
                <a:solidFill>
                  <a:srgbClr val="1B0807"/>
                </a:solidFill>
                <a:latin typeface="Times New Roman" panose="02020603050405020304" pitchFamily="18" charset="0"/>
                <a:cs typeface="Times New Roman" panose="02020603050405020304" pitchFamily="18" charset="0"/>
              </a:rPr>
              <a:t>a target precision in advance and </a:t>
            </a:r>
            <a:r>
              <a:rPr lang="en-US" altLang="zh-CN" sz="1800" dirty="0" smtClean="0">
                <a:solidFill>
                  <a:srgbClr val="1B0807"/>
                </a:solidFill>
                <a:latin typeface="Times New Roman" panose="02020603050405020304" pitchFamily="18" charset="0"/>
                <a:cs typeface="Times New Roman" panose="02020603050405020304" pitchFamily="18" charset="0"/>
              </a:rPr>
              <a:t>only</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sz="1800" dirty="0" smtClean="0">
                <a:solidFill>
                  <a:srgbClr val="1B0807"/>
                </a:solidFill>
                <a:latin typeface="Times New Roman" panose="02020603050405020304" pitchFamily="18" charset="0"/>
                <a:cs typeface="Times New Roman" panose="02020603050405020304" pitchFamily="18" charset="0"/>
              </a:rPr>
              <a:t>return</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one</a:t>
            </a:r>
            <a:r>
              <a:rPr lang="en-US" sz="1800" dirty="0" smtClean="0">
                <a:solidFill>
                  <a:srgbClr val="1B0807"/>
                </a:solidFill>
                <a:latin typeface="Times New Roman" panose="02020603050405020304" pitchFamily="18" charset="0"/>
                <a:cs typeface="Times New Roman" panose="02020603050405020304" pitchFamily="18" charset="0"/>
              </a:rPr>
              <a:t> result</a:t>
            </a:r>
            <a:r>
              <a:rPr lang="en-US" altLang="zh-CN" sz="1800" dirty="0" smtClean="0">
                <a:solidFill>
                  <a:srgbClr val="1B0807"/>
                </a:solidFill>
                <a:latin typeface="Times New Roman" panose="02020603050405020304" pitchFamily="18" charset="0"/>
                <a:cs typeface="Times New Roman" panose="02020603050405020304" pitchFamily="18" charset="0"/>
              </a:rPr>
              <a:t>.</a:t>
            </a:r>
            <a:endParaRPr lang="en-US" altLang="zh-CN" sz="1800" dirty="0">
              <a:solidFill>
                <a:srgbClr val="1B0807"/>
              </a:solidFill>
              <a:latin typeface="Times New Roman" panose="02020603050405020304" pitchFamily="18" charset="0"/>
              <a:cs typeface="Times New Roman" panose="02020603050405020304" pitchFamily="18" charset="0"/>
            </a:endParaRPr>
          </a:p>
        </p:txBody>
      </p:sp>
      <p:sp>
        <p:nvSpPr>
          <p:cNvPr id="14" name="Rounded Rectangle 13"/>
          <p:cNvSpPr/>
          <p:nvPr/>
        </p:nvSpPr>
        <p:spPr bwMode="auto">
          <a:xfrm>
            <a:off x="838200" y="5013176"/>
            <a:ext cx="3013720" cy="102226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N</a:t>
            </a:r>
            <a:r>
              <a:rPr lang="en-US" sz="1800" dirty="0">
                <a:solidFill>
                  <a:srgbClr val="C00000"/>
                </a:solidFill>
                <a:latin typeface="Times New Roman" panose="02020603050405020304" pitchFamily="18" charset="0"/>
                <a:cs typeface="Times New Roman" panose="02020603050405020304" pitchFamily="18" charset="0"/>
              </a:rPr>
              <a:t>on-incremental:</a:t>
            </a:r>
            <a:r>
              <a:rPr lang="en-US" sz="1800" dirty="0">
                <a:solidFill>
                  <a:srgbClr val="1B0807"/>
                </a:solidFill>
                <a:latin typeface="Times New Roman" panose="02020603050405020304" pitchFamily="18" charset="0"/>
                <a:cs typeface="Times New Roman" panose="02020603050405020304" pitchFamily="18" charset="0"/>
              </a:rPr>
              <a:t> </a:t>
            </a:r>
            <a:endParaRPr lang="en-US" sz="1800" dirty="0" smtClean="0">
              <a:solidFill>
                <a:srgbClr val="1B0807"/>
              </a:solidFill>
              <a:latin typeface="Times New Roman" panose="02020603050405020304" pitchFamily="18" charset="0"/>
              <a:cs typeface="Times New Roman" panose="02020603050405020304" pitchFamily="18" charset="0"/>
            </a:endParaRPr>
          </a:p>
          <a:p>
            <a:r>
              <a:rPr lang="en-US" altLang="zh-CN" sz="1800" dirty="0" smtClean="0">
                <a:solidFill>
                  <a:srgbClr val="1B0807"/>
                </a:solidFill>
                <a:latin typeface="Times New Roman" panose="02020603050405020304" pitchFamily="18" charset="0"/>
                <a:cs typeface="Times New Roman" panose="02020603050405020304" pitchFamily="18" charset="0"/>
              </a:rPr>
              <a:t>start</a:t>
            </a:r>
            <a:r>
              <a:rPr lang="en-US" sz="1800" dirty="0" smtClean="0">
                <a:solidFill>
                  <a:srgbClr val="1B0807"/>
                </a:solidFill>
                <a:latin typeface="Times New Roman" panose="02020603050405020304" pitchFamily="18" charset="0"/>
                <a:cs typeface="Times New Roman" panose="02020603050405020304" pitchFamily="18" charset="0"/>
              </a:rPr>
              <a:t> </a:t>
            </a:r>
            <a:r>
              <a:rPr lang="en-US" sz="1800" dirty="0" err="1" smtClean="0">
                <a:solidFill>
                  <a:srgbClr val="1B0807"/>
                </a:solidFill>
                <a:latin typeface="Times New Roman" panose="02020603050405020304" pitchFamily="18" charset="0"/>
                <a:cs typeface="Times New Roman" panose="02020603050405020304" pitchFamily="18" charset="0"/>
              </a:rPr>
              <a:t>optimi</a:t>
            </a:r>
            <a:r>
              <a:rPr lang="en-US" altLang="zh-CN" sz="1800" dirty="0" err="1" smtClean="0">
                <a:solidFill>
                  <a:srgbClr val="1B0807"/>
                </a:solidFill>
                <a:latin typeface="Times New Roman" panose="02020603050405020304" pitchFamily="18" charset="0"/>
                <a:cs typeface="Times New Roman" panose="02020603050405020304" pitchFamily="18" charset="0"/>
              </a:rPr>
              <a:t>s</a:t>
            </a:r>
            <a:r>
              <a:rPr lang="en-US" sz="1800" dirty="0" err="1" smtClean="0">
                <a:solidFill>
                  <a:srgbClr val="1B0807"/>
                </a:solidFill>
                <a:latin typeface="Times New Roman" panose="02020603050405020304" pitchFamily="18" charset="0"/>
                <a:cs typeface="Times New Roman" panose="02020603050405020304" pitchFamily="18" charset="0"/>
              </a:rPr>
              <a:t>ation</a:t>
            </a:r>
            <a:r>
              <a:rPr lang="en-US" sz="1800" dirty="0" smtClean="0">
                <a:solidFill>
                  <a:srgbClr val="1B0807"/>
                </a:solidFill>
                <a:latin typeface="Times New Roman" panose="02020603050405020304" pitchFamily="18" charset="0"/>
                <a:cs typeface="Times New Roman" panose="02020603050405020304" pitchFamily="18" charset="0"/>
              </a:rPr>
              <a:t> </a:t>
            </a:r>
            <a:r>
              <a:rPr lang="en-US" sz="1800" dirty="0">
                <a:solidFill>
                  <a:srgbClr val="1B0807"/>
                </a:solidFill>
                <a:latin typeface="Times New Roman" panose="02020603050405020304" pitchFamily="18" charset="0"/>
                <a:cs typeface="Times New Roman" panose="02020603050405020304" pitchFamily="18" charset="0"/>
              </a:rPr>
              <a:t>from scratch every time</a:t>
            </a:r>
            <a:r>
              <a:rPr lang="en-US" altLang="zh-CN" sz="1800" dirty="0">
                <a:solidFill>
                  <a:srgbClr val="1B0807"/>
                </a:solidFill>
                <a:latin typeface="Times New Roman" panose="02020603050405020304" pitchFamily="18" charset="0"/>
                <a:cs typeface="Times New Roman" panose="02020603050405020304" pitchFamily="18" charset="0"/>
              </a:rPr>
              <a:t>.</a:t>
            </a:r>
            <a:endParaRPr lang="en-US" sz="1800" dirty="0">
              <a:solidFill>
                <a:srgbClr val="1B0807"/>
              </a:solidFill>
              <a:latin typeface="Times New Roman" panose="02020603050405020304" pitchFamily="18" charset="0"/>
              <a:cs typeface="Times New Roman" panose="02020603050405020304" pitchFamily="18" charset="0"/>
            </a:endParaRPr>
          </a:p>
        </p:txBody>
      </p:sp>
      <p:sp>
        <p:nvSpPr>
          <p:cNvPr id="4" name="Rectangle 3"/>
          <p:cNvSpPr/>
          <p:nvPr/>
        </p:nvSpPr>
        <p:spPr>
          <a:xfrm>
            <a:off x="648101" y="1700808"/>
            <a:ext cx="3384376" cy="940066"/>
          </a:xfrm>
          <a:prstGeom prst="rect">
            <a:avLst/>
          </a:prstGeom>
        </p:spPr>
        <p:txBody>
          <a:bodyPr wrap="square">
            <a:spAutoFit/>
          </a:bodyPr>
          <a:lstStyle/>
          <a:p>
            <a:pPr algn="ctr">
              <a:lnSpc>
                <a:spcPct val="120000"/>
              </a:lnSpc>
            </a:pPr>
            <a:r>
              <a:rPr lang="en-US" altLang="zh-CN" b="1" dirty="0">
                <a:solidFill>
                  <a:srgbClr val="1B0807"/>
                </a:solidFill>
                <a:latin typeface="Times New Roman" panose="02020603050405020304" pitchFamily="18" charset="0"/>
                <a:cs typeface="Times New Roman" panose="02020603050405020304" pitchFamily="18" charset="0"/>
              </a:rPr>
              <a:t>One-shot</a:t>
            </a:r>
            <a:r>
              <a:rPr lang="zh-CN" altLang="en-US" b="1" dirty="0">
                <a:solidFill>
                  <a:srgbClr val="1B0807"/>
                </a:solidFill>
                <a:latin typeface="Times New Roman" panose="02020603050405020304" pitchFamily="18" charset="0"/>
                <a:cs typeface="Times New Roman" panose="02020603050405020304" pitchFamily="18" charset="0"/>
              </a:rPr>
              <a:t> </a:t>
            </a:r>
            <a:r>
              <a:rPr lang="en-US" altLang="zh-CN" b="1" dirty="0">
                <a:solidFill>
                  <a:srgbClr val="1B0807"/>
                </a:solidFill>
                <a:latin typeface="Times New Roman" panose="02020603050405020304" pitchFamily="18" charset="0"/>
                <a:cs typeface="Times New Roman" panose="02020603050405020304" pitchFamily="18" charset="0"/>
              </a:rPr>
              <a:t>Control</a:t>
            </a:r>
            <a:r>
              <a:rPr lang="en-US" b="1" dirty="0">
                <a:solidFill>
                  <a:srgbClr val="1B0807"/>
                </a:solidFill>
                <a:latin typeface="Times New Roman" panose="02020603050405020304" pitchFamily="18" charset="0"/>
                <a:cs typeface="Times New Roman" panose="02020603050405020304" pitchFamily="18" charset="0"/>
              </a:rPr>
              <a:t> </a:t>
            </a:r>
            <a:r>
              <a:rPr lang="en-US" altLang="zh-CN" b="1" dirty="0" smtClean="0">
                <a:solidFill>
                  <a:srgbClr val="1B0807"/>
                </a:solidFill>
                <a:latin typeface="Times New Roman" panose="02020603050405020304" pitchFamily="18" charset="0"/>
                <a:cs typeface="Times New Roman" panose="02020603050405020304" pitchFamily="18" charset="0"/>
              </a:rPr>
              <a:t>Algorithms</a:t>
            </a:r>
            <a:endParaRPr lang="en-US" altLang="zh-CN" dirty="0">
              <a:solidFill>
                <a:srgbClr val="1B0807"/>
              </a:solidFill>
              <a:latin typeface="Times New Roman" panose="02020603050405020304" pitchFamily="18" charset="0"/>
              <a:cs typeface="Times New Roman" panose="02020603050405020304" pitchFamily="18" charset="0"/>
            </a:endParaRPr>
          </a:p>
        </p:txBody>
      </p:sp>
      <p:sp>
        <p:nvSpPr>
          <p:cNvPr id="31" name="Rounded Rectangle 30"/>
          <p:cNvSpPr/>
          <p:nvPr/>
        </p:nvSpPr>
        <p:spPr bwMode="auto">
          <a:xfrm>
            <a:off x="5004048" y="1556792"/>
            <a:ext cx="3672408" cy="5220617"/>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a:endParaRPr lang="en-US" sz="1600" dirty="0">
              <a:solidFill>
                <a:srgbClr val="000000"/>
              </a:solidFill>
            </a:endParaRPr>
          </a:p>
        </p:txBody>
      </p:sp>
      <p:sp>
        <p:nvSpPr>
          <p:cNvPr id="32" name="Rounded Rectangle 31"/>
          <p:cNvSpPr/>
          <p:nvPr/>
        </p:nvSpPr>
        <p:spPr bwMode="auto">
          <a:xfrm>
            <a:off x="5476228" y="2910789"/>
            <a:ext cx="3013720" cy="1022267"/>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1800" dirty="0" smtClean="0">
                <a:solidFill>
                  <a:srgbClr val="C00000"/>
                </a:solidFill>
                <a:latin typeface="Times New Roman" panose="02020603050405020304" pitchFamily="18" charset="0"/>
                <a:cs typeface="Times New Roman" panose="02020603050405020304" pitchFamily="18" charset="0"/>
              </a:rPr>
              <a:t>Increasing</a:t>
            </a:r>
            <a:r>
              <a:rPr lang="zh-CN" altLang="en-US" sz="1800" dirty="0" smtClean="0">
                <a:solidFill>
                  <a:srgbClr val="C00000"/>
                </a:solidFill>
                <a:latin typeface="Times New Roman" panose="02020603050405020304" pitchFamily="18" charset="0"/>
                <a:cs typeface="Times New Roman" panose="02020603050405020304" pitchFamily="18" charset="0"/>
              </a:rPr>
              <a:t> </a:t>
            </a:r>
            <a:r>
              <a:rPr lang="en-US" altLang="zh-CN" sz="1800" dirty="0">
                <a:solidFill>
                  <a:srgbClr val="C00000"/>
                </a:solidFill>
                <a:latin typeface="Times New Roman" panose="02020603050405020304" pitchFamily="18" charset="0"/>
                <a:cs typeface="Times New Roman" panose="02020603050405020304" pitchFamily="18" charset="0"/>
              </a:rPr>
              <a:t>Precision:</a:t>
            </a:r>
            <a:r>
              <a:rPr lang="zh-CN" altLang="en-US" sz="1800" dirty="0">
                <a:solidFill>
                  <a:srgbClr val="1B0807"/>
                </a:solidFill>
                <a:latin typeface="Times New Roman" panose="02020603050405020304" pitchFamily="18" charset="0"/>
                <a:cs typeface="Times New Roman" panose="02020603050405020304" pitchFamily="18" charset="0"/>
              </a:rPr>
              <a:t> </a:t>
            </a:r>
            <a:endParaRPr lang="en-US" altLang="zh-CN" sz="1800" dirty="0" smtClean="0">
              <a:solidFill>
                <a:srgbClr val="1B0807"/>
              </a:solidFill>
              <a:latin typeface="Times New Roman" panose="02020603050405020304" pitchFamily="18" charset="0"/>
              <a:cs typeface="Times New Roman" panose="02020603050405020304" pitchFamily="18" charset="0"/>
            </a:endParaRPr>
          </a:p>
          <a:p>
            <a:r>
              <a:rPr lang="en-US" altLang="zh-CN" sz="1800" dirty="0">
                <a:solidFill>
                  <a:srgbClr val="1B0807"/>
                </a:solidFill>
                <a:latin typeface="Times New Roman" panose="02020603050405020304" pitchFamily="18" charset="0"/>
                <a:cs typeface="Times New Roman" panose="02020603050405020304" pitchFamily="18" charset="0"/>
              </a:rPr>
              <a:t>r</a:t>
            </a:r>
            <a:r>
              <a:rPr lang="en-US" sz="1800" dirty="0">
                <a:solidFill>
                  <a:srgbClr val="1B0807"/>
                </a:solidFill>
                <a:latin typeface="Times New Roman" panose="02020603050405020304" pitchFamily="18" charset="0"/>
                <a:cs typeface="Times New Roman" panose="02020603050405020304" pitchFamily="18" charset="0"/>
              </a:rPr>
              <a:t>eturn </a:t>
            </a:r>
            <a:r>
              <a:rPr lang="en-US" sz="1800" dirty="0" smtClean="0">
                <a:solidFill>
                  <a:srgbClr val="1B0807"/>
                </a:solidFill>
                <a:latin typeface="Times New Roman" panose="02020603050405020304" pitchFamily="18" charset="0"/>
                <a:cs typeface="Times New Roman" panose="02020603050405020304" pitchFamily="18" charset="0"/>
              </a:rPr>
              <a:t>result</a:t>
            </a:r>
            <a:r>
              <a:rPr lang="en-US" altLang="zh-CN" sz="1800" dirty="0" smtClean="0">
                <a:solidFill>
                  <a:srgbClr val="1B0807"/>
                </a:solidFill>
                <a:latin typeface="Times New Roman" panose="02020603050405020304" pitchFamily="18" charset="0"/>
                <a:cs typeface="Times New Roman" panose="02020603050405020304" pitchFamily="18" charset="0"/>
              </a:rPr>
              <a:t>s</a:t>
            </a:r>
            <a:r>
              <a:rPr lang="en-US" sz="1800" dirty="0" smtClean="0">
                <a:solidFill>
                  <a:srgbClr val="1B0807"/>
                </a:solidFill>
                <a:latin typeface="Times New Roman" panose="02020603050405020304" pitchFamily="18" charset="0"/>
                <a:cs typeface="Times New Roman" panose="02020603050405020304" pitchFamily="18" charset="0"/>
              </a:rPr>
              <a:t> </a:t>
            </a:r>
            <a:r>
              <a:rPr lang="en-US" sz="1800" dirty="0">
                <a:solidFill>
                  <a:srgbClr val="1B0807"/>
                </a:solidFill>
                <a:latin typeface="Times New Roman" panose="02020603050405020304" pitchFamily="18" charset="0"/>
                <a:cs typeface="Times New Roman" panose="02020603050405020304" pitchFamily="18" charset="0"/>
              </a:rPr>
              <a:t>of increasing </a:t>
            </a:r>
            <a:r>
              <a:rPr lang="en-US" sz="1800" dirty="0" smtClean="0">
                <a:solidFill>
                  <a:srgbClr val="1B0807"/>
                </a:solidFill>
                <a:latin typeface="Times New Roman" panose="02020603050405020304" pitchFamily="18" charset="0"/>
                <a:cs typeface="Times New Roman" panose="02020603050405020304" pitchFamily="18" charset="0"/>
              </a:rPr>
              <a:t>precision</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over</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time.</a:t>
            </a:r>
            <a:endParaRPr lang="en-US" altLang="zh-CN" sz="1800" dirty="0">
              <a:solidFill>
                <a:srgbClr val="1B0807"/>
              </a:solidFill>
              <a:latin typeface="Times New Roman" panose="02020603050405020304" pitchFamily="18" charset="0"/>
              <a:cs typeface="Times New Roman" panose="02020603050405020304" pitchFamily="18" charset="0"/>
            </a:endParaRPr>
          </a:p>
        </p:txBody>
      </p:sp>
      <p:sp>
        <p:nvSpPr>
          <p:cNvPr id="33" name="Rounded Rectangle 32"/>
          <p:cNvSpPr/>
          <p:nvPr/>
        </p:nvSpPr>
        <p:spPr bwMode="auto">
          <a:xfrm>
            <a:off x="5473343" y="4797152"/>
            <a:ext cx="3013720" cy="132873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r>
              <a:rPr lang="en-US" altLang="zh-CN" sz="1800" dirty="0" smtClean="0">
                <a:solidFill>
                  <a:srgbClr val="C00000"/>
                </a:solidFill>
                <a:latin typeface="Times New Roman" panose="02020603050405020304" pitchFamily="18" charset="0"/>
                <a:cs typeface="Times New Roman" panose="02020603050405020304" pitchFamily="18" charset="0"/>
              </a:rPr>
              <a:t>I</a:t>
            </a:r>
            <a:r>
              <a:rPr lang="en-US" sz="1800" dirty="0" smtClean="0">
                <a:solidFill>
                  <a:srgbClr val="C00000"/>
                </a:solidFill>
                <a:latin typeface="Times New Roman" panose="02020603050405020304" pitchFamily="18" charset="0"/>
                <a:cs typeface="Times New Roman" panose="02020603050405020304" pitchFamily="18" charset="0"/>
              </a:rPr>
              <a:t>ncremental</a:t>
            </a:r>
            <a:r>
              <a:rPr lang="en-US" sz="1800" dirty="0">
                <a:solidFill>
                  <a:srgbClr val="C00000"/>
                </a:solidFill>
                <a:latin typeface="Times New Roman" panose="02020603050405020304" pitchFamily="18" charset="0"/>
                <a:cs typeface="Times New Roman" panose="02020603050405020304" pitchFamily="18" charset="0"/>
              </a:rPr>
              <a:t>:</a:t>
            </a:r>
            <a:r>
              <a:rPr lang="en-US" sz="1800" dirty="0">
                <a:solidFill>
                  <a:srgbClr val="1B0807"/>
                </a:solidFill>
                <a:latin typeface="Times New Roman" panose="02020603050405020304" pitchFamily="18" charset="0"/>
                <a:cs typeface="Times New Roman" panose="02020603050405020304" pitchFamily="18" charset="0"/>
              </a:rPr>
              <a:t> </a:t>
            </a:r>
            <a:endParaRPr lang="en-US" sz="1800" dirty="0" smtClean="0">
              <a:solidFill>
                <a:srgbClr val="1B0807"/>
              </a:solidFill>
              <a:latin typeface="Times New Roman" panose="02020603050405020304" pitchFamily="18" charset="0"/>
              <a:cs typeface="Times New Roman" panose="02020603050405020304" pitchFamily="18" charset="0"/>
            </a:endParaRPr>
          </a:p>
          <a:p>
            <a:r>
              <a:rPr lang="en-US" altLang="zh-CN" sz="1800" dirty="0" smtClean="0">
                <a:solidFill>
                  <a:srgbClr val="000000"/>
                </a:solidFill>
                <a:latin typeface="Times New Roman" panose="02020603050405020304" pitchFamily="18" charset="0"/>
                <a:cs typeface="Times New Roman" panose="02020603050405020304" pitchFamily="18" charset="0"/>
              </a:rPr>
              <a:t>generate</a:t>
            </a:r>
            <a:r>
              <a:rPr lang="zh-CN" altLang="en-US" sz="1800" dirty="0" smtClean="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results</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in</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stages</a:t>
            </a:r>
            <a:r>
              <a:rPr 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which</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can</a:t>
            </a:r>
            <a:r>
              <a:rPr lang="zh-CN" alt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be</a:t>
            </a:r>
            <a:r>
              <a:rPr lang="en-US" sz="1800" dirty="0" smtClean="0">
                <a:solidFill>
                  <a:srgbClr val="1B0807"/>
                </a:solidFill>
                <a:latin typeface="Times New Roman" panose="02020603050405020304" pitchFamily="18" charset="0"/>
                <a:cs typeface="Times New Roman" panose="02020603050405020304" pitchFamily="18" charset="0"/>
              </a:rPr>
              <a:t> </a:t>
            </a:r>
            <a:r>
              <a:rPr lang="en-US" sz="1800" dirty="0">
                <a:solidFill>
                  <a:srgbClr val="1B0807"/>
                </a:solidFill>
                <a:latin typeface="Times New Roman" panose="02020603050405020304" pitchFamily="18" charset="0"/>
                <a:cs typeface="Times New Roman" panose="02020603050405020304" pitchFamily="18" charset="0"/>
              </a:rPr>
              <a:t>refined in </a:t>
            </a:r>
            <a:r>
              <a:rPr lang="en-US" altLang="zh-CN" sz="1800" dirty="0" smtClean="0">
                <a:solidFill>
                  <a:srgbClr val="1B0807"/>
                </a:solidFill>
                <a:latin typeface="Times New Roman" panose="02020603050405020304" pitchFamily="18" charset="0"/>
                <a:cs typeface="Times New Roman" panose="02020603050405020304" pitchFamily="18" charset="0"/>
              </a:rPr>
              <a:t>variable</a:t>
            </a:r>
            <a:r>
              <a:rPr lang="en-US" sz="1800" dirty="0" smtClean="0">
                <a:solidFill>
                  <a:srgbClr val="1B0807"/>
                </a:solidFill>
                <a:latin typeface="Times New Roman" panose="02020603050405020304" pitchFamily="18" charset="0"/>
                <a:cs typeface="Times New Roman" panose="02020603050405020304" pitchFamily="18" charset="0"/>
              </a:rPr>
              <a:t> </a:t>
            </a:r>
            <a:r>
              <a:rPr lang="en-US" altLang="zh-CN" sz="1800" dirty="0" smtClean="0">
                <a:solidFill>
                  <a:srgbClr val="1B0807"/>
                </a:solidFill>
                <a:latin typeface="Times New Roman" panose="02020603050405020304" pitchFamily="18" charset="0"/>
                <a:cs typeface="Times New Roman" panose="02020603050405020304" pitchFamily="18" charset="0"/>
              </a:rPr>
              <a:t>precision.</a:t>
            </a:r>
            <a:r>
              <a:rPr lang="en-US" sz="1800" dirty="0" smtClean="0">
                <a:solidFill>
                  <a:srgbClr val="1B0807"/>
                </a:solidFill>
                <a:latin typeface="Times New Roman" panose="02020603050405020304" pitchFamily="18" charset="0"/>
                <a:cs typeface="Times New Roman" panose="02020603050405020304" pitchFamily="18" charset="0"/>
              </a:rPr>
              <a:t> </a:t>
            </a:r>
            <a:endParaRPr lang="en-US" sz="1800" dirty="0">
              <a:solidFill>
                <a:srgbClr val="1B0807"/>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5292080" y="1700808"/>
            <a:ext cx="3384376" cy="978729"/>
          </a:xfrm>
          <a:prstGeom prst="rect">
            <a:avLst/>
          </a:prstGeom>
        </p:spPr>
        <p:txBody>
          <a:bodyPr wrap="square">
            <a:spAutoFit/>
          </a:bodyPr>
          <a:lstStyle/>
          <a:p>
            <a:pPr algn="ctr">
              <a:lnSpc>
                <a:spcPct val="120000"/>
              </a:lnSpc>
            </a:pPr>
            <a:r>
              <a:rPr lang="en-US" altLang="zh-CN" b="1" dirty="0" smtClean="0">
                <a:solidFill>
                  <a:srgbClr val="1B0807"/>
                </a:solidFill>
                <a:latin typeface="Times New Roman" panose="02020603050405020304" pitchFamily="18" charset="0"/>
                <a:cs typeface="Times New Roman" panose="02020603050405020304" pitchFamily="18" charset="0"/>
              </a:rPr>
              <a:t>Anytime</a:t>
            </a:r>
            <a:r>
              <a:rPr lang="zh-CN" altLang="en-US" b="1" dirty="0" smtClean="0">
                <a:solidFill>
                  <a:srgbClr val="1B0807"/>
                </a:solidFill>
                <a:latin typeface="Times New Roman" panose="02020603050405020304" pitchFamily="18" charset="0"/>
                <a:cs typeface="Times New Roman" panose="02020603050405020304" pitchFamily="18" charset="0"/>
              </a:rPr>
              <a:t> </a:t>
            </a:r>
            <a:r>
              <a:rPr lang="en-US" altLang="zh-CN" b="1" dirty="0">
                <a:solidFill>
                  <a:srgbClr val="1B0807"/>
                </a:solidFill>
                <a:latin typeface="Times New Roman" panose="02020603050405020304" pitchFamily="18" charset="0"/>
                <a:cs typeface="Times New Roman" panose="02020603050405020304" pitchFamily="18" charset="0"/>
              </a:rPr>
              <a:t>Control</a:t>
            </a:r>
            <a:r>
              <a:rPr lang="en-US" b="1" dirty="0">
                <a:solidFill>
                  <a:srgbClr val="1B0807"/>
                </a:solidFill>
                <a:latin typeface="Times New Roman" panose="02020603050405020304" pitchFamily="18" charset="0"/>
                <a:cs typeface="Times New Roman" panose="02020603050405020304" pitchFamily="18" charset="0"/>
              </a:rPr>
              <a:t> </a:t>
            </a:r>
            <a:r>
              <a:rPr lang="en-US" altLang="zh-CN" b="1" dirty="0" smtClean="0">
                <a:solidFill>
                  <a:srgbClr val="1B0807"/>
                </a:solidFill>
                <a:latin typeface="Times New Roman" panose="02020603050405020304" pitchFamily="18" charset="0"/>
                <a:cs typeface="Times New Roman" panose="02020603050405020304" pitchFamily="18" charset="0"/>
              </a:rPr>
              <a:t>Algorithms</a:t>
            </a:r>
            <a:endParaRPr lang="en-US" altLang="zh-CN" dirty="0">
              <a:solidFill>
                <a:srgbClr val="1B0807"/>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4273352" y="3886579"/>
            <a:ext cx="883527" cy="766557"/>
          </a:xfrm>
          <a:prstGeom prst="rect">
            <a:avLst/>
          </a:prstGeom>
        </p:spPr>
        <p:txBody>
          <a:bodyPr wrap="square">
            <a:spAutoFit/>
          </a:bodyPr>
          <a:lstStyle/>
          <a:p>
            <a:pPr>
              <a:lnSpc>
                <a:spcPct val="120000"/>
              </a:lnSpc>
            </a:pPr>
            <a:r>
              <a:rPr lang="en-US" altLang="zh-CN" sz="4000" dirty="0" smtClean="0">
                <a:solidFill>
                  <a:srgbClr val="FF0000"/>
                </a:solidFill>
                <a:latin typeface="Times New Roman" panose="02020603050405020304" pitchFamily="18" charset="0"/>
                <a:cs typeface="Times New Roman" panose="02020603050405020304" pitchFamily="18" charset="0"/>
              </a:rPr>
              <a:t>vs</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19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2277767" y="2578516"/>
            <a:ext cx="329245" cy="3410782"/>
          </a:xfrm>
          <a:prstGeom prst="rect">
            <a:avLst/>
          </a:prstGeom>
          <a:solidFill>
            <a:schemeClr val="bg1"/>
          </a:solidFill>
        </p:spPr>
        <p:txBody>
          <a:bodyPr wrap="square" rtlCol="0">
            <a:spAutoFit/>
          </a:bodyPr>
          <a:lstStyle/>
          <a:p>
            <a:endParaRPr lang="en-GB"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196317"/>
            <a:ext cx="6612688" cy="4486655"/>
          </a:xfrm>
          <a:prstGeom prst="rect">
            <a:avLst/>
          </a:prstGeom>
        </p:spPr>
      </p:pic>
      <p:sp>
        <p:nvSpPr>
          <p:cNvPr id="16" name="Line Callout 2 (Accent Bar) 15"/>
          <p:cNvSpPr/>
          <p:nvPr/>
        </p:nvSpPr>
        <p:spPr bwMode="auto">
          <a:xfrm flipH="1">
            <a:off x="4575216" y="4090684"/>
            <a:ext cx="2232248" cy="1016305"/>
          </a:xfrm>
          <a:prstGeom prst="accentCallout2">
            <a:avLst>
              <a:gd name="adj1" fmla="val 18750"/>
              <a:gd name="adj2" fmla="val -9786"/>
              <a:gd name="adj3" fmla="val 18750"/>
              <a:gd name="adj4" fmla="val -17381"/>
              <a:gd name="adj5" fmla="val 87616"/>
              <a:gd name="adj6" fmla="val -45973"/>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r>
              <a:rPr lang="en-US" sz="2000" dirty="0" smtClean="0">
                <a:solidFill>
                  <a:srgbClr val="000000"/>
                </a:solidFill>
                <a:latin typeface="Times New Roman" panose="02020603050405020304" pitchFamily="18" charset="0"/>
                <a:cs typeface="Times New Roman" panose="02020603050405020304" pitchFamily="18" charset="0"/>
              </a:rPr>
              <a:t>LSD-8 cannot find an accurate-enough solution.</a:t>
            </a:r>
            <a:endParaRPr kumimoji="0" lang="en-GB"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sp>
        <p:nvSpPr>
          <p:cNvPr id="18" name="Explosion 1 17"/>
          <p:cNvSpPr/>
          <p:nvPr/>
        </p:nvSpPr>
        <p:spPr bwMode="auto">
          <a:xfrm>
            <a:off x="7815576" y="4954780"/>
            <a:ext cx="504056" cy="504056"/>
          </a:xfrm>
          <a:prstGeom prst="irregularSeal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2" name="标题 1"/>
          <p:cNvSpPr>
            <a:spLocks noGrp="1"/>
          </p:cNvSpPr>
          <p:nvPr>
            <p:ph type="title"/>
          </p:nvPr>
        </p:nvSpPr>
        <p:spPr>
          <a:xfrm>
            <a:off x="838200" y="609600"/>
            <a:ext cx="8054280" cy="638175"/>
          </a:xfrm>
        </p:spPr>
        <p:txBody>
          <a:bodyPr/>
          <a:lstStyle/>
          <a:p>
            <a:r>
              <a:rPr lang="en-US" altLang="zh-CN" dirty="0" smtClean="0"/>
              <a:t>Comparison: This</a:t>
            </a:r>
            <a:r>
              <a:rPr lang="zh-CN" altLang="en-US" dirty="0" smtClean="0"/>
              <a:t> </a:t>
            </a:r>
            <a:r>
              <a:rPr lang="en-US" altLang="zh-CN" dirty="0" smtClean="0"/>
              <a:t>Work</a:t>
            </a:r>
            <a:r>
              <a:rPr lang="en-GB" dirty="0" smtClean="0"/>
              <a:t> VS Conventional Arithmetic</a:t>
            </a:r>
            <a:r>
              <a:rPr lang="zh-CN" altLang="en-US" dirty="0" smtClean="0"/>
              <a:t> </a:t>
            </a:r>
            <a:r>
              <a:rPr lang="en-US" altLang="zh-CN" dirty="0" smtClean="0"/>
              <a:t>(CA)</a:t>
            </a:r>
            <a:endParaRPr lang="zh-CN" altLang="en-US" dirty="0"/>
          </a:p>
        </p:txBody>
      </p:sp>
      <p:sp>
        <p:nvSpPr>
          <p:cNvPr id="8"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sz="2000" dirty="0" smtClean="0">
                <a:solidFill>
                  <a:srgbClr val="1B0807"/>
                </a:solidFill>
                <a:latin typeface="Times New Roman" panose="02020603050405020304" pitchFamily="18" charset="0"/>
                <a:cs typeface="Times New Roman" panose="02020603050405020304" pitchFamily="18" charset="0"/>
              </a:rPr>
              <a:t>18</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671900" y="1644399"/>
            <a:ext cx="4395704" cy="430887"/>
          </a:xfrm>
          <a:prstGeom prst="rect">
            <a:avLst/>
          </a:prstGeom>
        </p:spPr>
        <p:txBody>
          <a:bodyPr wrap="square">
            <a:spAutoFit/>
          </a:bodyPr>
          <a:lstStyle/>
          <a:p>
            <a:r>
              <a:rPr lang="en-GB" sz="2200" b="1" dirty="0" smtClean="0">
                <a:solidFill>
                  <a:srgbClr val="000000"/>
                </a:solidFill>
                <a:latin typeface="+mn-lt"/>
              </a:rPr>
              <a:t>LSD-8</a:t>
            </a:r>
            <a:r>
              <a:rPr lang="en-GB" sz="2200" dirty="0" smtClean="0">
                <a:solidFill>
                  <a:srgbClr val="000000"/>
                </a:solidFill>
                <a:latin typeface="+mn-lt"/>
              </a:rPr>
              <a:t>:</a:t>
            </a:r>
            <a:r>
              <a:rPr lang="zh-CN" altLang="en-US" sz="2200" dirty="0" smtClean="0">
                <a:solidFill>
                  <a:srgbClr val="000000"/>
                </a:solidFill>
                <a:latin typeface="+mn-lt"/>
              </a:rPr>
              <a:t> </a:t>
            </a:r>
            <a:r>
              <a:rPr lang="en-US" altLang="zh-CN" sz="2200" dirty="0" smtClean="0">
                <a:solidFill>
                  <a:srgbClr val="1B0807"/>
                </a:solidFill>
                <a:latin typeface="Times" charset="0"/>
                <a:ea typeface="Times" charset="0"/>
                <a:cs typeface="Times" charset="0"/>
              </a:rPr>
              <a:t>8</a:t>
            </a:r>
            <a:r>
              <a:rPr lang="en-US" sz="2200" dirty="0" smtClean="0">
                <a:solidFill>
                  <a:srgbClr val="1B0807"/>
                </a:solidFill>
                <a:latin typeface="Times" charset="0"/>
                <a:ea typeface="Times" charset="0"/>
                <a:cs typeface="Times" charset="0"/>
              </a:rPr>
              <a:t>-bit </a:t>
            </a:r>
            <a:r>
              <a:rPr lang="en-US" sz="2200" dirty="0">
                <a:solidFill>
                  <a:srgbClr val="1B0807"/>
                </a:solidFill>
                <a:latin typeface="Times" charset="0"/>
                <a:ea typeface="Times" charset="0"/>
                <a:cs typeface="Times" charset="0"/>
              </a:rPr>
              <a:t>LSD-first arithmetic.</a:t>
            </a:r>
            <a:endParaRPr lang="en-GB" sz="2200" dirty="0">
              <a:solidFill>
                <a:srgbClr val="1B0807"/>
              </a:solidFill>
              <a:latin typeface="Times" charset="0"/>
              <a:ea typeface="Times" charset="0"/>
              <a:cs typeface="Times" charset="0"/>
            </a:endParaRPr>
          </a:p>
        </p:txBody>
      </p:sp>
      <p:pic>
        <p:nvPicPr>
          <p:cNvPr id="10" name="Picture 2" descr="Image result for FPGA Xilinx ultra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830485"/>
            <a:ext cx="2647822" cy="198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5069"/>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flipH="1">
            <a:off x="2195736" y="2636912"/>
            <a:ext cx="329245" cy="3410782"/>
          </a:xfrm>
          <a:prstGeom prst="rect">
            <a:avLst/>
          </a:prstGeom>
          <a:solidFill>
            <a:schemeClr val="bg1"/>
          </a:solidFill>
        </p:spPr>
        <p:txBody>
          <a:bodyPr wrap="square" rtlCol="0">
            <a:spAutoFit/>
          </a:bodyPr>
          <a:lstStyle/>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804" y="2204864"/>
            <a:ext cx="6780654" cy="4550178"/>
          </a:xfrm>
          <a:prstGeom prst="rect">
            <a:avLst/>
          </a:prstGeom>
        </p:spPr>
      </p:pic>
      <p:sp>
        <p:nvSpPr>
          <p:cNvPr id="3" name="Flowchart: Connector 2"/>
          <p:cNvSpPr/>
          <p:nvPr/>
        </p:nvSpPr>
        <p:spPr bwMode="auto">
          <a:xfrm>
            <a:off x="3131839" y="2458380"/>
            <a:ext cx="137209" cy="137209"/>
          </a:xfrm>
          <a:prstGeom prst="flowChartConnector">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20" name="Flowchart: Connector 19"/>
          <p:cNvSpPr/>
          <p:nvPr/>
        </p:nvSpPr>
        <p:spPr bwMode="auto">
          <a:xfrm>
            <a:off x="5573305" y="2924944"/>
            <a:ext cx="178532" cy="178532"/>
          </a:xfrm>
          <a:prstGeom prst="flowChartConnector">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cxnSp>
        <p:nvCxnSpPr>
          <p:cNvPr id="26" name="Curved Connector 25"/>
          <p:cNvCxnSpPr>
            <a:stCxn id="3" idx="7"/>
            <a:endCxn id="20" idx="0"/>
          </p:cNvCxnSpPr>
          <p:nvPr/>
        </p:nvCxnSpPr>
        <p:spPr bwMode="auto">
          <a:xfrm rot="16200000" flipH="1">
            <a:off x="4232527" y="1494901"/>
            <a:ext cx="446470" cy="2413617"/>
          </a:xfrm>
          <a:prstGeom prst="curvedConnector3">
            <a:avLst>
              <a:gd name="adj1" fmla="val -55702"/>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27" name="Line Callout 2 (Accent Bar) 26"/>
          <p:cNvSpPr/>
          <p:nvPr/>
        </p:nvSpPr>
        <p:spPr bwMode="auto">
          <a:xfrm>
            <a:off x="3845113" y="4005064"/>
            <a:ext cx="3384376" cy="708528"/>
          </a:xfrm>
          <a:prstGeom prst="accentCallout2">
            <a:avLst>
              <a:gd name="adj1" fmla="val 18750"/>
              <a:gd name="adj2" fmla="val -2122"/>
              <a:gd name="adj3" fmla="val 18750"/>
              <a:gd name="adj4" fmla="val -8385"/>
              <a:gd name="adj5" fmla="val -183149"/>
              <a:gd name="adj6" fmla="val -19423"/>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ARCHITECT &amp; </a:t>
            </a:r>
            <a:r>
              <a:rPr lang="en-US" altLang="zh-CN" sz="2000" dirty="0" smtClean="0">
                <a:solidFill>
                  <a:srgbClr val="000000"/>
                </a:solidFill>
                <a:latin typeface="Times New Roman" panose="02020603050405020304" pitchFamily="18" charset="0"/>
                <a:cs typeface="Times New Roman" panose="02020603050405020304" pitchFamily="18" charset="0"/>
              </a:rPr>
              <a:t>this work </a:t>
            </a: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perform</a:t>
            </a:r>
            <a:r>
              <a:rPr kumimoji="0" lang="en-US" altLang="zh-CN" sz="20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better than LSD-30.</a:t>
            </a:r>
            <a:endParaRPr kumimoji="0" lang="en-GB"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a:xfrm>
            <a:off x="838200" y="609600"/>
            <a:ext cx="8054280" cy="638175"/>
          </a:xfrm>
        </p:spPr>
        <p:txBody>
          <a:bodyPr/>
          <a:lstStyle/>
          <a:p>
            <a:r>
              <a:rPr lang="en-US" altLang="zh-CN" dirty="0" smtClean="0"/>
              <a:t>Comparison: This Work </a:t>
            </a:r>
            <a:r>
              <a:rPr lang="en-GB" dirty="0" smtClean="0"/>
              <a:t>vs </a:t>
            </a:r>
            <a:r>
              <a:rPr lang="en-GB" dirty="0"/>
              <a:t>Conventional</a:t>
            </a:r>
            <a:r>
              <a:rPr lang="en-GB" dirty="0" smtClean="0"/>
              <a:t> Arithmetic</a:t>
            </a:r>
            <a:r>
              <a:rPr lang="zh-CN" altLang="en-US" dirty="0" smtClean="0"/>
              <a:t> </a:t>
            </a:r>
            <a:r>
              <a:rPr lang="en-US" altLang="zh-CN" dirty="0" smtClean="0"/>
              <a:t>(CA)</a:t>
            </a:r>
            <a:endParaRPr lang="zh-CN" altLang="en-US" dirty="0"/>
          </a:p>
        </p:txBody>
      </p:sp>
      <p:sp>
        <p:nvSpPr>
          <p:cNvPr id="8"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1</a:t>
            </a:r>
            <a:r>
              <a:rPr lang="en-US" altLang="zh-CN" sz="2000" dirty="0" smtClean="0">
                <a:solidFill>
                  <a:srgbClr val="1B0807"/>
                </a:solidFill>
                <a:latin typeface="Times New Roman" panose="02020603050405020304" pitchFamily="18" charset="0"/>
                <a:cs typeface="Times New Roman" panose="02020603050405020304" pitchFamily="18" charset="0"/>
              </a:rPr>
              <a:t>9</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31" name="Line Callout 2 (Accent Bar) 30"/>
          <p:cNvSpPr/>
          <p:nvPr/>
        </p:nvSpPr>
        <p:spPr bwMode="auto">
          <a:xfrm>
            <a:off x="6233425" y="2276872"/>
            <a:ext cx="2803071" cy="708528"/>
          </a:xfrm>
          <a:prstGeom prst="accentCallout2">
            <a:avLst>
              <a:gd name="adj1" fmla="val 18750"/>
              <a:gd name="adj2" fmla="val -2122"/>
              <a:gd name="adj3" fmla="val 18750"/>
              <a:gd name="adj4" fmla="val -8385"/>
              <a:gd name="adj5" fmla="val 81669"/>
              <a:gd name="adj6" fmla="val -16555"/>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Only </a:t>
            </a:r>
            <a:r>
              <a:rPr lang="en-US" altLang="zh-CN" sz="2000" dirty="0" smtClean="0">
                <a:solidFill>
                  <a:srgbClr val="000000"/>
                </a:solidFill>
                <a:latin typeface="Times New Roman" panose="02020603050405020304" pitchFamily="18" charset="0"/>
                <a:cs typeface="Times New Roman" panose="02020603050405020304" pitchFamily="18" charset="0"/>
              </a:rPr>
              <a:t>this work </a:t>
            </a:r>
            <a:r>
              <a:rPr kumimoji="0" lang="en-US" altLang="zh-CN"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performs</a:t>
            </a:r>
            <a:r>
              <a:rPr kumimoji="0" lang="en-US" altLang="zh-CN" sz="20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better than LSD-30.</a:t>
            </a:r>
            <a:endParaRPr kumimoji="0" lang="en-GB"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14" name="Picture 2" descr="Image result for FPGA Xilinx ultra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830485"/>
            <a:ext cx="2647822" cy="198944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624244" y="1629961"/>
            <a:ext cx="4395704" cy="430887"/>
          </a:xfrm>
          <a:prstGeom prst="rect">
            <a:avLst/>
          </a:prstGeom>
        </p:spPr>
        <p:txBody>
          <a:bodyPr wrap="square">
            <a:spAutoFit/>
          </a:bodyPr>
          <a:lstStyle/>
          <a:p>
            <a:r>
              <a:rPr lang="en-GB" sz="2200" b="1" dirty="0" smtClean="0">
                <a:solidFill>
                  <a:srgbClr val="000000"/>
                </a:solidFill>
                <a:latin typeface="+mn-lt"/>
              </a:rPr>
              <a:t>LSD-</a:t>
            </a:r>
            <a:r>
              <a:rPr lang="en-US" altLang="zh-CN" sz="2200" b="1" dirty="0" smtClean="0">
                <a:solidFill>
                  <a:srgbClr val="000000"/>
                </a:solidFill>
                <a:latin typeface="+mn-lt"/>
              </a:rPr>
              <a:t>30</a:t>
            </a:r>
            <a:r>
              <a:rPr lang="en-GB" sz="2200" dirty="0" smtClean="0">
                <a:solidFill>
                  <a:srgbClr val="000000"/>
                </a:solidFill>
                <a:latin typeface="+mn-lt"/>
              </a:rPr>
              <a:t>:</a:t>
            </a:r>
            <a:r>
              <a:rPr lang="zh-CN" altLang="en-US" sz="2200" dirty="0" smtClean="0">
                <a:solidFill>
                  <a:srgbClr val="000000"/>
                </a:solidFill>
                <a:latin typeface="+mn-lt"/>
              </a:rPr>
              <a:t> </a:t>
            </a:r>
            <a:r>
              <a:rPr lang="en-US" altLang="zh-CN" sz="2200" dirty="0" smtClean="0">
                <a:solidFill>
                  <a:srgbClr val="1B0807"/>
                </a:solidFill>
                <a:latin typeface="Times" charset="0"/>
                <a:ea typeface="Times" charset="0"/>
                <a:cs typeface="Times" charset="0"/>
              </a:rPr>
              <a:t>30</a:t>
            </a:r>
            <a:r>
              <a:rPr lang="en-US" sz="2200" dirty="0" smtClean="0">
                <a:solidFill>
                  <a:srgbClr val="1B0807"/>
                </a:solidFill>
                <a:latin typeface="Times" charset="0"/>
                <a:ea typeface="Times" charset="0"/>
                <a:cs typeface="Times" charset="0"/>
              </a:rPr>
              <a:t>-bit </a:t>
            </a:r>
            <a:r>
              <a:rPr lang="en-US" sz="2200" dirty="0">
                <a:solidFill>
                  <a:srgbClr val="1B0807"/>
                </a:solidFill>
                <a:latin typeface="Times" charset="0"/>
                <a:ea typeface="Times" charset="0"/>
                <a:cs typeface="Times" charset="0"/>
              </a:rPr>
              <a:t>LSD-first arithmetic.</a:t>
            </a:r>
            <a:endParaRPr lang="en-GB" sz="2200" dirty="0">
              <a:solidFill>
                <a:srgbClr val="1B0807"/>
              </a:solidFill>
              <a:latin typeface="Times" charset="0"/>
              <a:ea typeface="Times" charset="0"/>
              <a:cs typeface="Times" charset="0"/>
            </a:endParaRPr>
          </a:p>
        </p:txBody>
      </p:sp>
    </p:spTree>
    <p:extLst>
      <p:ext uri="{BB962C8B-B14F-4D97-AF65-F5344CB8AC3E}">
        <p14:creationId xmlns:p14="http://schemas.microsoft.com/office/powerpoint/2010/main" val="38156964"/>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bg/>
                                          </p:spTgt>
                                        </p:tgtEl>
                                        <p:attrNameLst>
                                          <p:attrName>style.visibility</p:attrName>
                                        </p:attrNameLst>
                                      </p:cBhvr>
                                      <p:to>
                                        <p:strVal val="visible"/>
                                      </p:to>
                                    </p:set>
                                    <p:animEffect transition="in" filter="fade">
                                      <p:cBhvr>
                                        <p:cTn id="12" dur="500"/>
                                        <p:tgtEl>
                                          <p:spTgt spid="2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bg/>
                                          </p:spTgt>
                                        </p:tgtEl>
                                        <p:attrNameLst>
                                          <p:attrName>style.visibility</p:attrName>
                                        </p:attrNameLst>
                                      </p:cBhvr>
                                      <p:to>
                                        <p:strVal val="visible"/>
                                      </p:to>
                                    </p:set>
                                    <p:animEffect transition="in" filter="fade">
                                      <p:cBhvr>
                                        <p:cTn id="28" dur="500"/>
                                        <p:tgtEl>
                                          <p:spTgt spid="31">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fade">
                                      <p:cBhvr>
                                        <p:cTn id="3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7" grpId="0" build="allAtOnce" animBg="1"/>
      <p:bldP spid="31"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Conclusion</a:t>
            </a:r>
            <a:endParaRPr lang="zh-CN" altLang="en-US" dirty="0"/>
          </a:p>
        </p:txBody>
      </p:sp>
      <p:sp>
        <p:nvSpPr>
          <p:cNvPr id="5" name="Content Placeholder 2"/>
          <p:cNvSpPr>
            <a:spLocks noGrp="1"/>
          </p:cNvSpPr>
          <p:nvPr/>
        </p:nvSpPr>
        <p:spPr bwMode="auto">
          <a:xfrm>
            <a:off x="649660" y="1772816"/>
            <a:ext cx="792088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algn="just"/>
            <a:r>
              <a:rPr lang="en-US" sz="2400" dirty="0" smtClean="0">
                <a:solidFill>
                  <a:srgbClr val="000000"/>
                </a:solidFill>
                <a:latin typeface="Times New Roman" panose="02020603050405020304" pitchFamily="18" charset="0"/>
                <a:cs typeface="Times New Roman" panose="02020603050405020304" pitchFamily="18" charset="0"/>
              </a:rPr>
              <a:t>Don’t-change digit detection and subsequent avoidance for </a:t>
            </a:r>
            <a:r>
              <a:rPr lang="en-US" sz="2400" dirty="0">
                <a:solidFill>
                  <a:srgbClr val="000000"/>
                </a:solidFill>
                <a:latin typeface="Times New Roman" panose="02020603050405020304" pitchFamily="18" charset="0"/>
                <a:cs typeface="Times New Roman" panose="02020603050405020304" pitchFamily="18" charset="0"/>
              </a:rPr>
              <a:t>any online arithmetic-implemented iterative </a:t>
            </a:r>
            <a:r>
              <a:rPr lang="en-US" sz="2400" dirty="0" smtClean="0">
                <a:solidFill>
                  <a:srgbClr val="000000"/>
                </a:solidFill>
                <a:latin typeface="Times New Roman" panose="02020603050405020304" pitchFamily="18" charset="0"/>
                <a:cs typeface="Times New Roman" panose="02020603050405020304" pitchFamily="18" charset="0"/>
              </a:rPr>
              <a:t>method</a:t>
            </a:r>
            <a:r>
              <a:rPr lang="en-US" altLang="zh-CN" sz="2400" dirty="0">
                <a:solidFill>
                  <a:srgbClr val="000000"/>
                </a:solidFill>
                <a:latin typeface="Times New Roman" panose="02020603050405020304" pitchFamily="18" charset="0"/>
                <a:cs typeface="Times New Roman" panose="02020603050405020304" pitchFamily="18" charset="0"/>
              </a:rPr>
              <a:t>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en-US" sz="2400" dirty="0" smtClean="0">
                <a:solidFill>
                  <a:srgbClr val="000000"/>
                </a:solidFill>
                <a:latin typeface="Times New Roman" panose="02020603050405020304" pitchFamily="18" charset="0"/>
                <a:cs typeface="Times New Roman" panose="02020603050405020304" pitchFamily="18" charset="0"/>
              </a:rPr>
              <a:t>A </a:t>
            </a:r>
            <a:r>
              <a:rPr lang="en-US" sz="2400" dirty="0">
                <a:solidFill>
                  <a:srgbClr val="000000"/>
                </a:solidFill>
                <a:latin typeface="Times New Roman" panose="02020603050405020304" pitchFamily="18" charset="0"/>
                <a:cs typeface="Times New Roman" panose="02020603050405020304" pitchFamily="18" charset="0"/>
              </a:rPr>
              <a:t>theorem for </a:t>
            </a:r>
            <a:r>
              <a:rPr lang="en-US" sz="2400" dirty="0" smtClean="0">
                <a:solidFill>
                  <a:srgbClr val="000000"/>
                </a:solidFill>
                <a:latin typeface="Times New Roman" panose="02020603050405020304" pitchFamily="18" charset="0"/>
                <a:cs typeface="Times New Roman" panose="02020603050405020304" pitchFamily="18" charset="0"/>
              </a:rPr>
              <a:t>the avoidance </a:t>
            </a:r>
            <a:r>
              <a:rPr lang="en-US" sz="2400" dirty="0">
                <a:solidFill>
                  <a:srgbClr val="000000"/>
                </a:solidFill>
                <a:latin typeface="Times New Roman" panose="02020603050405020304" pitchFamily="18" charset="0"/>
                <a:cs typeface="Times New Roman" panose="02020603050405020304" pitchFamily="18" charset="0"/>
              </a:rPr>
              <a:t>of don’t-care digit computation </a:t>
            </a:r>
            <a:r>
              <a:rPr lang="en-US" sz="2400" dirty="0" smtClean="0">
                <a:solidFill>
                  <a:srgbClr val="000000"/>
                </a:solidFill>
                <a:latin typeface="Times New Roman" panose="02020603050405020304" pitchFamily="18" charset="0"/>
                <a:cs typeface="Times New Roman" panose="02020603050405020304" pitchFamily="18" charset="0"/>
              </a:rPr>
              <a:t>per </a:t>
            </a:r>
            <a:r>
              <a:rPr lang="en-US" sz="2400" dirty="0">
                <a:solidFill>
                  <a:srgbClr val="000000"/>
                </a:solidFill>
                <a:latin typeface="Times New Roman" panose="02020603050405020304" pitchFamily="18" charset="0"/>
                <a:cs typeface="Times New Roman" panose="02020603050405020304" pitchFamily="18" charset="0"/>
              </a:rPr>
              <a:t>iteration within stationary iterative </a:t>
            </a:r>
            <a:r>
              <a:rPr lang="en-US" sz="2400" dirty="0" smtClean="0">
                <a:solidFill>
                  <a:srgbClr val="000000"/>
                </a:solidFill>
                <a:latin typeface="Times New Roman" panose="02020603050405020304" pitchFamily="18" charset="0"/>
                <a:cs typeface="Times New Roman" panose="02020603050405020304" pitchFamily="18" charset="0"/>
              </a:rPr>
              <a:t>methods.</a:t>
            </a:r>
          </a:p>
          <a:p>
            <a:pPr algn="just"/>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en-US" altLang="zh-CN" sz="2400" dirty="0" smtClean="0">
                <a:solidFill>
                  <a:srgbClr val="000000"/>
                </a:solidFill>
                <a:latin typeface="Times New Roman" panose="02020603050405020304" pitchFamily="18" charset="0"/>
                <a:cs typeface="Times New Roman" panose="02020603050405020304" pitchFamily="18" charset="0"/>
              </a:rPr>
              <a:t>Performance</a:t>
            </a:r>
            <a:r>
              <a:rPr lang="zh-CN" altLang="en-US"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evaluation:</a:t>
            </a:r>
          </a:p>
          <a:p>
            <a:pPr marL="457200" indent="-457200" algn="just">
              <a:buFont typeface="+mj-lt"/>
              <a:buAutoNum type="arabicPeriod"/>
            </a:pPr>
            <a:r>
              <a:rPr lang="en-US" altLang="zh-CN" sz="2000" dirty="0" smtClean="0">
                <a:solidFill>
                  <a:srgbClr val="000000"/>
                </a:solidFill>
                <a:latin typeface="Times New Roman" panose="02020603050405020304" pitchFamily="18" charset="0"/>
                <a:cs typeface="Times New Roman" panose="02020603050405020304" pitchFamily="18" charset="0"/>
              </a:rPr>
              <a:t>Versus</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ARCHITECT: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less</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solve time</a:t>
            </a:r>
            <a:r>
              <a:rPr lang="en-US" altLang="zh-CN"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less</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memory </a:t>
            </a:r>
            <a:r>
              <a:rPr lang="en-US" sz="2000" dirty="0" smtClean="0">
                <a:solidFill>
                  <a:srgbClr val="000000"/>
                </a:solidFill>
                <a:latin typeface="Times New Roman" panose="02020603050405020304" pitchFamily="18" charset="0"/>
                <a:cs typeface="Times New Roman" panose="02020603050405020304" pitchFamily="18" charset="0"/>
              </a:rPr>
              <a:t>usage</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and</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lower</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numbers </a:t>
            </a:r>
            <a:r>
              <a:rPr lang="en-US" sz="2000" dirty="0">
                <a:solidFill>
                  <a:srgbClr val="000000"/>
                </a:solidFill>
                <a:latin typeface="Times New Roman" panose="02020603050405020304" pitchFamily="18" charset="0"/>
                <a:cs typeface="Times New Roman" panose="02020603050405020304" pitchFamily="18" charset="0"/>
              </a:rPr>
              <a:t>of digits calculated</a:t>
            </a:r>
            <a:r>
              <a:rPr lang="en-US" altLang="zh-CN" sz="2000" dirty="0">
                <a:solidFill>
                  <a:srgbClr val="000000"/>
                </a:solidFill>
                <a:latin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altLang="zh-CN" sz="2000" dirty="0">
                <a:solidFill>
                  <a:srgbClr val="000000"/>
                </a:solidFill>
                <a:latin typeface="Times New Roman" panose="02020603050405020304" pitchFamily="18" charset="0"/>
                <a:cs typeface="Times New Roman" panose="02020603050405020304" pitchFamily="18" charset="0"/>
              </a:rPr>
              <a:t>Versus</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conventional</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LSD-first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arithmetic:</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runtime-tunable precisions.</a:t>
            </a:r>
            <a:endParaRPr lang="en-GB" sz="2000"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8532440" y="6457890"/>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sz="2000" dirty="0" smtClean="0">
                <a:solidFill>
                  <a:srgbClr val="1B0807"/>
                </a:solidFill>
                <a:latin typeface="Times New Roman" panose="02020603050405020304" pitchFamily="18" charset="0"/>
                <a:cs typeface="Times New Roman" panose="02020603050405020304" pitchFamily="18" charset="0"/>
              </a:rPr>
              <a:t>20</a:t>
            </a:r>
            <a:endParaRPr lang="en-GB" sz="20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056628"/>
      </p:ext>
    </p:extLst>
  </p:cSld>
  <p:clrMapOvr>
    <a:masterClrMapping/>
  </p:clrMapOvr>
  <mc:AlternateContent xmlns:mc="http://schemas.openxmlformats.org/markup-compatibility/2006" xmlns:p14="http://schemas.microsoft.com/office/powerpoint/2010/main">
    <mc:Choice Requires="p14">
      <p:transition spd="slow" p14:dur="2000" advTm="37085"/>
    </mc:Choice>
    <mc:Fallback xmlns="">
      <p:transition spd="slow" advTm="3708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t>
            </a:r>
            <a:r>
              <a:rPr lang="en-US" dirty="0" smtClean="0"/>
              <a:t>Work</a:t>
            </a:r>
            <a:endParaRPr lang="en-GB" dirty="0"/>
          </a:p>
        </p:txBody>
      </p:sp>
      <p:sp>
        <p:nvSpPr>
          <p:cNvPr id="5" name="Content Placeholder 2"/>
          <p:cNvSpPr>
            <a:spLocks noGrp="1"/>
          </p:cNvSpPr>
          <p:nvPr/>
        </p:nvSpPr>
        <p:spPr bwMode="auto">
          <a:xfrm>
            <a:off x="649660" y="1772816"/>
            <a:ext cx="792088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marL="0" indent="0" algn="just">
              <a:buNone/>
            </a:pPr>
            <a:endParaRPr lang="en-GB" sz="2000" dirty="0">
              <a:solidFill>
                <a:srgbClr val="1B0807"/>
              </a:solidFill>
            </a:endParaRPr>
          </a:p>
        </p:txBody>
      </p:sp>
      <p:sp>
        <p:nvSpPr>
          <p:cNvPr id="6" name="TextBox 5"/>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21</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nvSpPr>
        <p:spPr bwMode="auto">
          <a:xfrm>
            <a:off x="649660" y="1855726"/>
            <a:ext cx="792088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pPr algn="just">
              <a:buFont typeface="Arial" panose="020B0604020202020204" pitchFamily="34" charset="0"/>
              <a:buChar char="•"/>
            </a:pPr>
            <a:r>
              <a:rPr lang="en-US" altLang="zh-CN" sz="2400" dirty="0" smtClean="0">
                <a:solidFill>
                  <a:srgbClr val="000000"/>
                </a:solidFill>
                <a:latin typeface="Times New Roman" panose="02020603050405020304" pitchFamily="18" charset="0"/>
                <a:cs typeface="Times New Roman" panose="02020603050405020304" pitchFamily="18" charset="0"/>
              </a:rPr>
              <a:t>Don’t</a:t>
            </a:r>
            <a:r>
              <a:rPr lang="en-US" altLang="zh-CN" sz="2400" dirty="0">
                <a:solidFill>
                  <a:srgbClr val="000000"/>
                </a:solidFill>
                <a:latin typeface="Times New Roman" panose="02020603050405020304" pitchFamily="18" charset="0"/>
                <a:cs typeface="Times New Roman" panose="02020603050405020304" pitchFamily="18" charset="0"/>
              </a:rPr>
              <a:t>-</a:t>
            </a:r>
            <a:r>
              <a:rPr lang="en-US" altLang="zh-CN" sz="2400" dirty="0" smtClean="0">
                <a:solidFill>
                  <a:srgbClr val="000000"/>
                </a:solidFill>
                <a:latin typeface="Times New Roman" panose="02020603050405020304" pitchFamily="18" charset="0"/>
                <a:cs typeface="Times New Roman" panose="02020603050405020304" pitchFamily="18" charset="0"/>
              </a:rPr>
              <a:t>care</a:t>
            </a:r>
            <a:r>
              <a:rPr lang="zh-CN" altLang="en-US"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analysis</a:t>
            </a:r>
            <a:r>
              <a:rPr lang="zh-CN" altLang="en-US" sz="2400" dirty="0" smtClean="0">
                <a:solidFill>
                  <a:srgbClr val="000000"/>
                </a:solidFill>
                <a:latin typeface="Times New Roman" panose="02020603050405020304" pitchFamily="18" charset="0"/>
                <a:cs typeface="Times New Roman" panose="02020603050405020304" pitchFamily="18" charset="0"/>
              </a:rPr>
              <a:t> </a:t>
            </a:r>
            <a:r>
              <a:rPr lang="en-US" altLang="zh-CN" sz="2400" dirty="0" smtClean="0">
                <a:solidFill>
                  <a:srgbClr val="000000"/>
                </a:solidFill>
                <a:latin typeface="Times New Roman" panose="02020603050405020304" pitchFamily="18" charset="0"/>
                <a:cs typeface="Times New Roman" panose="02020603050405020304" pitchFamily="18" charset="0"/>
              </a:rPr>
              <a:t>for </a:t>
            </a:r>
            <a:r>
              <a:rPr lang="en-GB" sz="2400" dirty="0" smtClean="0">
                <a:solidFill>
                  <a:srgbClr val="000000"/>
                </a:solidFill>
                <a:latin typeface="Times New Roman" panose="02020603050405020304" pitchFamily="18" charset="0"/>
                <a:cs typeface="Times New Roman" panose="02020603050405020304" pitchFamily="18" charset="0"/>
              </a:rPr>
              <a:t>other iterative algorithms, such as conjugate gradient descent</a:t>
            </a:r>
            <a:r>
              <a:rPr lang="en-US" sz="2400" dirty="0" smtClean="0">
                <a:solidFill>
                  <a:srgbClr val="000000"/>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GB" sz="2400" dirty="0" smtClean="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GB" sz="2400" dirty="0" smtClean="0">
                <a:solidFill>
                  <a:srgbClr val="000000"/>
                </a:solidFill>
                <a:latin typeface="Times New Roman" panose="02020603050405020304" pitchFamily="18" charset="0"/>
                <a:cs typeface="Times New Roman" panose="02020603050405020304" pitchFamily="18" charset="0"/>
              </a:rPr>
              <a:t>Exploring more aggressive don’t-change digit analysis, likely to be algorithm-specific.</a:t>
            </a:r>
          </a:p>
          <a:p>
            <a:pPr algn="just">
              <a:buFont typeface="Arial" panose="020B0604020202020204" pitchFamily="34" charset="0"/>
              <a:buChar char="•"/>
            </a:pPr>
            <a:endParaRPr lang="en-GB" sz="2400" dirty="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GB" sz="2400" dirty="0" smtClean="0">
                <a:solidFill>
                  <a:srgbClr val="000000"/>
                </a:solidFill>
                <a:latin typeface="Times New Roman" panose="02020603050405020304" pitchFamily="18" charset="0"/>
                <a:cs typeface="Times New Roman" panose="02020603050405020304" pitchFamily="18" charset="0"/>
              </a:rPr>
              <a:t>Achieving </a:t>
            </a:r>
            <a:r>
              <a:rPr lang="en-GB" sz="2400" dirty="0">
                <a:solidFill>
                  <a:srgbClr val="000000"/>
                </a:solidFill>
                <a:latin typeface="Times New Roman" panose="02020603050405020304" pitchFamily="18" charset="0"/>
                <a:cs typeface="Times New Roman" panose="02020603050405020304" pitchFamily="18" charset="0"/>
              </a:rPr>
              <a:t>parallel don’t-change and </a:t>
            </a:r>
            <a:r>
              <a:rPr lang="en-GB" sz="2400" dirty="0" smtClean="0">
                <a:solidFill>
                  <a:srgbClr val="000000"/>
                </a:solidFill>
                <a:latin typeface="Times New Roman" panose="02020603050405020304" pitchFamily="18" charset="0"/>
                <a:cs typeface="Times New Roman" panose="02020603050405020304" pitchFamily="18" charset="0"/>
              </a:rPr>
              <a:t>don’t-care lines may </a:t>
            </a:r>
            <a:r>
              <a:rPr lang="en-GB" sz="2400" dirty="0">
                <a:solidFill>
                  <a:srgbClr val="000000"/>
                </a:solidFill>
                <a:latin typeface="Times New Roman" panose="02020603050405020304" pitchFamily="18" charset="0"/>
                <a:cs typeface="Times New Roman" panose="02020603050405020304" pitchFamily="18" charset="0"/>
              </a:rPr>
              <a:t>allow us to generalise the </a:t>
            </a:r>
            <a:r>
              <a:rPr lang="en-US" altLang="zh-CN" sz="2400" dirty="0">
                <a:solidFill>
                  <a:srgbClr val="000000"/>
                </a:solidFill>
                <a:latin typeface="Times New Roman" panose="02020603050405020304" pitchFamily="18" charset="0"/>
                <a:cs typeface="Times New Roman" panose="02020603050405020304" pitchFamily="18" charset="0"/>
              </a:rPr>
              <a:t>E</a:t>
            </a:r>
            <a:r>
              <a:rPr lang="en-GB" sz="2400" smtClean="0">
                <a:solidFill>
                  <a:srgbClr val="000000"/>
                </a:solidFill>
                <a:latin typeface="Times New Roman" panose="02020603050405020304" pitchFamily="18" charset="0"/>
                <a:cs typeface="Times New Roman" panose="02020603050405020304" pitchFamily="18" charset="0"/>
              </a:rPr>
              <a:t>-method</a:t>
            </a:r>
            <a:r>
              <a:rPr lang="en-GB" sz="2400" dirty="0" smtClean="0">
                <a:solidFill>
                  <a:srgbClr val="000000"/>
                </a:solidFill>
                <a:latin typeface="Times New Roman" panose="02020603050405020304" pitchFamily="18" charset="0"/>
                <a:cs typeface="Times New Roman" panose="02020603050405020304" pitchFamily="18" charset="0"/>
              </a:rPr>
              <a:t>.</a:t>
            </a:r>
            <a:endParaRPr lang="en-GB" sz="2400"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GB"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79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80528" y="1772816"/>
            <a:ext cx="7543800" cy="4457700"/>
          </a:xfrm>
        </p:spPr>
        <p:txBody>
          <a:bodyPr/>
          <a:lstStyle/>
          <a:p>
            <a:pPr marL="0" indent="0">
              <a:buNone/>
            </a:pPr>
            <a:endParaRPr lang="en-US" dirty="0">
              <a:solidFill>
                <a:srgbClr val="1B0807"/>
              </a:solidFill>
            </a:endParaRPr>
          </a:p>
          <a:p>
            <a:pPr marL="0" indent="0">
              <a:buNone/>
            </a:pPr>
            <a:r>
              <a:rPr lang="en-US" dirty="0">
                <a:solidFill>
                  <a:srgbClr val="1B0807"/>
                </a:solidFill>
              </a:rPr>
              <a:t>        </a:t>
            </a:r>
            <a:r>
              <a:rPr lang="en-US" dirty="0" smtClean="0">
                <a:solidFill>
                  <a:srgbClr val="1B0807"/>
                </a:solidFill>
              </a:rPr>
              <a:t>    Thanks </a:t>
            </a:r>
            <a:r>
              <a:rPr lang="en-US" dirty="0">
                <a:solidFill>
                  <a:srgbClr val="1B0807"/>
                </a:solidFill>
              </a:rPr>
              <a:t>for </a:t>
            </a:r>
            <a:r>
              <a:rPr lang="en-US" altLang="zh-CN" dirty="0" smtClean="0">
                <a:solidFill>
                  <a:srgbClr val="1B0807"/>
                </a:solidFill>
              </a:rPr>
              <a:t>l</a:t>
            </a:r>
            <a:r>
              <a:rPr lang="en-US" dirty="0" smtClean="0">
                <a:solidFill>
                  <a:srgbClr val="1B0807"/>
                </a:solidFill>
              </a:rPr>
              <a:t>istening!</a:t>
            </a:r>
          </a:p>
          <a:p>
            <a:pPr marL="0" indent="0">
              <a:buNone/>
            </a:pPr>
            <a:endParaRPr lang="en-US" dirty="0">
              <a:solidFill>
                <a:srgbClr val="1B0807"/>
              </a:solidFill>
            </a:endParaRPr>
          </a:p>
          <a:p>
            <a:pPr marL="0" indent="0">
              <a:buNone/>
            </a:pPr>
            <a:r>
              <a:rPr lang="en-US" dirty="0" smtClean="0">
                <a:solidFill>
                  <a:srgbClr val="1B0807"/>
                </a:solidFill>
              </a:rPr>
              <a:t>            Here is the paper:</a:t>
            </a:r>
          </a:p>
          <a:p>
            <a:pPr marL="0" indent="0">
              <a:buNone/>
            </a:pPr>
            <a:endParaRPr lang="en-US" dirty="0" smtClean="0">
              <a:solidFill>
                <a:srgbClr val="1B0807"/>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0506" y="3356992"/>
            <a:ext cx="3199306" cy="3199306"/>
          </a:xfrm>
          <a:prstGeom prst="rect">
            <a:avLst/>
          </a:prstGeom>
        </p:spPr>
      </p:pic>
    </p:spTree>
    <p:extLst>
      <p:ext uri="{BB962C8B-B14F-4D97-AF65-F5344CB8AC3E}">
        <p14:creationId xmlns:p14="http://schemas.microsoft.com/office/powerpoint/2010/main" val="1725777524"/>
      </p:ext>
    </p:extLst>
  </p:cSld>
  <p:clrMapOvr>
    <a:masterClrMapping/>
  </p:clrMapOvr>
  <mc:AlternateContent xmlns:mc="http://schemas.openxmlformats.org/markup-compatibility/2006" xmlns:p14="http://schemas.microsoft.com/office/powerpoint/2010/main">
    <mc:Choice Requires="p14">
      <p:transition spd="slow" p14:dur="2000" advTm="6317"/>
    </mc:Choice>
    <mc:Fallback xmlns="">
      <p:transition spd="slow" advTm="631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ea"/>
                <a:ea typeface="+mn-ea"/>
              </a:rPr>
              <a:t>Motivation</a:t>
            </a:r>
            <a:endParaRPr lang="en-GB" dirty="0">
              <a:latin typeface="+mn-ea"/>
              <a:ea typeface="+mn-ea"/>
              <a:cs typeface="Times New Roman" panose="02020603050405020304" pitchFamily="18" charset="0"/>
            </a:endParaRPr>
          </a:p>
        </p:txBody>
      </p:sp>
      <p:sp>
        <p:nvSpPr>
          <p:cNvPr id="28" name="Rectangle 27"/>
          <p:cNvSpPr/>
          <p:nvPr/>
        </p:nvSpPr>
        <p:spPr>
          <a:xfrm>
            <a:off x="5004974" y="2060848"/>
            <a:ext cx="4060263" cy="4154984"/>
          </a:xfrm>
          <a:prstGeom prst="rect">
            <a:avLst/>
          </a:prstGeom>
        </p:spPr>
        <p:txBody>
          <a:bodyPr wrap="square">
            <a:spAutoFit/>
          </a:bodyPr>
          <a:lstStyle/>
          <a:p>
            <a:pPr>
              <a:lnSpc>
                <a:spcPct val="120000"/>
              </a:lnSpc>
            </a:pPr>
            <a:r>
              <a:rPr lang="en-US" sz="2200" b="1" dirty="0" smtClean="0">
                <a:solidFill>
                  <a:srgbClr val="1B0807"/>
                </a:solidFill>
                <a:latin typeface="Times New Roman" panose="02020603050405020304" pitchFamily="18" charset="0"/>
                <a:cs typeface="Times New Roman" panose="02020603050405020304" pitchFamily="18" charset="0"/>
              </a:rPr>
              <a:t>Anytime</a:t>
            </a:r>
            <a:r>
              <a:rPr lang="zh-CN" altLang="en-US" sz="2200" b="1" dirty="0" smtClean="0">
                <a:solidFill>
                  <a:srgbClr val="1B0807"/>
                </a:solidFill>
                <a:latin typeface="Times New Roman" panose="02020603050405020304" pitchFamily="18" charset="0"/>
                <a:cs typeface="Times New Roman" panose="02020603050405020304" pitchFamily="18" charset="0"/>
              </a:rPr>
              <a:t> </a:t>
            </a:r>
            <a:r>
              <a:rPr lang="en-US" altLang="zh-CN" sz="2200" b="1" dirty="0" smtClean="0">
                <a:solidFill>
                  <a:srgbClr val="1B0807"/>
                </a:solidFill>
                <a:latin typeface="Times New Roman" panose="02020603050405020304" pitchFamily="18" charset="0"/>
                <a:cs typeface="Times New Roman" panose="02020603050405020304" pitchFamily="18" charset="0"/>
              </a:rPr>
              <a:t>Control</a:t>
            </a:r>
            <a:r>
              <a:rPr lang="en-US" sz="2200" b="1" dirty="0" smtClean="0">
                <a:solidFill>
                  <a:srgbClr val="1B0807"/>
                </a:solidFill>
                <a:latin typeface="Times New Roman" panose="02020603050405020304" pitchFamily="18" charset="0"/>
                <a:cs typeface="Times New Roman" panose="02020603050405020304" pitchFamily="18" charset="0"/>
              </a:rPr>
              <a:t> </a:t>
            </a:r>
            <a:r>
              <a:rPr lang="en-US" altLang="zh-CN" sz="2200" b="1" dirty="0" smtClean="0">
                <a:solidFill>
                  <a:srgbClr val="1B0807"/>
                </a:solidFill>
                <a:latin typeface="Times New Roman" panose="02020603050405020304" pitchFamily="18" charset="0"/>
                <a:cs typeface="Times New Roman" panose="02020603050405020304" pitchFamily="18" charset="0"/>
              </a:rPr>
              <a:t>Algorithms</a:t>
            </a:r>
            <a:r>
              <a:rPr lang="en-US" altLang="zh-CN" sz="2200" dirty="0" smtClean="0">
                <a:solidFill>
                  <a:srgbClr val="1B0807"/>
                </a:solidFill>
                <a:latin typeface="Times New Roman" panose="02020603050405020304" pitchFamily="18" charset="0"/>
                <a:cs typeface="Times New Roman" panose="02020603050405020304" pitchFamily="18" charset="0"/>
              </a:rPr>
              <a:t>:</a:t>
            </a:r>
          </a:p>
          <a:p>
            <a:pPr marL="457200" indent="-457200">
              <a:buFont typeface="+mj-lt"/>
              <a:buAutoNum type="arabicPeriod"/>
            </a:pPr>
            <a:r>
              <a:rPr lang="en-US" altLang="zh-CN" sz="2200" dirty="0" smtClean="0">
                <a:solidFill>
                  <a:srgbClr val="C00000"/>
                </a:solidFill>
                <a:latin typeface="Times New Roman" panose="02020603050405020304" pitchFamily="18" charset="0"/>
                <a:cs typeface="Times New Roman" panose="02020603050405020304" pitchFamily="18" charset="0"/>
              </a:rPr>
              <a:t>Increasing</a:t>
            </a:r>
            <a:r>
              <a:rPr lang="zh-CN" altLang="en-US" sz="2200" dirty="0" smtClean="0">
                <a:solidFill>
                  <a:srgbClr val="C00000"/>
                </a:solidFill>
                <a:latin typeface="Times New Roman" panose="02020603050405020304" pitchFamily="18" charset="0"/>
                <a:cs typeface="Times New Roman" panose="02020603050405020304" pitchFamily="18" charset="0"/>
              </a:rPr>
              <a:t> </a:t>
            </a:r>
            <a:r>
              <a:rPr lang="en-US" altLang="zh-CN" sz="2200" dirty="0" smtClean="0">
                <a:solidFill>
                  <a:srgbClr val="C00000"/>
                </a:solidFill>
                <a:latin typeface="Times New Roman" panose="02020603050405020304" pitchFamily="18" charset="0"/>
                <a:cs typeface="Times New Roman" panose="02020603050405020304" pitchFamily="18" charset="0"/>
              </a:rPr>
              <a:t>precision:</a:t>
            </a:r>
            <a:r>
              <a:rPr lang="zh-CN" altLang="en-US" sz="2200" dirty="0" smtClean="0">
                <a:solidFill>
                  <a:srgbClr val="C00000"/>
                </a:solidFill>
                <a:latin typeface="Times New Roman" panose="02020603050405020304" pitchFamily="18" charset="0"/>
                <a:cs typeface="Times New Roman" panose="02020603050405020304" pitchFamily="18" charset="0"/>
              </a:rPr>
              <a:t> </a:t>
            </a:r>
            <a:r>
              <a:rPr lang="en-US" altLang="zh-CN" sz="2200" dirty="0">
                <a:solidFill>
                  <a:srgbClr val="1B0807"/>
                </a:solidFill>
                <a:latin typeface="Times New Roman" panose="02020603050405020304" pitchFamily="18" charset="0"/>
                <a:cs typeface="Times New Roman" panose="02020603050405020304" pitchFamily="18" charset="0"/>
              </a:rPr>
              <a:t>r</a:t>
            </a:r>
            <a:r>
              <a:rPr lang="en-US" sz="2200" dirty="0" smtClean="0">
                <a:solidFill>
                  <a:srgbClr val="1B0807"/>
                </a:solidFill>
                <a:latin typeface="Times New Roman" panose="02020603050405020304" pitchFamily="18" charset="0"/>
                <a:cs typeface="Times New Roman" panose="02020603050405020304" pitchFamily="18" charset="0"/>
              </a:rPr>
              <a:t>eturn </a:t>
            </a:r>
            <a:r>
              <a:rPr lang="en-US" sz="2200" dirty="0">
                <a:solidFill>
                  <a:srgbClr val="1B0807"/>
                </a:solidFill>
                <a:latin typeface="Times New Roman" panose="02020603050405020304" pitchFamily="18" charset="0"/>
                <a:cs typeface="Times New Roman" panose="02020603050405020304" pitchFamily="18" charset="0"/>
              </a:rPr>
              <a:t>several </a:t>
            </a:r>
            <a:r>
              <a:rPr lang="en-US" sz="2200" dirty="0" smtClean="0">
                <a:solidFill>
                  <a:srgbClr val="1B0807"/>
                </a:solidFill>
                <a:latin typeface="Times New Roman" panose="02020603050405020304" pitchFamily="18" charset="0"/>
                <a:cs typeface="Times New Roman" panose="02020603050405020304" pitchFamily="18" charset="0"/>
              </a:rPr>
              <a:t>result</a:t>
            </a:r>
            <a:r>
              <a:rPr lang="en-US" altLang="zh-CN" sz="2200" dirty="0" smtClean="0">
                <a:solidFill>
                  <a:srgbClr val="1B0807"/>
                </a:solidFill>
                <a:latin typeface="Times New Roman" panose="02020603050405020304" pitchFamily="18" charset="0"/>
                <a:cs typeface="Times New Roman" panose="02020603050405020304" pitchFamily="18" charset="0"/>
              </a:rPr>
              <a:t>s</a:t>
            </a:r>
            <a:r>
              <a:rPr lang="en-US" sz="2200" dirty="0" smtClean="0">
                <a:solidFill>
                  <a:srgbClr val="1B0807"/>
                </a:solidFill>
                <a:latin typeface="Times New Roman" panose="02020603050405020304" pitchFamily="18" charset="0"/>
                <a:cs typeface="Times New Roman" panose="02020603050405020304" pitchFamily="18" charset="0"/>
              </a:rPr>
              <a:t> of </a:t>
            </a:r>
            <a:r>
              <a:rPr lang="en-US" sz="2200" dirty="0">
                <a:solidFill>
                  <a:srgbClr val="1B0807"/>
                </a:solidFill>
                <a:latin typeface="Times New Roman" panose="02020603050405020304" pitchFamily="18" charset="0"/>
                <a:cs typeface="Times New Roman" panose="02020603050405020304" pitchFamily="18" charset="0"/>
              </a:rPr>
              <a:t>increasing </a:t>
            </a:r>
            <a:r>
              <a:rPr lang="en-US" sz="2200" dirty="0" smtClean="0">
                <a:solidFill>
                  <a:srgbClr val="1B0807"/>
                </a:solidFill>
                <a:latin typeface="Times New Roman" panose="02020603050405020304" pitchFamily="18" charset="0"/>
                <a:cs typeface="Times New Roman" panose="02020603050405020304" pitchFamily="18" charset="0"/>
              </a:rPr>
              <a:t>precision</a:t>
            </a:r>
            <a:r>
              <a:rPr lang="en-US" altLang="zh-CN" sz="2200" dirty="0" smtClean="0">
                <a:solidFill>
                  <a:srgbClr val="1B0807"/>
                </a:solidFill>
                <a:latin typeface="Times New Roman" panose="02020603050405020304" pitchFamily="18" charset="0"/>
                <a:cs typeface="Times New Roman" panose="02020603050405020304" pitchFamily="18" charset="0"/>
              </a:rPr>
              <a:t>:</a:t>
            </a:r>
            <a:r>
              <a:rPr lang="zh-CN" altLang="en-US" sz="2200" dirty="0">
                <a:solidFill>
                  <a:srgbClr val="1B0807"/>
                </a:solidFill>
                <a:latin typeface="Times New Roman" panose="02020603050405020304" pitchFamily="18" charset="0"/>
                <a:cs typeface="Times New Roman" panose="02020603050405020304" pitchFamily="18" charset="0"/>
              </a:rPr>
              <a:t> </a:t>
            </a:r>
            <a:r>
              <a:rPr lang="en-US" altLang="zh-CN" sz="2200" dirty="0" smtClean="0">
                <a:solidFill>
                  <a:srgbClr val="1B0807"/>
                </a:solidFill>
                <a:latin typeface="Times New Roman" panose="02020603050405020304" pitchFamily="18" charset="0"/>
                <a:cs typeface="Times New Roman" panose="02020603050405020304" pitchFamily="18" charset="0"/>
              </a:rPr>
              <a:t>t</a:t>
            </a:r>
            <a:r>
              <a:rPr lang="en-US" sz="2200" dirty="0" smtClean="0">
                <a:solidFill>
                  <a:srgbClr val="1B0807"/>
                </a:solidFill>
                <a:latin typeface="Times New Roman" panose="02020603050405020304" pitchFamily="18" charset="0"/>
                <a:cs typeface="Times New Roman" panose="02020603050405020304" pitchFamily="18" charset="0"/>
              </a:rPr>
              <a:t>he longer </a:t>
            </a:r>
            <a:r>
              <a:rPr lang="en-US" altLang="zh-CN" sz="2200" dirty="0" smtClean="0">
                <a:solidFill>
                  <a:srgbClr val="1B0807"/>
                </a:solidFill>
                <a:latin typeface="Times New Roman" panose="02020603050405020304" pitchFamily="18" charset="0"/>
                <a:cs typeface="Times New Roman" panose="02020603050405020304" pitchFamily="18" charset="0"/>
              </a:rPr>
              <a:t>the</a:t>
            </a:r>
            <a:r>
              <a:rPr lang="zh-CN" altLang="en-US" sz="2200" dirty="0" smtClean="0">
                <a:solidFill>
                  <a:srgbClr val="1B0807"/>
                </a:solidFill>
                <a:latin typeface="Times New Roman" panose="02020603050405020304" pitchFamily="18" charset="0"/>
                <a:cs typeface="Times New Roman" panose="02020603050405020304" pitchFamily="18" charset="0"/>
              </a:rPr>
              <a:t> </a:t>
            </a:r>
            <a:r>
              <a:rPr lang="en-US" altLang="zh-CN" sz="2200" dirty="0" smtClean="0">
                <a:solidFill>
                  <a:srgbClr val="1B0807"/>
                </a:solidFill>
                <a:latin typeface="Times New Roman" panose="02020603050405020304" pitchFamily="18" charset="0"/>
                <a:cs typeface="Times New Roman" panose="02020603050405020304" pitchFamily="18" charset="0"/>
              </a:rPr>
              <a:t>system</a:t>
            </a:r>
            <a:r>
              <a:rPr lang="en-US" sz="2200" dirty="0" smtClean="0">
                <a:solidFill>
                  <a:srgbClr val="1B0807"/>
                </a:solidFill>
                <a:latin typeface="Times New Roman" panose="02020603050405020304" pitchFamily="18" charset="0"/>
                <a:cs typeface="Times New Roman" panose="02020603050405020304" pitchFamily="18" charset="0"/>
              </a:rPr>
              <a:t> compute</a:t>
            </a:r>
            <a:r>
              <a:rPr lang="en-US" altLang="zh-CN" sz="2200" dirty="0" smtClean="0">
                <a:solidFill>
                  <a:srgbClr val="1B0807"/>
                </a:solidFill>
                <a:latin typeface="Times New Roman" panose="02020603050405020304" pitchFamily="18" charset="0"/>
                <a:cs typeface="Times New Roman" panose="02020603050405020304" pitchFamily="18" charset="0"/>
              </a:rPr>
              <a:t>s</a:t>
            </a:r>
            <a:r>
              <a:rPr lang="en-US" sz="2200" dirty="0" smtClean="0">
                <a:solidFill>
                  <a:srgbClr val="1B0807"/>
                </a:solidFill>
                <a:latin typeface="Times New Roman" panose="02020603050405020304" pitchFamily="18" charset="0"/>
                <a:cs typeface="Times New Roman" panose="02020603050405020304" pitchFamily="18" charset="0"/>
              </a:rPr>
              <a:t>, the </a:t>
            </a:r>
            <a:r>
              <a:rPr lang="en-US" sz="2200" b="1" dirty="0" smtClean="0">
                <a:solidFill>
                  <a:srgbClr val="000000"/>
                </a:solidFill>
                <a:latin typeface="Times New Roman" panose="02020603050405020304" pitchFamily="18" charset="0"/>
                <a:cs typeface="Times New Roman" panose="02020603050405020304" pitchFamily="18" charset="0"/>
              </a:rPr>
              <a:t>more precise</a:t>
            </a:r>
            <a:r>
              <a:rPr lang="en-US" sz="2200" dirty="0" smtClean="0">
                <a:solidFill>
                  <a:srgbClr val="1B0807"/>
                </a:solidFill>
                <a:latin typeface="Times New Roman" panose="02020603050405020304" pitchFamily="18" charset="0"/>
                <a:cs typeface="Times New Roman" panose="02020603050405020304" pitchFamily="18" charset="0"/>
              </a:rPr>
              <a:t> an answer will</a:t>
            </a:r>
            <a:r>
              <a:rPr lang="zh-CN" altLang="en-US" sz="2200" dirty="0" smtClean="0">
                <a:solidFill>
                  <a:srgbClr val="1B0807"/>
                </a:solidFill>
                <a:latin typeface="Times New Roman" panose="02020603050405020304" pitchFamily="18" charset="0"/>
                <a:cs typeface="Times New Roman" panose="02020603050405020304" pitchFamily="18" charset="0"/>
              </a:rPr>
              <a:t> </a:t>
            </a:r>
            <a:r>
              <a:rPr lang="en-US" altLang="zh-CN" sz="2200" dirty="0" smtClean="0">
                <a:solidFill>
                  <a:srgbClr val="1B0807"/>
                </a:solidFill>
                <a:latin typeface="Times New Roman" panose="02020603050405020304" pitchFamily="18" charset="0"/>
                <a:cs typeface="Times New Roman" panose="02020603050405020304" pitchFamily="18" charset="0"/>
              </a:rPr>
              <a:t>be.</a:t>
            </a:r>
          </a:p>
          <a:p>
            <a:pPr marL="457200" indent="-457200">
              <a:buFont typeface="+mj-lt"/>
              <a:buAutoNum type="arabicPeriod"/>
            </a:pPr>
            <a:endParaRPr lang="en-US" sz="2200" dirty="0" smtClean="0">
              <a:solidFill>
                <a:srgbClr val="1B0807"/>
              </a:solidFill>
              <a:latin typeface="Times New Roman" panose="02020603050405020304" pitchFamily="18" charset="0"/>
              <a:cs typeface="Times New Roman" panose="02020603050405020304" pitchFamily="18" charset="0"/>
            </a:endParaRPr>
          </a:p>
          <a:p>
            <a:pPr marL="457200" indent="-457200">
              <a:lnSpc>
                <a:spcPct val="120000"/>
              </a:lnSpc>
              <a:buFont typeface="+mj-lt"/>
              <a:buAutoNum type="arabicPeriod"/>
            </a:pPr>
            <a:r>
              <a:rPr lang="en-US" altLang="zh-CN" sz="2200" dirty="0" smtClean="0">
                <a:solidFill>
                  <a:srgbClr val="C00000"/>
                </a:solidFill>
                <a:latin typeface="Times New Roman" panose="02020603050405020304" pitchFamily="18" charset="0"/>
                <a:cs typeface="Times New Roman" panose="02020603050405020304" pitchFamily="18" charset="0"/>
              </a:rPr>
              <a:t>I</a:t>
            </a:r>
            <a:r>
              <a:rPr lang="en-US" sz="2200" dirty="0" smtClean="0">
                <a:solidFill>
                  <a:srgbClr val="C00000"/>
                </a:solidFill>
                <a:latin typeface="Times New Roman" panose="02020603050405020304" pitchFamily="18" charset="0"/>
                <a:cs typeface="Times New Roman" panose="02020603050405020304" pitchFamily="18" charset="0"/>
              </a:rPr>
              <a:t>ncremental</a:t>
            </a:r>
            <a:r>
              <a:rPr lang="en-US" altLang="zh-CN" sz="2200" dirty="0" smtClean="0">
                <a:solidFill>
                  <a:srgbClr val="C00000"/>
                </a:solidFill>
                <a:latin typeface="Times New Roman" panose="02020603050405020304" pitchFamily="18" charset="0"/>
                <a:cs typeface="Times New Roman" panose="02020603050405020304" pitchFamily="18" charset="0"/>
              </a:rPr>
              <a:t>:</a:t>
            </a:r>
            <a:r>
              <a:rPr lang="zh-CN" altLang="en-US" sz="2200" dirty="0">
                <a:solidFill>
                  <a:srgbClr val="C00000"/>
                </a:solidFill>
                <a:latin typeface="Times New Roman" panose="02020603050405020304" pitchFamily="18" charset="0"/>
                <a:cs typeface="Times New Roman" panose="02020603050405020304" pitchFamily="18" charset="0"/>
              </a:rPr>
              <a:t> </a:t>
            </a:r>
            <a:r>
              <a:rPr lang="en-US" altLang="zh-CN" sz="2200" dirty="0" smtClean="0">
                <a:solidFill>
                  <a:srgbClr val="000000"/>
                </a:solidFill>
                <a:latin typeface="Times New Roman" panose="02020603050405020304" pitchFamily="18" charset="0"/>
                <a:cs typeface="Times New Roman" panose="02020603050405020304" pitchFamily="18" charset="0"/>
              </a:rPr>
              <a:t>generating</a:t>
            </a:r>
            <a:r>
              <a:rPr lang="zh-CN" altLang="en-US"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1B0807"/>
                </a:solidFill>
                <a:latin typeface="Times New Roman" panose="02020603050405020304" pitchFamily="18" charset="0"/>
                <a:cs typeface="Times New Roman" panose="02020603050405020304" pitchFamily="18" charset="0"/>
              </a:rPr>
              <a:t>a </a:t>
            </a:r>
            <a:r>
              <a:rPr lang="en-US" sz="2200" dirty="0">
                <a:solidFill>
                  <a:srgbClr val="1B0807"/>
                </a:solidFill>
                <a:latin typeface="Times New Roman" panose="02020603050405020304" pitchFamily="18" charset="0"/>
                <a:cs typeface="Times New Roman" panose="02020603050405020304" pitchFamily="18" charset="0"/>
              </a:rPr>
              <a:t>rough </a:t>
            </a:r>
            <a:r>
              <a:rPr lang="en-US" sz="2200" dirty="0" smtClean="0">
                <a:solidFill>
                  <a:srgbClr val="1B0807"/>
                </a:solidFill>
                <a:latin typeface="Times New Roman" panose="02020603050405020304" pitchFamily="18" charset="0"/>
                <a:cs typeface="Times New Roman" panose="02020603050405020304" pitchFamily="18" charset="0"/>
              </a:rPr>
              <a:t>approximation quickly </a:t>
            </a:r>
            <a:r>
              <a:rPr lang="en-US" sz="2200" dirty="0">
                <a:solidFill>
                  <a:srgbClr val="1B0807"/>
                </a:solidFill>
                <a:latin typeface="Times New Roman" panose="02020603050405020304" pitchFamily="18" charset="0"/>
                <a:cs typeface="Times New Roman" panose="02020603050405020304" pitchFamily="18" charset="0"/>
              </a:rPr>
              <a:t>that is refined in multiple </a:t>
            </a:r>
            <a:r>
              <a:rPr lang="en-US" sz="2200" dirty="0" smtClean="0">
                <a:solidFill>
                  <a:srgbClr val="1B0807"/>
                </a:solidFill>
                <a:latin typeface="Times New Roman" panose="02020603050405020304" pitchFamily="18" charset="0"/>
                <a:cs typeface="Times New Roman" panose="02020603050405020304" pitchFamily="18" charset="0"/>
              </a:rPr>
              <a:t>steps</a:t>
            </a:r>
            <a:r>
              <a:rPr lang="en-US" altLang="zh-CN" sz="2200" dirty="0" smtClean="0">
                <a:solidFill>
                  <a:srgbClr val="1B0807"/>
                </a:solidFill>
                <a:latin typeface="Times New Roman" panose="02020603050405020304" pitchFamily="18" charset="0"/>
                <a:cs typeface="Times New Roman" panose="02020603050405020304" pitchFamily="18" charset="0"/>
              </a:rPr>
              <a:t>.</a:t>
            </a:r>
            <a:r>
              <a:rPr lang="en-US" sz="2200" dirty="0" smtClean="0">
                <a:solidFill>
                  <a:srgbClr val="1B0807"/>
                </a:solidFill>
                <a:latin typeface="Times New Roman" panose="02020603050405020304" pitchFamily="18" charset="0"/>
                <a:cs typeface="Times New Roman" panose="02020603050405020304" pitchFamily="18" charset="0"/>
              </a:rPr>
              <a:t> </a:t>
            </a:r>
            <a:endParaRPr lang="en-US" sz="2200" dirty="0">
              <a:solidFill>
                <a:srgbClr val="1B0807"/>
              </a:solidFill>
              <a:latin typeface="Times New Roman" panose="02020603050405020304" pitchFamily="18" charset="0"/>
              <a:cs typeface="Times New Roman" panose="02020603050405020304" pitchFamily="18" charset="0"/>
            </a:endParaRPr>
          </a:p>
        </p:txBody>
      </p:sp>
      <p:sp>
        <p:nvSpPr>
          <p:cNvPr id="29" name="TextBox 3"/>
          <p:cNvSpPr txBox="1"/>
          <p:nvPr/>
        </p:nvSpPr>
        <p:spPr>
          <a:xfrm>
            <a:off x="8496944" y="6341258"/>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2</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2060848"/>
            <a:ext cx="3845165" cy="3853363"/>
          </a:xfrm>
          <a:prstGeom prst="rect">
            <a:avLst/>
          </a:prstGeom>
        </p:spPr>
        <p:txBody>
          <a:bodyPr wrap="square">
            <a:spAutoFit/>
          </a:bodyPr>
          <a:lstStyle/>
          <a:p>
            <a:pPr>
              <a:lnSpc>
                <a:spcPct val="120000"/>
              </a:lnSpc>
            </a:pPr>
            <a:r>
              <a:rPr lang="en-US" altLang="zh-CN" sz="2200" b="1" dirty="0" smtClean="0">
                <a:solidFill>
                  <a:srgbClr val="1B0807"/>
                </a:solidFill>
                <a:latin typeface="Times New Roman" panose="02020603050405020304" pitchFamily="18" charset="0"/>
                <a:cs typeface="Times New Roman" panose="02020603050405020304" pitchFamily="18" charset="0"/>
              </a:rPr>
              <a:t>One-shot</a:t>
            </a:r>
            <a:r>
              <a:rPr lang="zh-CN" altLang="en-US" sz="2200" b="1" dirty="0" smtClean="0">
                <a:solidFill>
                  <a:srgbClr val="1B0807"/>
                </a:solidFill>
                <a:latin typeface="Times New Roman" panose="02020603050405020304" pitchFamily="18" charset="0"/>
                <a:cs typeface="Times New Roman" panose="02020603050405020304" pitchFamily="18" charset="0"/>
              </a:rPr>
              <a:t> </a:t>
            </a:r>
            <a:r>
              <a:rPr lang="en-US" altLang="zh-CN" sz="2200" b="1" dirty="0" smtClean="0">
                <a:solidFill>
                  <a:srgbClr val="1B0807"/>
                </a:solidFill>
                <a:latin typeface="Times New Roman" panose="02020603050405020304" pitchFamily="18" charset="0"/>
                <a:cs typeface="Times New Roman" panose="02020603050405020304" pitchFamily="18" charset="0"/>
              </a:rPr>
              <a:t>Control</a:t>
            </a:r>
            <a:r>
              <a:rPr lang="en-US" sz="2200" b="1" dirty="0" smtClean="0">
                <a:solidFill>
                  <a:srgbClr val="1B0807"/>
                </a:solidFill>
                <a:latin typeface="Times New Roman" panose="02020603050405020304" pitchFamily="18" charset="0"/>
                <a:cs typeface="Times New Roman" panose="02020603050405020304" pitchFamily="18" charset="0"/>
              </a:rPr>
              <a:t> </a:t>
            </a:r>
            <a:r>
              <a:rPr lang="en-US" altLang="zh-CN" sz="2200" b="1" dirty="0" smtClean="0">
                <a:solidFill>
                  <a:srgbClr val="1B0807"/>
                </a:solidFill>
                <a:latin typeface="Times New Roman" panose="02020603050405020304" pitchFamily="18" charset="0"/>
                <a:cs typeface="Times New Roman" panose="02020603050405020304" pitchFamily="18" charset="0"/>
              </a:rPr>
              <a:t>Algorithms</a:t>
            </a:r>
            <a:r>
              <a:rPr lang="en-US" altLang="zh-CN" sz="2200" dirty="0" smtClean="0">
                <a:solidFill>
                  <a:srgbClr val="1B0807"/>
                </a:solidFill>
                <a:latin typeface="Times New Roman" panose="02020603050405020304" pitchFamily="18" charset="0"/>
                <a:cs typeface="Times New Roman" panose="02020603050405020304" pitchFamily="18" charset="0"/>
              </a:rPr>
              <a:t>:</a:t>
            </a:r>
          </a:p>
          <a:p>
            <a:pPr marL="457200" indent="-457200">
              <a:buFont typeface="+mj-lt"/>
              <a:buAutoNum type="arabicPeriod"/>
            </a:pPr>
            <a:r>
              <a:rPr lang="en-US" altLang="zh-CN" sz="2200" dirty="0" smtClean="0">
                <a:solidFill>
                  <a:srgbClr val="C00000"/>
                </a:solidFill>
                <a:latin typeface="Times New Roman" panose="02020603050405020304" pitchFamily="18" charset="0"/>
                <a:cs typeface="Times New Roman" panose="02020603050405020304" pitchFamily="18" charset="0"/>
              </a:rPr>
              <a:t>Fixed</a:t>
            </a:r>
            <a:r>
              <a:rPr lang="zh-CN" altLang="en-US" sz="2200" dirty="0" smtClean="0">
                <a:solidFill>
                  <a:srgbClr val="C00000"/>
                </a:solidFill>
                <a:latin typeface="Times New Roman" panose="02020603050405020304" pitchFamily="18" charset="0"/>
                <a:cs typeface="Times New Roman" panose="02020603050405020304" pitchFamily="18" charset="0"/>
              </a:rPr>
              <a:t> </a:t>
            </a:r>
            <a:r>
              <a:rPr lang="en-US" altLang="zh-CN" sz="2200" dirty="0" smtClean="0">
                <a:solidFill>
                  <a:srgbClr val="C00000"/>
                </a:solidFill>
                <a:latin typeface="Times New Roman" panose="02020603050405020304" pitchFamily="18" charset="0"/>
                <a:cs typeface="Times New Roman" panose="02020603050405020304" pitchFamily="18" charset="0"/>
              </a:rPr>
              <a:t>Precision:</a:t>
            </a:r>
            <a:r>
              <a:rPr lang="zh-CN" altLang="en-US" sz="2200" dirty="0" smtClean="0">
                <a:solidFill>
                  <a:srgbClr val="1B0807"/>
                </a:solidFill>
                <a:latin typeface="Times New Roman" panose="02020603050405020304" pitchFamily="18" charset="0"/>
                <a:cs typeface="Times New Roman" panose="02020603050405020304" pitchFamily="18" charset="0"/>
              </a:rPr>
              <a:t> </a:t>
            </a:r>
            <a:r>
              <a:rPr lang="en-US" altLang="zh-CN" sz="2200" dirty="0" smtClean="0">
                <a:solidFill>
                  <a:srgbClr val="1B0807"/>
                </a:solidFill>
                <a:latin typeface="Times New Roman" panose="02020603050405020304" pitchFamily="18" charset="0"/>
                <a:cs typeface="Times New Roman" panose="02020603050405020304" pitchFamily="18" charset="0"/>
              </a:rPr>
              <a:t>r</a:t>
            </a:r>
            <a:r>
              <a:rPr lang="en-US" sz="2200" dirty="0" smtClean="0">
                <a:solidFill>
                  <a:srgbClr val="1B0807"/>
                </a:solidFill>
                <a:latin typeface="Times New Roman" panose="02020603050405020304" pitchFamily="18" charset="0"/>
                <a:cs typeface="Times New Roman" panose="02020603050405020304" pitchFamily="18" charset="0"/>
              </a:rPr>
              <a:t>equire </a:t>
            </a:r>
            <a:r>
              <a:rPr lang="en-US" sz="2200" dirty="0">
                <a:solidFill>
                  <a:srgbClr val="1B0807"/>
                </a:solidFill>
                <a:latin typeface="Times New Roman" panose="02020603050405020304" pitchFamily="18" charset="0"/>
                <a:cs typeface="Times New Roman" panose="02020603050405020304" pitchFamily="18" charset="0"/>
              </a:rPr>
              <a:t>to specify a target </a:t>
            </a:r>
            <a:r>
              <a:rPr lang="en-US" sz="2200" dirty="0" smtClean="0">
                <a:solidFill>
                  <a:srgbClr val="1B0807"/>
                </a:solidFill>
                <a:latin typeface="Times New Roman" panose="02020603050405020304" pitchFamily="18" charset="0"/>
                <a:cs typeface="Times New Roman" panose="02020603050405020304" pitchFamily="18" charset="0"/>
              </a:rPr>
              <a:t>precision </a:t>
            </a:r>
            <a:r>
              <a:rPr lang="en-US" sz="2200" dirty="0">
                <a:solidFill>
                  <a:srgbClr val="1B0807"/>
                </a:solidFill>
                <a:latin typeface="Times New Roman" panose="02020603050405020304" pitchFamily="18" charset="0"/>
                <a:cs typeface="Times New Roman" panose="02020603050405020304" pitchFamily="18" charset="0"/>
              </a:rPr>
              <a:t>in advance and return results only once a full result </a:t>
            </a:r>
            <a:r>
              <a:rPr lang="en-US" altLang="zh-CN" sz="2200" dirty="0">
                <a:solidFill>
                  <a:srgbClr val="1B0807"/>
                </a:solidFill>
                <a:latin typeface="Times New Roman" panose="02020603050405020304" pitchFamily="18" charset="0"/>
                <a:cs typeface="Times New Roman" panose="02020603050405020304" pitchFamily="18" charset="0"/>
              </a:rPr>
              <a:t>is</a:t>
            </a:r>
            <a:r>
              <a:rPr lang="zh-CN" altLang="en-US" sz="2200" dirty="0">
                <a:solidFill>
                  <a:srgbClr val="1B0807"/>
                </a:solidFill>
                <a:latin typeface="Times New Roman" panose="02020603050405020304" pitchFamily="18" charset="0"/>
                <a:cs typeface="Times New Roman" panose="02020603050405020304" pitchFamily="18" charset="0"/>
              </a:rPr>
              <a:t> </a:t>
            </a:r>
            <a:r>
              <a:rPr lang="en-US" altLang="zh-CN" sz="2200" dirty="0">
                <a:solidFill>
                  <a:srgbClr val="1B0807"/>
                </a:solidFill>
                <a:latin typeface="Times New Roman" panose="02020603050405020304" pitchFamily="18" charset="0"/>
                <a:cs typeface="Times New Roman" panose="02020603050405020304" pitchFamily="18" charset="0"/>
              </a:rPr>
              <a:t>generated</a:t>
            </a:r>
            <a:r>
              <a:rPr lang="en-US" altLang="zh-CN" sz="2200" dirty="0" smtClean="0">
                <a:solidFill>
                  <a:srgbClr val="1B0807"/>
                </a:solidFill>
                <a:latin typeface="Times New Roman" panose="02020603050405020304" pitchFamily="18" charset="0"/>
                <a:cs typeface="Times New Roman" panose="02020603050405020304" pitchFamily="18" charset="0"/>
              </a:rPr>
              <a:t>.</a:t>
            </a:r>
          </a:p>
          <a:p>
            <a:pPr marL="457200" indent="-457200">
              <a:buFont typeface="+mj-lt"/>
              <a:buAutoNum type="arabicPeriod"/>
            </a:pPr>
            <a:endParaRPr lang="en-US" sz="2200" dirty="0">
              <a:solidFill>
                <a:srgbClr val="1B0807"/>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zh-CN" sz="2200" dirty="0" smtClean="0">
                <a:solidFill>
                  <a:srgbClr val="C00000"/>
                </a:solidFill>
                <a:latin typeface="Times New Roman" panose="02020603050405020304" pitchFamily="18" charset="0"/>
                <a:cs typeface="Times New Roman" panose="02020603050405020304" pitchFamily="18" charset="0"/>
              </a:rPr>
              <a:t>N</a:t>
            </a:r>
            <a:r>
              <a:rPr lang="en-US" sz="2200" dirty="0" smtClean="0">
                <a:solidFill>
                  <a:srgbClr val="C00000"/>
                </a:solidFill>
                <a:latin typeface="Times New Roman" panose="02020603050405020304" pitchFamily="18" charset="0"/>
                <a:cs typeface="Times New Roman" panose="02020603050405020304" pitchFamily="18" charset="0"/>
              </a:rPr>
              <a:t>on-incremental</a:t>
            </a:r>
            <a:r>
              <a:rPr lang="en-US" sz="2200" dirty="0">
                <a:solidFill>
                  <a:srgbClr val="C00000"/>
                </a:solidFill>
                <a:latin typeface="Times New Roman" panose="02020603050405020304" pitchFamily="18" charset="0"/>
                <a:cs typeface="Times New Roman" panose="02020603050405020304" pitchFamily="18" charset="0"/>
              </a:rPr>
              <a:t>:</a:t>
            </a:r>
            <a:r>
              <a:rPr lang="en-US" sz="2200" dirty="0">
                <a:solidFill>
                  <a:srgbClr val="1B0807"/>
                </a:solidFill>
                <a:latin typeface="Times New Roman" panose="02020603050405020304" pitchFamily="18" charset="0"/>
                <a:cs typeface="Times New Roman" panose="02020603050405020304" pitchFamily="18" charset="0"/>
              </a:rPr>
              <a:t> </a:t>
            </a:r>
            <a:r>
              <a:rPr lang="en-US" altLang="zh-CN" sz="2200" dirty="0" smtClean="0">
                <a:solidFill>
                  <a:srgbClr val="1B0807"/>
                </a:solidFill>
                <a:latin typeface="Times New Roman" panose="02020603050405020304" pitchFamily="18" charset="0"/>
                <a:cs typeface="Times New Roman" panose="02020603050405020304" pitchFamily="18" charset="0"/>
              </a:rPr>
              <a:t>starting</a:t>
            </a:r>
            <a:r>
              <a:rPr lang="en-US" sz="2200" dirty="0" smtClean="0">
                <a:solidFill>
                  <a:srgbClr val="1B0807"/>
                </a:solidFill>
                <a:latin typeface="Times New Roman" panose="02020603050405020304" pitchFamily="18" charset="0"/>
                <a:cs typeface="Times New Roman" panose="02020603050405020304" pitchFamily="18" charset="0"/>
              </a:rPr>
              <a:t> </a:t>
            </a:r>
            <a:r>
              <a:rPr lang="en-US" sz="2200" dirty="0">
                <a:solidFill>
                  <a:srgbClr val="1B0807"/>
                </a:solidFill>
                <a:latin typeface="Times New Roman" panose="02020603050405020304" pitchFamily="18" charset="0"/>
                <a:cs typeface="Times New Roman" panose="02020603050405020304" pitchFamily="18" charset="0"/>
              </a:rPr>
              <a:t>optimization from scratch every time</a:t>
            </a:r>
            <a:r>
              <a:rPr lang="en-US" altLang="zh-CN" sz="2200" dirty="0">
                <a:solidFill>
                  <a:srgbClr val="1B0807"/>
                </a:solidFill>
                <a:latin typeface="Times New Roman" panose="02020603050405020304" pitchFamily="18" charset="0"/>
                <a:cs typeface="Times New Roman" panose="02020603050405020304" pitchFamily="18" charset="0"/>
              </a:rPr>
              <a:t>.</a:t>
            </a:r>
            <a:endParaRPr lang="en-US" sz="2200" dirty="0">
              <a:solidFill>
                <a:srgbClr val="1B0807"/>
              </a:solidFill>
              <a:latin typeface="Times New Roman" panose="02020603050405020304" pitchFamily="18" charset="0"/>
              <a:cs typeface="Times New Roman" panose="02020603050405020304" pitchFamily="18" charset="0"/>
            </a:endParaRPr>
          </a:p>
          <a:p>
            <a:endParaRPr lang="en-US" sz="2000" dirty="0"/>
          </a:p>
        </p:txBody>
      </p:sp>
      <p:sp>
        <p:nvSpPr>
          <p:cNvPr id="6" name="Rectangle 5"/>
          <p:cNvSpPr/>
          <p:nvPr/>
        </p:nvSpPr>
        <p:spPr>
          <a:xfrm>
            <a:off x="4073062" y="3382523"/>
            <a:ext cx="883527" cy="766557"/>
          </a:xfrm>
          <a:prstGeom prst="rect">
            <a:avLst/>
          </a:prstGeom>
        </p:spPr>
        <p:txBody>
          <a:bodyPr wrap="square">
            <a:spAutoFit/>
          </a:bodyPr>
          <a:lstStyle/>
          <a:p>
            <a:pPr>
              <a:lnSpc>
                <a:spcPct val="120000"/>
              </a:lnSpc>
            </a:pPr>
            <a:r>
              <a:rPr lang="en-US" altLang="zh-CN" sz="4000" dirty="0" smtClean="0">
                <a:solidFill>
                  <a:srgbClr val="FF0000"/>
                </a:solidFill>
                <a:latin typeface="Times New Roman" panose="02020603050405020304" pitchFamily="18" charset="0"/>
                <a:cs typeface="Times New Roman" panose="02020603050405020304" pitchFamily="18" charset="0"/>
              </a:rPr>
              <a:t>vs</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477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mn-lt"/>
              </a:rPr>
              <a:t>Background</a:t>
            </a:r>
            <a:endParaRPr lang="en-GB" sz="2400" dirty="0">
              <a:solidFill>
                <a:srgbClr val="C00000"/>
              </a:solidFill>
              <a:latin typeface="+mn-lt"/>
            </a:endParaRPr>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2</a:t>
            </a:r>
            <a:endParaRPr lang="en-GB" sz="2000" dirty="0">
              <a:solidFill>
                <a:srgbClr val="1B080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1043608" y="1628800"/>
                <a:ext cx="7704856" cy="3952108"/>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en-US" altLang="zh-CN" dirty="0" smtClean="0">
                    <a:solidFill>
                      <a:srgbClr val="1B0807"/>
                    </a:solidFill>
                    <a:latin typeface="Times New Roman" panose="02020603050405020304" pitchFamily="18" charset="0"/>
                    <a:cs typeface="Times New Roman" panose="02020603050405020304" pitchFamily="18" charset="0"/>
                  </a:rPr>
                  <a:t>In numerical analysis </a:t>
                </a:r>
              </a:p>
              <a:p>
                <a:pPr marL="342900" indent="-342900">
                  <a:lnSpc>
                    <a:spcPct val="150000"/>
                  </a:lnSpc>
                  <a:buFont typeface="Arial" panose="020B0604020202020204" pitchFamily="34" charset="0"/>
                  <a:buChar char="•"/>
                </a:pPr>
                <a:endParaRPr lang="en-US" altLang="zh-CN" dirty="0">
                  <a:solidFill>
                    <a:srgbClr val="1B0807"/>
                  </a:solidFill>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sSup>
                        <m:sSupPr>
                          <m:ctrlPr>
                            <a:rPr lang="en-US" sz="2800" b="0" i="1" smtClean="0">
                              <a:solidFill>
                                <a:srgbClr val="1B0807"/>
                              </a:solidFill>
                              <a:latin typeface="Cambria Math" charset="0"/>
                            </a:rPr>
                          </m:ctrlPr>
                        </m:sSupPr>
                        <m:e>
                          <m:r>
                            <a:rPr lang="en-US" sz="2800" i="1">
                              <a:solidFill>
                                <a:srgbClr val="1B0807"/>
                              </a:solidFill>
                              <a:latin typeface="Cambria Math" panose="02040503050406030204" pitchFamily="18" charset="0"/>
                            </a:rPr>
                            <m:t>𝑥</m:t>
                          </m:r>
                        </m:e>
                        <m:sup>
                          <m:r>
                            <a:rPr lang="en-US" sz="2800" b="0" i="1" smtClean="0">
                              <a:solidFill>
                                <a:srgbClr val="1B0807"/>
                              </a:solidFill>
                              <a:latin typeface="Cambria Math" panose="02040503050406030204" pitchFamily="18" charset="0"/>
                            </a:rPr>
                            <m:t>(</m:t>
                          </m:r>
                          <m:r>
                            <a:rPr lang="en-US" sz="2800" b="0" i="1" smtClean="0">
                              <a:solidFill>
                                <a:srgbClr val="1B0807"/>
                              </a:solidFill>
                              <a:latin typeface="Cambria Math" panose="02040503050406030204" pitchFamily="18" charset="0"/>
                            </a:rPr>
                            <m:t>𝑘</m:t>
                          </m:r>
                          <m:r>
                            <a:rPr lang="en-US" sz="2800" b="0" i="1" smtClean="0">
                              <a:solidFill>
                                <a:srgbClr val="1B0807"/>
                              </a:solidFill>
                              <a:latin typeface="Cambria Math" panose="02040503050406030204" pitchFamily="18" charset="0"/>
                            </a:rPr>
                            <m:t>+1)</m:t>
                          </m:r>
                        </m:sup>
                      </m:sSup>
                      <m:r>
                        <a:rPr lang="en-GB" sz="2800" i="1" smtClean="0">
                          <a:solidFill>
                            <a:srgbClr val="1B0807"/>
                          </a:solidFill>
                          <a:latin typeface="Cambria Math" panose="02040503050406030204" pitchFamily="18" charset="0"/>
                        </a:rPr>
                        <m:t>=</m:t>
                      </m:r>
                      <m:r>
                        <a:rPr lang="en-US" sz="2800" b="0" i="1" smtClean="0">
                          <a:solidFill>
                            <a:srgbClr val="1B0807"/>
                          </a:solidFill>
                          <a:latin typeface="Cambria Math" panose="02040503050406030204" pitchFamily="18" charset="0"/>
                        </a:rPr>
                        <m:t>𝑓</m:t>
                      </m:r>
                      <m:d>
                        <m:dPr>
                          <m:ctrlPr>
                            <a:rPr lang="en-US" sz="2800" b="0" i="1" smtClean="0">
                              <a:solidFill>
                                <a:srgbClr val="1B0807"/>
                              </a:solidFill>
                              <a:latin typeface="Cambria Math" charset="0"/>
                            </a:rPr>
                          </m:ctrlPr>
                        </m:dPr>
                        <m:e>
                          <m:sSup>
                            <m:sSupPr>
                              <m:ctrlPr>
                                <a:rPr lang="en-US" sz="2800" i="1">
                                  <a:solidFill>
                                    <a:srgbClr val="1B0807"/>
                                  </a:solidFill>
                                  <a:latin typeface="Cambria Math" charset="0"/>
                                </a:rPr>
                              </m:ctrlPr>
                            </m:sSupPr>
                            <m:e>
                              <m:r>
                                <a:rPr lang="en-US" sz="2800" i="1">
                                  <a:solidFill>
                                    <a:srgbClr val="1B0807"/>
                                  </a:solidFill>
                                  <a:latin typeface="Cambria Math" panose="02040503050406030204" pitchFamily="18" charset="0"/>
                                </a:rPr>
                                <m:t>𝑥</m:t>
                              </m:r>
                            </m:e>
                            <m:sup>
                              <m:r>
                                <a:rPr lang="en-US" sz="2800" i="1">
                                  <a:solidFill>
                                    <a:srgbClr val="1B0807"/>
                                  </a:solidFill>
                                  <a:latin typeface="Cambria Math" panose="02040503050406030204" pitchFamily="18" charset="0"/>
                                </a:rPr>
                                <m:t>(</m:t>
                              </m:r>
                              <m:r>
                                <a:rPr lang="en-US" sz="2800" i="1">
                                  <a:solidFill>
                                    <a:srgbClr val="1B0807"/>
                                  </a:solidFill>
                                  <a:latin typeface="Cambria Math" panose="02040503050406030204" pitchFamily="18" charset="0"/>
                                </a:rPr>
                                <m:t>𝑘</m:t>
                              </m:r>
                              <m:r>
                                <a:rPr lang="en-US" sz="2800" i="1">
                                  <a:solidFill>
                                    <a:srgbClr val="1B0807"/>
                                  </a:solidFill>
                                  <a:latin typeface="Cambria Math" panose="02040503050406030204" pitchFamily="18" charset="0"/>
                                </a:rPr>
                                <m:t>)</m:t>
                              </m:r>
                            </m:sup>
                          </m:sSup>
                        </m:e>
                      </m:d>
                    </m:oMath>
                  </m:oMathPara>
                </a14:m>
                <a:endParaRPr lang="en-US" sz="2000" dirty="0">
                  <a:solidFill>
                    <a:srgbClr val="1B0807"/>
                  </a:solidFill>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d>
                        <m:dPr>
                          <m:begChr m:val="‖"/>
                          <m:endChr m:val="‖"/>
                          <m:ctrlPr>
                            <a:rPr lang="en-GB" i="1" smtClean="0">
                              <a:solidFill>
                                <a:srgbClr val="1B0807"/>
                              </a:solidFill>
                              <a:latin typeface="Cambria Math" charset="0"/>
                            </a:rPr>
                          </m:ctrlPr>
                        </m:dPr>
                        <m:e>
                          <m:sSup>
                            <m:sSupPr>
                              <m:ctrlPr>
                                <a:rPr lang="en-US" i="1">
                                  <a:solidFill>
                                    <a:srgbClr val="1B0807"/>
                                  </a:solidFill>
                                  <a:latin typeface="Cambria Math" charset="0"/>
                                </a:rPr>
                              </m:ctrlPr>
                            </m:sSupPr>
                            <m:e>
                              <m:r>
                                <a:rPr lang="en-US" i="1">
                                  <a:solidFill>
                                    <a:srgbClr val="1B0807"/>
                                  </a:solidFill>
                                  <a:latin typeface="Cambria Math" panose="02040503050406030204" pitchFamily="18" charset="0"/>
                                </a:rPr>
                                <m:t>𝑥</m:t>
                              </m:r>
                            </m:e>
                            <m:sup>
                              <m:r>
                                <a:rPr lang="en-US" i="1">
                                  <a:solidFill>
                                    <a:srgbClr val="1B0807"/>
                                  </a:solidFill>
                                  <a:latin typeface="Cambria Math" panose="02040503050406030204" pitchFamily="18" charset="0"/>
                                </a:rPr>
                                <m:t>(</m:t>
                              </m:r>
                              <m:r>
                                <a:rPr lang="en-US" i="1">
                                  <a:solidFill>
                                    <a:srgbClr val="1B0807"/>
                                  </a:solidFill>
                                  <a:latin typeface="Cambria Math" panose="02040503050406030204" pitchFamily="18" charset="0"/>
                                </a:rPr>
                                <m:t>𝑘</m:t>
                              </m:r>
                              <m:r>
                                <a:rPr lang="en-US" i="1">
                                  <a:solidFill>
                                    <a:srgbClr val="1B0807"/>
                                  </a:solidFill>
                                  <a:latin typeface="Cambria Math" panose="02040503050406030204" pitchFamily="18" charset="0"/>
                                </a:rPr>
                                <m:t>)</m:t>
                              </m:r>
                            </m:sup>
                          </m:sSup>
                          <m:r>
                            <a:rPr lang="en-US" b="0" i="1" smtClean="0">
                              <a:solidFill>
                                <a:srgbClr val="1B0807"/>
                              </a:solidFill>
                              <a:latin typeface="Cambria Math" panose="02040503050406030204" pitchFamily="18" charset="0"/>
                            </a:rPr>
                            <m:t> −</m:t>
                          </m:r>
                          <m:r>
                            <a:rPr lang="en-US" b="0" i="1" smtClean="0">
                              <a:solidFill>
                                <a:srgbClr val="1B0807"/>
                              </a:solidFill>
                              <a:latin typeface="Cambria Math" panose="02040503050406030204" pitchFamily="18" charset="0"/>
                            </a:rPr>
                            <m:t>𝑟</m:t>
                          </m:r>
                        </m:e>
                      </m:d>
                      <m:r>
                        <a:rPr lang="en-US" b="0" i="1" smtClean="0">
                          <a:solidFill>
                            <a:srgbClr val="1B0807"/>
                          </a:solidFill>
                          <a:latin typeface="Cambria Math" panose="02040503050406030204" pitchFamily="18" charset="0"/>
                        </a:rPr>
                        <m:t>&lt;</m:t>
                      </m:r>
                      <m:r>
                        <a:rPr lang="el-GR" b="0" i="1" smtClean="0">
                          <a:solidFill>
                            <a:srgbClr val="1B0807"/>
                          </a:solidFill>
                          <a:latin typeface="Cambria Math" panose="02040503050406030204" pitchFamily="18" charset="0"/>
                        </a:rPr>
                        <m:t>𝜂</m:t>
                      </m:r>
                    </m:oMath>
                  </m:oMathPara>
                </a14:m>
                <a:endParaRPr lang="en-US" sz="1800" i="1" dirty="0">
                  <a:solidFill>
                    <a:srgbClr val="1B0807"/>
                  </a:solidFill>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pPr>
                <a:endParaRPr lang="en-US" sz="2000" dirty="0">
                  <a:solidFill>
                    <a:srgbClr val="1B0807"/>
                  </a:solidFill>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pPr>
                <a:endParaRPr lang="en-US" sz="2000" dirty="0">
                  <a:solidFill>
                    <a:srgbClr val="1B0807"/>
                  </a:solidFill>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pPr>
                <a:endParaRPr lang="en-US" sz="2000" dirty="0">
                  <a:solidFill>
                    <a:srgbClr val="1B0807"/>
                  </a:solidFill>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43608" y="1628800"/>
                <a:ext cx="7704856" cy="3952108"/>
              </a:xfrm>
              <a:prstGeom prst="rect">
                <a:avLst/>
              </a:prstGeom>
              <a:blipFill>
                <a:blip r:embed="rId3"/>
                <a:stretch>
                  <a:fillRect l="-2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955058" y="1866312"/>
                <a:ext cx="3577382" cy="48256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1B0807"/>
                              </a:solidFill>
                              <a:latin typeface="Cambria Math" charset="0"/>
                              <a:ea typeface="Times" charset="0"/>
                              <a:cs typeface="Times" charset="0"/>
                            </a:rPr>
                          </m:ctrlPr>
                        </m:sSupPr>
                        <m:e>
                          <m:r>
                            <a:rPr lang="en-US" altLang="zh-CN" b="0" i="1" smtClean="0">
                              <a:solidFill>
                                <a:srgbClr val="1B0807"/>
                              </a:solidFill>
                              <a:latin typeface="Cambria Math" charset="0"/>
                              <a:ea typeface="Times" charset="0"/>
                              <a:cs typeface="Times" charset="0"/>
                            </a:rPr>
                            <m:t>𝑥</m:t>
                          </m:r>
                        </m:e>
                        <m:sup>
                          <m:r>
                            <a:rPr lang="en-US" altLang="zh-CN" b="0" i="1" smtClean="0">
                              <a:solidFill>
                                <a:srgbClr val="1B0807"/>
                              </a:solidFill>
                              <a:latin typeface="Cambria Math" charset="0"/>
                              <a:ea typeface="Times" charset="0"/>
                              <a:cs typeface="Times" charset="0"/>
                            </a:rPr>
                            <m:t>(</m:t>
                          </m:r>
                          <m:r>
                            <a:rPr lang="en-US" altLang="zh-CN" b="0" i="1" smtClean="0">
                              <a:solidFill>
                                <a:srgbClr val="1B0807"/>
                              </a:solidFill>
                              <a:latin typeface="Cambria Math" charset="0"/>
                              <a:ea typeface="Times" charset="0"/>
                              <a:cs typeface="Times" charset="0"/>
                            </a:rPr>
                            <m:t>𝑘</m:t>
                          </m:r>
                          <m:r>
                            <a:rPr lang="en-US" altLang="zh-CN" b="0" i="1" smtClean="0">
                              <a:solidFill>
                                <a:srgbClr val="1B0807"/>
                              </a:solidFill>
                              <a:latin typeface="Cambria Math" charset="0"/>
                              <a:ea typeface="Times" charset="0"/>
                              <a:cs typeface="Times" charset="0"/>
                            </a:rPr>
                            <m:t>+1)</m:t>
                          </m:r>
                        </m:sup>
                      </m:sSup>
                      <m:r>
                        <a:rPr lang="en-US" altLang="zh-CN" b="0" i="1" smtClean="0">
                          <a:solidFill>
                            <a:srgbClr val="1B0807"/>
                          </a:solidFill>
                          <a:latin typeface="Cambria Math" charset="0"/>
                          <a:ea typeface="Times" charset="0"/>
                          <a:cs typeface="Times" charset="0"/>
                        </a:rPr>
                        <m:t>=</m:t>
                      </m:r>
                      <m:f>
                        <m:fPr>
                          <m:type m:val="skw"/>
                          <m:ctrlPr>
                            <a:rPr lang="en-US" altLang="zh-CN" i="1">
                              <a:solidFill>
                                <a:srgbClr val="1B0807"/>
                              </a:solidFill>
                              <a:latin typeface="Cambria Math" charset="0"/>
                              <a:ea typeface="Times" charset="0"/>
                              <a:cs typeface="Times" charset="0"/>
                            </a:rPr>
                          </m:ctrlPr>
                        </m:fPr>
                        <m:num>
                          <m:r>
                            <a:rPr lang="en-US" altLang="zh-CN" i="1">
                              <a:solidFill>
                                <a:srgbClr val="1B0807"/>
                              </a:solidFill>
                              <a:latin typeface="Cambria Math" charset="0"/>
                              <a:ea typeface="Times" charset="0"/>
                              <a:cs typeface="Times" charset="0"/>
                            </a:rPr>
                            <m:t>1</m:t>
                          </m:r>
                        </m:num>
                        <m:den>
                          <m:r>
                            <a:rPr lang="en-US" altLang="zh-CN" b="0" i="1" smtClean="0">
                              <a:solidFill>
                                <a:srgbClr val="1B0807"/>
                              </a:solidFill>
                              <a:latin typeface="Cambria Math" charset="0"/>
                              <a:ea typeface="Times" charset="0"/>
                              <a:cs typeface="Times" charset="0"/>
                            </a:rPr>
                            <m:t>8</m:t>
                          </m:r>
                        </m:den>
                      </m:f>
                      <m:r>
                        <a:rPr lang="en-US" altLang="zh-CN" b="0" i="1" smtClean="0">
                          <a:solidFill>
                            <a:srgbClr val="1B0807"/>
                          </a:solidFill>
                          <a:latin typeface="Cambria Math" charset="0"/>
                          <a:ea typeface="Times" charset="0"/>
                          <a:cs typeface="Times" charset="0"/>
                        </a:rPr>
                        <m:t>−</m:t>
                      </m:r>
                      <m:f>
                        <m:fPr>
                          <m:type m:val="skw"/>
                          <m:ctrlPr>
                            <a:rPr lang="en-US" altLang="zh-CN" b="0" i="1" smtClean="0">
                              <a:solidFill>
                                <a:srgbClr val="1B0807"/>
                              </a:solidFill>
                              <a:latin typeface="Cambria Math" charset="0"/>
                              <a:ea typeface="Times" charset="0"/>
                              <a:cs typeface="Times" charset="0"/>
                            </a:rPr>
                          </m:ctrlPr>
                        </m:fPr>
                        <m:num>
                          <m:r>
                            <a:rPr lang="en-US" altLang="zh-CN" b="0" i="1" smtClean="0">
                              <a:solidFill>
                                <a:srgbClr val="1B0807"/>
                              </a:solidFill>
                              <a:latin typeface="Cambria Math" charset="0"/>
                              <a:ea typeface="Times" charset="0"/>
                              <a:cs typeface="Times" charset="0"/>
                            </a:rPr>
                            <m:t>1</m:t>
                          </m:r>
                        </m:num>
                        <m:den>
                          <m:r>
                            <a:rPr lang="en-US" altLang="zh-CN" b="0" i="1" smtClean="0">
                              <a:solidFill>
                                <a:srgbClr val="1B0807"/>
                              </a:solidFill>
                              <a:latin typeface="Cambria Math" charset="0"/>
                              <a:ea typeface="Times" charset="0"/>
                              <a:cs typeface="Times" charset="0"/>
                            </a:rPr>
                            <m:t>7</m:t>
                          </m:r>
                        </m:den>
                      </m:f>
                      <m:sSup>
                        <m:sSupPr>
                          <m:ctrlPr>
                            <a:rPr lang="en-US" i="1">
                              <a:solidFill>
                                <a:srgbClr val="1B0807"/>
                              </a:solidFill>
                              <a:latin typeface="Cambria Math" charset="0"/>
                              <a:ea typeface="Times" charset="0"/>
                              <a:cs typeface="Times" charset="0"/>
                            </a:rPr>
                          </m:ctrlPr>
                        </m:sSupPr>
                        <m:e>
                          <m:r>
                            <a:rPr lang="en-US" altLang="zh-CN" i="1">
                              <a:solidFill>
                                <a:srgbClr val="1B0807"/>
                              </a:solidFill>
                              <a:latin typeface="Cambria Math" charset="0"/>
                              <a:ea typeface="Times" charset="0"/>
                              <a:cs typeface="Times" charset="0"/>
                            </a:rPr>
                            <m:t>𝑥</m:t>
                          </m:r>
                        </m:e>
                        <m:sup>
                          <m:r>
                            <a:rPr lang="en-US" altLang="zh-CN" i="1">
                              <a:solidFill>
                                <a:srgbClr val="1B0807"/>
                              </a:solidFill>
                              <a:latin typeface="Cambria Math" charset="0"/>
                              <a:ea typeface="Times" charset="0"/>
                              <a:cs typeface="Times" charset="0"/>
                            </a:rPr>
                            <m:t>(</m:t>
                          </m:r>
                          <m:r>
                            <a:rPr lang="en-US" altLang="zh-CN" i="1">
                              <a:solidFill>
                                <a:srgbClr val="1B0807"/>
                              </a:solidFill>
                              <a:latin typeface="Cambria Math" charset="0"/>
                              <a:ea typeface="Times" charset="0"/>
                              <a:cs typeface="Times" charset="0"/>
                            </a:rPr>
                            <m:t>𝑘</m:t>
                          </m:r>
                          <m:r>
                            <a:rPr lang="en-US" altLang="zh-CN" i="1">
                              <a:solidFill>
                                <a:srgbClr val="1B0807"/>
                              </a:solidFill>
                              <a:latin typeface="Cambria Math" charset="0"/>
                              <a:ea typeface="Times" charset="0"/>
                              <a:cs typeface="Times" charset="0"/>
                            </a:rPr>
                            <m:t>)</m:t>
                          </m:r>
                        </m:sup>
                      </m:sSup>
                    </m:oMath>
                  </m:oMathPara>
                </a14:m>
                <a:endParaRPr lang="en-US" dirty="0">
                  <a:solidFill>
                    <a:srgbClr val="1B0807"/>
                  </a:solidFill>
                  <a:latin typeface="Times" charset="0"/>
                  <a:ea typeface="Times" charset="0"/>
                  <a:cs typeface="Times"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955058" y="1866312"/>
                <a:ext cx="3577382" cy="482568"/>
              </a:xfrm>
              <a:prstGeom prst="rect">
                <a:avLst/>
              </a:prstGeom>
              <a:blipFill rotWithShape="0">
                <a:blip r:embed="rId5"/>
                <a:stretch>
                  <a:fillRect/>
                </a:stretch>
              </a:blipFill>
            </p:spPr>
            <p:txBody>
              <a:bodyPr/>
              <a:lstStyle/>
              <a:p>
                <a:r>
                  <a:rPr lang="en-US">
                    <a:noFill/>
                  </a:rPr>
                  <a:t> </a:t>
                </a:r>
              </a:p>
            </p:txBody>
          </p:sp>
        </mc:Fallback>
      </mc:AlternateContent>
      <p:sp>
        <p:nvSpPr>
          <p:cNvPr id="6" name="Rectangle 5"/>
          <p:cNvSpPr/>
          <p:nvPr/>
        </p:nvSpPr>
        <p:spPr>
          <a:xfrm>
            <a:off x="838200" y="5601434"/>
            <a:ext cx="7910264" cy="707886"/>
          </a:xfrm>
          <a:prstGeom prst="rect">
            <a:avLst/>
          </a:prstGeom>
        </p:spPr>
        <p:txBody>
          <a:bodyPr wrap="square">
            <a:spAutoFit/>
          </a:bodyPr>
          <a:lstStyle/>
          <a:p>
            <a:r>
              <a:rPr lang="en-US" altLang="zh-CN" sz="2000" dirty="0">
                <a:solidFill>
                  <a:srgbClr val="1B0807"/>
                </a:solidFill>
                <a:latin typeface="Times New Roman" panose="02020603050405020304" pitchFamily="18" charset="0"/>
                <a:cs typeface="Times New Roman" panose="02020603050405020304" pitchFamily="18" charset="0"/>
              </a:rPr>
              <a:t>In</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this</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paper,</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we</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focus</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on</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b="1" dirty="0">
                <a:solidFill>
                  <a:srgbClr val="1B0807"/>
                </a:solidFill>
                <a:latin typeface="Times New Roman" panose="02020603050405020304" pitchFamily="18" charset="0"/>
                <a:cs typeface="Times New Roman" panose="02020603050405020304" pitchFamily="18" charset="0"/>
              </a:rPr>
              <a:t>stationary</a:t>
            </a:r>
            <a:r>
              <a:rPr lang="en-US" sz="2000" b="1" dirty="0">
                <a:solidFill>
                  <a:srgbClr val="1B0807"/>
                </a:solidFill>
                <a:latin typeface="Times New Roman" panose="02020603050405020304" pitchFamily="18" charset="0"/>
                <a:cs typeface="Times New Roman" panose="02020603050405020304" pitchFamily="18" charset="0"/>
              </a:rPr>
              <a:t> </a:t>
            </a:r>
            <a:r>
              <a:rPr lang="en-US" altLang="zh-CN" sz="2000" b="1" dirty="0">
                <a:solidFill>
                  <a:srgbClr val="1B0807"/>
                </a:solidFill>
                <a:latin typeface="Times New Roman" panose="02020603050405020304" pitchFamily="18" charset="0"/>
                <a:cs typeface="Times New Roman" panose="02020603050405020304" pitchFamily="18" charset="0"/>
              </a:rPr>
              <a:t>i</a:t>
            </a:r>
            <a:r>
              <a:rPr lang="en-US" sz="2000" b="1" dirty="0">
                <a:solidFill>
                  <a:srgbClr val="1B0807"/>
                </a:solidFill>
                <a:latin typeface="Times New Roman" panose="02020603050405020304" pitchFamily="18" charset="0"/>
                <a:cs typeface="Times New Roman" panose="02020603050405020304" pitchFamily="18" charset="0"/>
              </a:rPr>
              <a:t>terative </a:t>
            </a:r>
            <a:r>
              <a:rPr lang="en-US" altLang="zh-CN" sz="2000" b="1" dirty="0">
                <a:solidFill>
                  <a:srgbClr val="1B0807"/>
                </a:solidFill>
                <a:latin typeface="Times New Roman" panose="02020603050405020304" pitchFamily="18" charset="0"/>
                <a:cs typeface="Times New Roman" panose="02020603050405020304" pitchFamily="18" charset="0"/>
              </a:rPr>
              <a:t>m</a:t>
            </a:r>
            <a:r>
              <a:rPr lang="en-US" sz="2000" b="1" dirty="0">
                <a:solidFill>
                  <a:srgbClr val="1B0807"/>
                </a:solidFill>
                <a:latin typeface="Times New Roman" panose="02020603050405020304" pitchFamily="18" charset="0"/>
                <a:cs typeface="Times New Roman" panose="02020603050405020304" pitchFamily="18" charset="0"/>
              </a:rPr>
              <a:t>ethod</a:t>
            </a:r>
            <a:r>
              <a:rPr lang="en-US" altLang="zh-CN" sz="2000" b="1" dirty="0">
                <a:solidFill>
                  <a:srgbClr val="1B0807"/>
                </a:solidFill>
                <a:latin typeface="Times New Roman" panose="02020603050405020304" pitchFamily="18" charset="0"/>
                <a:cs typeface="Times New Roman" panose="02020603050405020304" pitchFamily="18" charset="0"/>
              </a:rPr>
              <a:t>s</a:t>
            </a:r>
            <a:r>
              <a:rPr lang="en-US" altLang="zh-CN" sz="2000" dirty="0">
                <a:solidFill>
                  <a:srgbClr val="1B0807"/>
                </a:solidFill>
                <a:latin typeface="Times New Roman" panose="02020603050405020304" pitchFamily="18" charset="0"/>
                <a:cs typeface="Times New Roman" panose="02020603050405020304" pitchFamily="18" charset="0"/>
              </a:rPr>
              <a:t>,</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such</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as</a:t>
            </a:r>
            <a:r>
              <a:rPr lang="en-US" sz="2000" dirty="0">
                <a:solidFill>
                  <a:srgbClr val="1B0807"/>
                </a:solidFill>
                <a:latin typeface="Times New Roman" panose="02020603050405020304" pitchFamily="18" charset="0"/>
                <a:cs typeface="Times New Roman" panose="02020603050405020304" pitchFamily="18" charset="0"/>
              </a:rPr>
              <a:t> Jacobi</a:t>
            </a:r>
            <a:r>
              <a:rPr lang="en-US" altLang="zh-CN" sz="2000" dirty="0">
                <a:solidFill>
                  <a:srgbClr val="1B0807"/>
                </a:solidFill>
                <a:latin typeface="Times New Roman" panose="02020603050405020304" pitchFamily="18" charset="0"/>
                <a:cs typeface="Times New Roman" panose="02020603050405020304" pitchFamily="18" charset="0"/>
              </a:rPr>
              <a:t>,</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sz="2000" dirty="0">
                <a:solidFill>
                  <a:srgbClr val="1B0807"/>
                </a:solidFill>
                <a:latin typeface="Times New Roman" panose="02020603050405020304" pitchFamily="18" charset="0"/>
                <a:cs typeface="Times New Roman" panose="02020603050405020304" pitchFamily="18" charset="0"/>
              </a:rPr>
              <a:t>Gauss-Seidel and successive </a:t>
            </a:r>
            <a:r>
              <a:rPr lang="en-US" sz="2000" dirty="0" err="1">
                <a:solidFill>
                  <a:srgbClr val="1B0807"/>
                </a:solidFill>
                <a:latin typeface="Times New Roman" panose="02020603050405020304" pitchFamily="18" charset="0"/>
                <a:cs typeface="Times New Roman" panose="02020603050405020304" pitchFamily="18" charset="0"/>
              </a:rPr>
              <a:t>overrelaxation</a:t>
            </a:r>
            <a:r>
              <a:rPr lang="zh-CN" altLang="en-US" sz="2000" dirty="0">
                <a:solidFill>
                  <a:srgbClr val="1B0807"/>
                </a:solidFill>
                <a:latin typeface="Times New Roman" panose="02020603050405020304" pitchFamily="18" charset="0"/>
                <a:cs typeface="Times New Roman" panose="02020603050405020304" pitchFamily="18" charset="0"/>
              </a:rPr>
              <a:t> </a:t>
            </a:r>
            <a:r>
              <a:rPr lang="en-US" altLang="zh-CN" sz="2000" dirty="0">
                <a:solidFill>
                  <a:srgbClr val="1B0807"/>
                </a:solidFill>
                <a:latin typeface="Times New Roman" panose="02020603050405020304" pitchFamily="18" charset="0"/>
                <a:cs typeface="Times New Roman" panose="02020603050405020304" pitchFamily="18" charset="0"/>
              </a:rPr>
              <a:t>(SOR).</a:t>
            </a:r>
            <a:endParaRPr lang="en-US" sz="2000" dirty="0">
              <a:solidFill>
                <a:srgbClr val="1B0807"/>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4605941" y="2462076"/>
            <a:ext cx="4232279" cy="3249547"/>
            <a:chOff x="4605941" y="2462076"/>
            <a:chExt cx="4232279" cy="324954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0706" y="2462076"/>
              <a:ext cx="4007514" cy="3005635"/>
            </a:xfrm>
            <a:prstGeom prst="rect">
              <a:avLst/>
            </a:prstGeom>
          </p:spPr>
        </p:pic>
        <p:sp>
          <p:nvSpPr>
            <p:cNvPr id="3" name="TextBox 2"/>
            <p:cNvSpPr txBox="1"/>
            <p:nvPr/>
          </p:nvSpPr>
          <p:spPr>
            <a:xfrm rot="10800000">
              <a:off x="4605941" y="2636912"/>
              <a:ext cx="553998" cy="2088232"/>
            </a:xfrm>
            <a:prstGeom prst="rect">
              <a:avLst/>
            </a:prstGeom>
            <a:solidFill>
              <a:schemeClr val="bg1"/>
            </a:solidFill>
          </p:spPr>
          <p:txBody>
            <a:bodyPr vert="eaVert" wrap="square" rtlCol="0">
              <a:spAutoFit/>
            </a:bodyPr>
            <a:lstStyle/>
            <a:p>
              <a:r>
                <a:rPr lang="en-GB" dirty="0" err="1" smtClean="0">
                  <a:solidFill>
                    <a:srgbClr val="1B0807"/>
                  </a:solidFill>
                  <a:latin typeface="Times" panose="02020603050405020304" pitchFamily="18" charset="0"/>
                  <a:cs typeface="Times" panose="02020603050405020304" pitchFamily="18" charset="0"/>
                </a:rPr>
                <a:t>Appr</a:t>
              </a:r>
              <a:r>
                <a:rPr lang="en-GB" dirty="0" smtClean="0">
                  <a:solidFill>
                    <a:srgbClr val="1B0807"/>
                  </a:solidFill>
                  <a:latin typeface="Times" panose="02020603050405020304" pitchFamily="18" charset="0"/>
                  <a:cs typeface="Times" panose="02020603050405020304" pitchFamily="18" charset="0"/>
                </a:rPr>
                <a:t>. value</a:t>
              </a:r>
              <a:endParaRPr lang="en-GB" dirty="0">
                <a:solidFill>
                  <a:srgbClr val="1B0807"/>
                </a:solidFill>
                <a:latin typeface="Times" panose="02020603050405020304" pitchFamily="18" charset="0"/>
                <a:cs typeface="Times" panose="02020603050405020304" pitchFamily="18" charset="0"/>
              </a:endParaRPr>
            </a:p>
          </p:txBody>
        </p:sp>
        <p:sp>
          <p:nvSpPr>
            <p:cNvPr id="10" name="TextBox 9"/>
            <p:cNvSpPr txBox="1"/>
            <p:nvPr/>
          </p:nvSpPr>
          <p:spPr>
            <a:xfrm rot="16200000">
              <a:off x="7257140" y="4390508"/>
              <a:ext cx="553998" cy="2088232"/>
            </a:xfrm>
            <a:prstGeom prst="rect">
              <a:avLst/>
            </a:prstGeom>
            <a:solidFill>
              <a:schemeClr val="bg1"/>
            </a:solidFill>
          </p:spPr>
          <p:txBody>
            <a:bodyPr vert="eaVert" wrap="square" rtlCol="0">
              <a:spAutoFit/>
            </a:bodyPr>
            <a:lstStyle/>
            <a:p>
              <a:r>
                <a:rPr lang="en-GB" dirty="0" smtClean="0">
                  <a:solidFill>
                    <a:srgbClr val="1B0807"/>
                  </a:solidFill>
                  <a:latin typeface="Times" panose="02020603050405020304" pitchFamily="18" charset="0"/>
                  <a:cs typeface="Times" panose="02020603050405020304" pitchFamily="18" charset="0"/>
                </a:rPr>
                <a:t>Iteration</a:t>
              </a:r>
              <a:endParaRPr lang="en-GB" dirty="0">
                <a:solidFill>
                  <a:srgbClr val="1B0807"/>
                </a:solidFill>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439356565"/>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a:t>Don’t</a:t>
            </a:r>
            <a:r>
              <a:rPr lang="zh-CN" altLang="en-US" dirty="0"/>
              <a:t> </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10</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95536" y="2299207"/>
            <a:ext cx="5577526" cy="3650073"/>
            <a:chOff x="161534" y="2452246"/>
            <a:chExt cx="5577526" cy="3650073"/>
          </a:xfrm>
        </p:grpSpPr>
        <p:grpSp>
          <p:nvGrpSpPr>
            <p:cNvPr id="17" name="Group 16"/>
            <p:cNvGrpSpPr/>
            <p:nvPr/>
          </p:nvGrpSpPr>
          <p:grpSpPr>
            <a:xfrm>
              <a:off x="161534" y="2626026"/>
              <a:ext cx="5195021" cy="3262589"/>
              <a:chOff x="17518" y="2770042"/>
              <a:chExt cx="5195021" cy="3262589"/>
            </a:xfrm>
          </p:grpSpPr>
          <p:cxnSp>
            <p:nvCxnSpPr>
              <p:cNvPr id="21" name="Straight Arrow Connector 20"/>
              <p:cNvCxnSpPr/>
              <p:nvPr/>
            </p:nvCxnSpPr>
            <p:spPr bwMode="auto">
              <a:xfrm>
                <a:off x="17518" y="2770043"/>
                <a:ext cx="5195021"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bwMode="auto">
              <a:xfrm>
                <a:off x="17518" y="2770042"/>
                <a:ext cx="0" cy="3262589"/>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19" name="Rectangle 18"/>
            <p:cNvSpPr/>
            <p:nvPr/>
          </p:nvSpPr>
          <p:spPr>
            <a:xfrm>
              <a:off x="5400506" y="2452246"/>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20" name="Rectangle 19"/>
            <p:cNvSpPr/>
            <p:nvPr/>
          </p:nvSpPr>
          <p:spPr>
            <a:xfrm>
              <a:off x="233542" y="5640654"/>
              <a:ext cx="104918"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23" name="Straight Connector 22"/>
          <p:cNvCxnSpPr/>
          <p:nvPr/>
        </p:nvCxnSpPr>
        <p:spPr bwMode="auto">
          <a:xfrm>
            <a:off x="698866" y="2659247"/>
            <a:ext cx="4194076" cy="0"/>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2434907" y="4926399"/>
            <a:ext cx="1190120" cy="461665"/>
          </a:xfrm>
          <a:prstGeom prst="rect">
            <a:avLst/>
          </a:prstGeom>
          <a:noFill/>
        </p:spPr>
        <p:txBody>
          <a:bodyPr wrap="square" rtlCol="0">
            <a:spAutoFit/>
          </a:bodyPr>
          <a:lstStyle/>
          <a:p>
            <a:r>
              <a:rPr lang="en-US" b="1" dirty="0" smtClean="0">
                <a:solidFill>
                  <a:srgbClr val="040404"/>
                </a:solidFill>
                <a:latin typeface="+mn-lt"/>
              </a:rPr>
              <a:t>……</a:t>
            </a:r>
            <a:endParaRPr lang="en-GB" b="1" dirty="0">
              <a:solidFill>
                <a:srgbClr val="040404"/>
              </a:solidFill>
              <a:latin typeface="+mn-lt"/>
            </a:endParaRPr>
          </a:p>
        </p:txBody>
      </p:sp>
      <p:cxnSp>
        <p:nvCxnSpPr>
          <p:cNvPr id="33" name="Curved Connector 32"/>
          <p:cNvCxnSpPr>
            <a:stCxn id="40" idx="3"/>
            <a:endCxn id="43" idx="1"/>
          </p:cNvCxnSpPr>
          <p:nvPr/>
        </p:nvCxnSpPr>
        <p:spPr bwMode="auto">
          <a:xfrm flipH="1">
            <a:off x="698866" y="2961248"/>
            <a:ext cx="4385375" cy="793767"/>
          </a:xfrm>
          <a:prstGeom prst="curvedConnector5">
            <a:avLst>
              <a:gd name="adj1" fmla="val -5213"/>
              <a:gd name="adj2" fmla="val 50000"/>
              <a:gd name="adj3" fmla="val 10521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40" name="Pentagon 39"/>
          <p:cNvSpPr/>
          <p:nvPr/>
        </p:nvSpPr>
        <p:spPr bwMode="auto">
          <a:xfrm>
            <a:off x="698866" y="2760872"/>
            <a:ext cx="4385375" cy="400752"/>
          </a:xfrm>
          <a:prstGeom prst="homePlat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2000" dirty="0">
                <a:solidFill>
                  <a:srgbClr val="000000"/>
                </a:solidFill>
                <a:latin typeface="Times New Roman" panose="02020603050405020304" pitchFamily="18" charset="0"/>
                <a:cs typeface="Times New Roman" panose="02020603050405020304" pitchFamily="18" charset="0"/>
              </a:rPr>
              <a:t>Approximant </a:t>
            </a:r>
            <a:r>
              <a:rPr lang="en-US" altLang="zh-CN" sz="2000" dirty="0" smtClean="0">
                <a:solidFill>
                  <a:srgbClr val="000000"/>
                </a:solidFill>
                <a:latin typeface="Times New Roman" panose="02020603050405020304" pitchFamily="18" charset="0"/>
                <a:cs typeface="Times New Roman" panose="02020603050405020304" pitchFamily="18" charset="0"/>
              </a:rPr>
              <a:t>1</a:t>
            </a: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43" name="Pentagon 42"/>
          <p:cNvSpPr/>
          <p:nvPr/>
        </p:nvSpPr>
        <p:spPr bwMode="auto">
          <a:xfrm>
            <a:off x="698866" y="3554639"/>
            <a:ext cx="4385375" cy="400752"/>
          </a:xfrm>
          <a:prstGeom prst="homePlat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2000" dirty="0">
                <a:solidFill>
                  <a:srgbClr val="000000"/>
                </a:solidFill>
                <a:latin typeface="Times New Roman" panose="02020603050405020304" pitchFamily="18" charset="0"/>
                <a:cs typeface="Times New Roman" panose="02020603050405020304" pitchFamily="18" charset="0"/>
              </a:rPr>
              <a:t>Approximant </a:t>
            </a:r>
            <a:r>
              <a:rPr lang="en-US" altLang="zh-CN" sz="2000" dirty="0" smtClean="0">
                <a:solidFill>
                  <a:srgbClr val="000000"/>
                </a:solidFill>
                <a:latin typeface="Times New Roman" panose="02020603050405020304" pitchFamily="18" charset="0"/>
                <a:cs typeface="Times New Roman" panose="02020603050405020304" pitchFamily="18" charset="0"/>
              </a:rPr>
              <a:t>2</a:t>
            </a:r>
            <a:endParaRPr lang="en-GB" sz="2000" dirty="0">
              <a:solidFill>
                <a:srgbClr val="000000"/>
              </a:solidFill>
              <a:latin typeface="Times New Roman" panose="02020603050405020304" pitchFamily="18" charset="0"/>
              <a:cs typeface="Times New Roman" panose="02020603050405020304" pitchFamily="18" charset="0"/>
            </a:endParaRPr>
          </a:p>
        </p:txBody>
      </p:sp>
      <p:sp>
        <p:nvSpPr>
          <p:cNvPr id="45" name="Pentagon 44"/>
          <p:cNvSpPr/>
          <p:nvPr/>
        </p:nvSpPr>
        <p:spPr bwMode="auto">
          <a:xfrm>
            <a:off x="698865" y="4309379"/>
            <a:ext cx="4385375" cy="400752"/>
          </a:xfrm>
          <a:prstGeom prst="homePlat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2000" dirty="0">
                <a:solidFill>
                  <a:srgbClr val="000000"/>
                </a:solidFill>
                <a:latin typeface="Times New Roman" panose="02020603050405020304" pitchFamily="18" charset="0"/>
                <a:cs typeface="Times New Roman" panose="02020603050405020304" pitchFamily="18" charset="0"/>
              </a:rPr>
              <a:t>Approximant </a:t>
            </a:r>
            <a:r>
              <a:rPr lang="en-US" altLang="zh-CN" sz="2000" dirty="0" smtClean="0">
                <a:solidFill>
                  <a:srgbClr val="000000"/>
                </a:solidFill>
                <a:latin typeface="Times New Roman" panose="02020603050405020304" pitchFamily="18" charset="0"/>
                <a:cs typeface="Times New Roman" panose="02020603050405020304" pitchFamily="18" charset="0"/>
              </a:rPr>
              <a:t>3</a:t>
            </a:r>
            <a:endParaRPr lang="en-GB" sz="2000" dirty="0">
              <a:solidFill>
                <a:srgbClr val="000000"/>
              </a:solidFill>
              <a:latin typeface="Times New Roman" panose="02020603050405020304" pitchFamily="18" charset="0"/>
              <a:cs typeface="Times New Roman" panose="02020603050405020304" pitchFamily="18" charset="0"/>
            </a:endParaRPr>
          </a:p>
        </p:txBody>
      </p:sp>
      <p:cxnSp>
        <p:nvCxnSpPr>
          <p:cNvPr id="46" name="Curved Connector 45"/>
          <p:cNvCxnSpPr>
            <a:stCxn id="43" idx="3"/>
            <a:endCxn id="45" idx="1"/>
          </p:cNvCxnSpPr>
          <p:nvPr/>
        </p:nvCxnSpPr>
        <p:spPr bwMode="auto">
          <a:xfrm flipH="1">
            <a:off x="698865" y="3755015"/>
            <a:ext cx="4385376" cy="754740"/>
          </a:xfrm>
          <a:prstGeom prst="curvedConnector5">
            <a:avLst>
              <a:gd name="adj1" fmla="val -5213"/>
              <a:gd name="adj2" fmla="val 50000"/>
              <a:gd name="adj3" fmla="val 10521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52" name="Rectangle 51"/>
          <p:cNvSpPr/>
          <p:nvPr/>
        </p:nvSpPr>
        <p:spPr>
          <a:xfrm>
            <a:off x="1840353" y="1770242"/>
            <a:ext cx="1911101"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ARCHITECT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3" name="Notched Right Arrow 62"/>
          <p:cNvSpPr/>
          <p:nvPr/>
        </p:nvSpPr>
        <p:spPr bwMode="auto">
          <a:xfrm rot="2301651">
            <a:off x="5665708" y="4174596"/>
            <a:ext cx="432048" cy="338554"/>
          </a:xfrm>
          <a:prstGeom prst="notchedRightArrow">
            <a:avLst/>
          </a:prstGeom>
          <a:solidFill>
            <a:schemeClr val="accent6">
              <a:lumMod val="60000"/>
              <a:lumOff val="40000"/>
            </a:schemeClr>
          </a:solidFill>
          <a:ln>
            <a:solidFill>
              <a:schemeClr val="accent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80" name="Rectangle 79"/>
          <p:cNvSpPr/>
          <p:nvPr/>
        </p:nvSpPr>
        <p:spPr>
          <a:xfrm>
            <a:off x="6876256" y="4764923"/>
            <a:ext cx="2078454" cy="646331"/>
          </a:xfrm>
          <a:prstGeom prst="rect">
            <a:avLst/>
          </a:prstGeom>
        </p:spPr>
        <p:txBody>
          <a:bodyPr wrap="none">
            <a:spAutoFit/>
          </a:bodyPr>
          <a:lstStyle/>
          <a:p>
            <a:pPr algn="ctr" defTabSz="762000" eaLnBrk="0" hangingPunct="0">
              <a:spcBef>
                <a:spcPts val="0"/>
              </a:spcBef>
            </a:pPr>
            <a:r>
              <a:rPr lang="en-US" sz="1800" dirty="0" smtClean="0">
                <a:solidFill>
                  <a:srgbClr val="000000"/>
                </a:solidFill>
                <a:latin typeface="Times New Roman" panose="02020603050405020304" pitchFamily="18" charset="0"/>
                <a:cs typeface="Times New Roman" panose="02020603050405020304" pitchFamily="18" charset="0"/>
              </a:rPr>
              <a:t>No don’t care digits </a:t>
            </a:r>
          </a:p>
          <a:p>
            <a:pPr algn="ctr" defTabSz="762000" eaLnBrk="0" hangingPunct="0">
              <a:spcBef>
                <a:spcPts val="0"/>
              </a:spcBef>
            </a:pPr>
            <a:r>
              <a:rPr lang="en-US" sz="1800" dirty="0" smtClean="0">
                <a:solidFill>
                  <a:srgbClr val="000000"/>
                </a:solidFill>
                <a:latin typeface="Times New Roman" panose="02020603050405020304" pitchFamily="18" charset="0"/>
                <a:cs typeface="Times New Roman" panose="02020603050405020304" pitchFamily="18" charset="0"/>
              </a:rPr>
              <a:t>in ARCHITECT.</a:t>
            </a:r>
            <a:endParaRPr lang="en-GB" sz="1800" dirty="0">
              <a:solidFill>
                <a:srgbClr val="000000"/>
              </a:solidFill>
              <a:latin typeface="Times New Roman" panose="02020603050405020304" pitchFamily="18" charset="0"/>
              <a:cs typeface="Times New Roman" panose="02020603050405020304" pitchFamily="18" charset="0"/>
            </a:endParaRPr>
          </a:p>
        </p:txBody>
      </p:sp>
      <p:cxnSp>
        <p:nvCxnSpPr>
          <p:cNvPr id="90" name="Straight Arrow Connector 89"/>
          <p:cNvCxnSpPr/>
          <p:nvPr/>
        </p:nvCxnSpPr>
        <p:spPr bwMode="auto">
          <a:xfrm>
            <a:off x="6740624" y="4486946"/>
            <a:ext cx="1791816"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p:nvPr/>
        </p:nvCxnSpPr>
        <p:spPr bwMode="auto">
          <a:xfrm>
            <a:off x="6740624" y="4486945"/>
            <a:ext cx="0" cy="1595701"/>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92" name="Rectangle 91"/>
          <p:cNvSpPr/>
          <p:nvPr/>
        </p:nvSpPr>
        <p:spPr>
          <a:xfrm>
            <a:off x="8265894" y="3964510"/>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93" name="Rectangle 92"/>
          <p:cNvSpPr/>
          <p:nvPr/>
        </p:nvSpPr>
        <p:spPr>
          <a:xfrm>
            <a:off x="6459879" y="5692927"/>
            <a:ext cx="207640"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k</a:t>
            </a:r>
            <a:endParaRPr lang="en-GB" i="1" dirty="0"/>
          </a:p>
        </p:txBody>
      </p:sp>
      <p:cxnSp>
        <p:nvCxnSpPr>
          <p:cNvPr id="94" name="Straight Arrow Connector 93"/>
          <p:cNvCxnSpPr/>
          <p:nvPr/>
        </p:nvCxnSpPr>
        <p:spPr bwMode="auto">
          <a:xfrm>
            <a:off x="6804248" y="4547718"/>
            <a:ext cx="1609437" cy="0"/>
          </a:xfrm>
          <a:prstGeom prst="straightConnector1">
            <a:avLst/>
          </a:prstGeom>
          <a:ln w="28575">
            <a:solidFill>
              <a:srgbClr val="FF0000"/>
            </a:solidFill>
            <a:headEnd type="none" w="med" len="med"/>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679812"/>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par>
                                <p:cTn id="37" presetID="10"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par>
                                <p:cTn id="46" presetID="10" presetClass="entr" presetSubtype="0" fill="hold" nodeType="with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fade">
                                      <p:cBhvr>
                                        <p:cTn id="48"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3" grpId="0" animBg="1"/>
      <p:bldP spid="45" grpId="0" animBg="1"/>
      <p:bldP spid="63" grpId="0" animBg="1"/>
      <p:bldP spid="80" grpId="0"/>
      <p:bldP spid="92" grpId="0"/>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11</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95536" y="1959223"/>
            <a:ext cx="5760640" cy="3990057"/>
            <a:chOff x="161534" y="2112262"/>
            <a:chExt cx="5760640" cy="3990057"/>
          </a:xfrm>
        </p:grpSpPr>
        <p:grpSp>
          <p:nvGrpSpPr>
            <p:cNvPr id="17" name="Group 16"/>
            <p:cNvGrpSpPr/>
            <p:nvPr/>
          </p:nvGrpSpPr>
          <p:grpSpPr>
            <a:xfrm>
              <a:off x="161534" y="2626026"/>
              <a:ext cx="5760640" cy="3262589"/>
              <a:chOff x="17518" y="2770042"/>
              <a:chExt cx="5760640" cy="3262589"/>
            </a:xfrm>
          </p:grpSpPr>
          <p:cxnSp>
            <p:nvCxnSpPr>
              <p:cNvPr id="21" name="Straight Arrow Connector 20"/>
              <p:cNvCxnSpPr/>
              <p:nvPr/>
            </p:nvCxnSpPr>
            <p:spPr bwMode="auto">
              <a:xfrm>
                <a:off x="17518" y="2770043"/>
                <a:ext cx="5760640"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bwMode="auto">
              <a:xfrm>
                <a:off x="17518" y="2770042"/>
                <a:ext cx="0" cy="3262589"/>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19" name="Rectangle 18"/>
            <p:cNvSpPr/>
            <p:nvPr/>
          </p:nvSpPr>
          <p:spPr>
            <a:xfrm>
              <a:off x="5400506" y="2112262"/>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i="1" dirty="0" smtClean="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20" name="Rectangle 19"/>
            <p:cNvSpPr/>
            <p:nvPr/>
          </p:nvSpPr>
          <p:spPr>
            <a:xfrm>
              <a:off x="233542" y="5640654"/>
              <a:ext cx="104918"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smtClean="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23" name="Straight Connector 22"/>
          <p:cNvCxnSpPr/>
          <p:nvPr/>
        </p:nvCxnSpPr>
        <p:spPr bwMode="auto">
          <a:xfrm>
            <a:off x="698866" y="2659247"/>
            <a:ext cx="4194076" cy="0"/>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2434907" y="5127575"/>
            <a:ext cx="1190120" cy="461665"/>
          </a:xfrm>
          <a:prstGeom prst="rect">
            <a:avLst/>
          </a:prstGeom>
          <a:noFill/>
        </p:spPr>
        <p:txBody>
          <a:bodyPr wrap="square" rtlCol="0">
            <a:spAutoFit/>
          </a:bodyPr>
          <a:lstStyle/>
          <a:p>
            <a:r>
              <a:rPr lang="en-US" b="1" dirty="0" smtClean="0">
                <a:solidFill>
                  <a:srgbClr val="040404"/>
                </a:solidFill>
                <a:latin typeface="+mn-lt"/>
              </a:rPr>
              <a:t>……</a:t>
            </a:r>
            <a:endParaRPr lang="en-GB" b="1" dirty="0">
              <a:solidFill>
                <a:srgbClr val="040404"/>
              </a:solidFill>
              <a:latin typeface="+mn-lt"/>
            </a:endParaRPr>
          </a:p>
        </p:txBody>
      </p:sp>
      <p:cxnSp>
        <p:nvCxnSpPr>
          <p:cNvPr id="33" name="Curved Connector 32"/>
          <p:cNvCxnSpPr>
            <a:stCxn id="3" idx="3"/>
            <a:endCxn id="26" idx="1"/>
          </p:cNvCxnSpPr>
          <p:nvPr/>
        </p:nvCxnSpPr>
        <p:spPr bwMode="auto">
          <a:xfrm>
            <a:off x="1763688" y="2920279"/>
            <a:ext cx="504056" cy="12700"/>
          </a:xfrm>
          <a:prstGeom prst="curvedConnector3">
            <a:avLst>
              <a:gd name="adj1" fmla="val 50000"/>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46" name="Curved Connector 45"/>
          <p:cNvCxnSpPr>
            <a:stCxn id="26" idx="2"/>
            <a:endCxn id="31" idx="1"/>
          </p:cNvCxnSpPr>
          <p:nvPr/>
        </p:nvCxnSpPr>
        <p:spPr bwMode="auto">
          <a:xfrm rot="5400000">
            <a:off x="1357649" y="2517170"/>
            <a:ext cx="805059" cy="2033995"/>
          </a:xfrm>
          <a:prstGeom prst="curvedConnector4">
            <a:avLst>
              <a:gd name="adj1" fmla="val 36873"/>
              <a:gd name="adj2" fmla="val 111239"/>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52" name="Rectangle 51"/>
          <p:cNvSpPr/>
          <p:nvPr/>
        </p:nvSpPr>
        <p:spPr>
          <a:xfrm>
            <a:off x="1840353" y="1770242"/>
            <a:ext cx="1911101" cy="461665"/>
          </a:xfrm>
          <a:prstGeom prst="rect">
            <a:avLst/>
          </a:prstGeom>
        </p:spPr>
        <p:txBody>
          <a:bodyPr wrap="none">
            <a:spAutoFit/>
          </a:bodyPr>
          <a:lstStyle/>
          <a:p>
            <a:pPr algn="ctr" defTabSz="762000" eaLnBrk="0" hangingPunct="0">
              <a:spcBef>
                <a:spcPct val="50000"/>
              </a:spcBef>
            </a:pPr>
            <a:r>
              <a:rPr lang="en-US" dirty="0" smtClean="0">
                <a:solidFill>
                  <a:srgbClr val="000000"/>
                </a:solidFill>
                <a:latin typeface="Times New Roman" panose="02020603050405020304" pitchFamily="18" charset="0"/>
                <a:cs typeface="Times New Roman" panose="02020603050405020304" pitchFamily="18" charset="0"/>
              </a:rPr>
              <a:t>ARCHITECT</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3" name="Notched Right Arrow 62"/>
          <p:cNvSpPr/>
          <p:nvPr/>
        </p:nvSpPr>
        <p:spPr bwMode="auto">
          <a:xfrm rot="2301651">
            <a:off x="5665708" y="4174596"/>
            <a:ext cx="432048" cy="338554"/>
          </a:xfrm>
          <a:prstGeom prst="notchedRightArrow">
            <a:avLst/>
          </a:prstGeom>
          <a:solidFill>
            <a:schemeClr val="accent6">
              <a:lumMod val="60000"/>
              <a:lumOff val="40000"/>
            </a:schemeClr>
          </a:solidFill>
          <a:ln>
            <a:solidFill>
              <a:schemeClr val="accent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80" name="Rectangle 79"/>
          <p:cNvSpPr/>
          <p:nvPr/>
        </p:nvSpPr>
        <p:spPr>
          <a:xfrm>
            <a:off x="6906234" y="4764923"/>
            <a:ext cx="2018501" cy="646331"/>
          </a:xfrm>
          <a:prstGeom prst="rect">
            <a:avLst/>
          </a:prstGeom>
        </p:spPr>
        <p:txBody>
          <a:bodyPr wrap="none">
            <a:spAutoFit/>
          </a:bodyPr>
          <a:lstStyle/>
          <a:p>
            <a:pPr algn="ctr" defTabSz="762000" eaLnBrk="0" hangingPunct="0">
              <a:spcBef>
                <a:spcPts val="0"/>
              </a:spcBef>
            </a:pPr>
            <a:r>
              <a:rPr lang="en-US" sz="1800" dirty="0" smtClean="0">
                <a:solidFill>
                  <a:srgbClr val="000000"/>
                </a:solidFill>
                <a:latin typeface="Times New Roman" panose="02020603050405020304" pitchFamily="18" charset="0"/>
                <a:cs typeface="Times New Roman" panose="02020603050405020304" pitchFamily="18" charset="0"/>
              </a:rPr>
              <a:t>Can compute to </a:t>
            </a:r>
          </a:p>
          <a:p>
            <a:pPr algn="ctr" defTabSz="762000" eaLnBrk="0" hangingPunct="0">
              <a:spcBef>
                <a:spcPts val="0"/>
              </a:spcBef>
            </a:pPr>
            <a:r>
              <a:rPr lang="en-US" sz="1800" dirty="0" err="1" smtClean="0">
                <a:solidFill>
                  <a:srgbClr val="000000"/>
                </a:solidFill>
                <a:latin typeface="Times New Roman" panose="02020603050405020304" pitchFamily="18" charset="0"/>
                <a:cs typeface="Times New Roman" panose="02020603050405020304" pitchFamily="18" charset="0"/>
              </a:rPr>
              <a:t>arbitraryprecision</a:t>
            </a:r>
            <a:r>
              <a:rPr lang="en-US" sz="1800" dirty="0" smtClean="0">
                <a:solidFill>
                  <a:srgbClr val="000000"/>
                </a:solidFill>
                <a:latin typeface="Times New Roman" panose="02020603050405020304" pitchFamily="18" charset="0"/>
                <a:cs typeface="Times New Roman" panose="02020603050405020304" pitchFamily="18" charset="0"/>
              </a:rPr>
              <a:t>. </a:t>
            </a:r>
          </a:p>
        </p:txBody>
      </p:sp>
      <p:cxnSp>
        <p:nvCxnSpPr>
          <p:cNvPr id="90" name="Straight Arrow Connector 89"/>
          <p:cNvCxnSpPr/>
          <p:nvPr/>
        </p:nvCxnSpPr>
        <p:spPr bwMode="auto">
          <a:xfrm>
            <a:off x="6740624" y="4486946"/>
            <a:ext cx="1791816"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p:cNvCxnSpPr/>
          <p:nvPr/>
        </p:nvCxnSpPr>
        <p:spPr bwMode="auto">
          <a:xfrm>
            <a:off x="6740624" y="4486945"/>
            <a:ext cx="0" cy="1595701"/>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92" name="Rectangle 91"/>
          <p:cNvSpPr/>
          <p:nvPr/>
        </p:nvSpPr>
        <p:spPr>
          <a:xfrm>
            <a:off x="8265894" y="3964510"/>
            <a:ext cx="338554" cy="461665"/>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93" name="Rectangle 92"/>
          <p:cNvSpPr/>
          <p:nvPr/>
        </p:nvSpPr>
        <p:spPr>
          <a:xfrm>
            <a:off x="6459879" y="5692927"/>
            <a:ext cx="207640"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a:solidFill>
                  <a:srgbClr val="1B0807"/>
                </a:solidFill>
                <a:latin typeface="Times New Roman" panose="02020603050405020304" pitchFamily="18" charset="0"/>
                <a:cs typeface="Times New Roman" panose="02020603050405020304" pitchFamily="18" charset="0"/>
              </a:rPr>
              <a:t>k</a:t>
            </a:r>
            <a:endParaRPr lang="en-GB" i="1" dirty="0"/>
          </a:p>
        </p:txBody>
      </p:sp>
      <p:sp>
        <p:nvSpPr>
          <p:cNvPr id="26" name="Rounded Rectangle 25"/>
          <p:cNvSpPr/>
          <p:nvPr/>
        </p:nvSpPr>
        <p:spPr bwMode="auto">
          <a:xfrm>
            <a:off x="2267744"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27" name="Rounded Rectangle 26"/>
          <p:cNvSpPr/>
          <p:nvPr/>
        </p:nvSpPr>
        <p:spPr bwMode="auto">
          <a:xfrm>
            <a:off x="388146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31" name="Rounded Rectangle 30"/>
          <p:cNvSpPr/>
          <p:nvPr/>
        </p:nvSpPr>
        <p:spPr bwMode="auto">
          <a:xfrm>
            <a:off x="743180" y="3725338"/>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32" name="Rounded Rectangle 31"/>
          <p:cNvSpPr/>
          <p:nvPr/>
        </p:nvSpPr>
        <p:spPr bwMode="auto">
          <a:xfrm>
            <a:off x="2329002" y="3726362"/>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34" name="Rounded Rectangle 33"/>
          <p:cNvSpPr/>
          <p:nvPr/>
        </p:nvSpPr>
        <p:spPr bwMode="auto">
          <a:xfrm>
            <a:off x="3881466" y="3725338"/>
            <a:ext cx="1018862" cy="422718"/>
          </a:xfrm>
          <a:prstGeom prst="roundRect">
            <a:avLst/>
          </a:prstGeom>
          <a:ln>
            <a:solidFill>
              <a:schemeClr val="accent3">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81" name="Rounded Rectangle 80"/>
          <p:cNvSpPr/>
          <p:nvPr/>
        </p:nvSpPr>
        <p:spPr bwMode="auto">
          <a:xfrm>
            <a:off x="755576" y="4590458"/>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82" name="Rounded Rectangle 81"/>
          <p:cNvSpPr/>
          <p:nvPr/>
        </p:nvSpPr>
        <p:spPr bwMode="auto">
          <a:xfrm>
            <a:off x="2313374" y="4590458"/>
            <a:ext cx="1018862" cy="422718"/>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sp>
        <p:nvSpPr>
          <p:cNvPr id="83" name="Rounded Rectangle 82"/>
          <p:cNvSpPr/>
          <p:nvPr/>
        </p:nvSpPr>
        <p:spPr bwMode="auto">
          <a:xfrm>
            <a:off x="3886800" y="4590458"/>
            <a:ext cx="1018862" cy="422718"/>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cxnSp>
        <p:nvCxnSpPr>
          <p:cNvPr id="84" name="Curved Connector 83"/>
          <p:cNvCxnSpPr>
            <a:stCxn id="27" idx="3"/>
            <a:endCxn id="32" idx="1"/>
          </p:cNvCxnSpPr>
          <p:nvPr/>
        </p:nvCxnSpPr>
        <p:spPr bwMode="auto">
          <a:xfrm flipH="1">
            <a:off x="2329002" y="2920279"/>
            <a:ext cx="2571326" cy="1017442"/>
          </a:xfrm>
          <a:prstGeom prst="curvedConnector5">
            <a:avLst>
              <a:gd name="adj1" fmla="val -8890"/>
              <a:gd name="adj2" fmla="val 50000"/>
              <a:gd name="adj3" fmla="val 104272"/>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86" name="Curved Connector 85"/>
          <p:cNvCxnSpPr>
            <a:stCxn id="32" idx="3"/>
            <a:endCxn id="81" idx="1"/>
          </p:cNvCxnSpPr>
          <p:nvPr/>
        </p:nvCxnSpPr>
        <p:spPr bwMode="auto">
          <a:xfrm flipH="1">
            <a:off x="755576" y="3937721"/>
            <a:ext cx="2592288" cy="864096"/>
          </a:xfrm>
          <a:prstGeom prst="curvedConnector5">
            <a:avLst>
              <a:gd name="adj1" fmla="val -8818"/>
              <a:gd name="adj2" fmla="val 50000"/>
              <a:gd name="adj3" fmla="val 108818"/>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cxnSp>
        <p:nvCxnSpPr>
          <p:cNvPr id="87" name="Straight Arrow Connector 86"/>
          <p:cNvCxnSpPr>
            <a:endCxn id="27" idx="1"/>
          </p:cNvCxnSpPr>
          <p:nvPr/>
        </p:nvCxnSpPr>
        <p:spPr bwMode="auto">
          <a:xfrm flipV="1">
            <a:off x="1774437" y="2920279"/>
            <a:ext cx="2107029" cy="805060"/>
          </a:xfrm>
          <a:prstGeom prst="straightConnector1">
            <a:avLst/>
          </a:prstGeom>
          <a:ln w="1905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208725" y="2689446"/>
            <a:ext cx="1190120" cy="461665"/>
          </a:xfrm>
          <a:prstGeom prst="rect">
            <a:avLst/>
          </a:prstGeom>
          <a:noFill/>
        </p:spPr>
        <p:txBody>
          <a:bodyPr wrap="square" rtlCol="0">
            <a:spAutoFit/>
          </a:bodyPr>
          <a:lstStyle/>
          <a:p>
            <a:r>
              <a:rPr lang="en-US" b="1" dirty="0" smtClean="0">
                <a:solidFill>
                  <a:srgbClr val="040404"/>
                </a:solidFill>
                <a:latin typeface="+mn-lt"/>
              </a:rPr>
              <a:t>……</a:t>
            </a:r>
            <a:endParaRPr lang="en-GB" b="1" dirty="0">
              <a:solidFill>
                <a:srgbClr val="040404"/>
              </a:solidFill>
              <a:latin typeface="+mn-lt"/>
            </a:endParaRPr>
          </a:p>
        </p:txBody>
      </p:sp>
      <p:grpSp>
        <p:nvGrpSpPr>
          <p:cNvPr id="128" name="Group 127"/>
          <p:cNvGrpSpPr/>
          <p:nvPr/>
        </p:nvGrpSpPr>
        <p:grpSpPr>
          <a:xfrm>
            <a:off x="685476" y="2689446"/>
            <a:ext cx="1102442" cy="461665"/>
            <a:chOff x="685476" y="2689446"/>
            <a:chExt cx="1102442" cy="461665"/>
          </a:xfrm>
        </p:grpSpPr>
        <p:sp>
          <p:nvSpPr>
            <p:cNvPr id="3" name="Rounded Rectangle 2"/>
            <p:cNvSpPr/>
            <p:nvPr/>
          </p:nvSpPr>
          <p:spPr bwMode="auto">
            <a:xfrm>
              <a:off x="744826" y="2708920"/>
              <a:ext cx="1018862" cy="42271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mc:AlternateContent xmlns:mc="http://schemas.openxmlformats.org/markup-compatibility/2006" xmlns:a14="http://schemas.microsoft.com/office/drawing/2010/main">
          <mc:Choice Requires="a14">
            <p:sp>
              <p:nvSpPr>
                <p:cNvPr id="117" name="Rectangle 116"/>
                <p:cNvSpPr/>
                <p:nvPr/>
              </p:nvSpPr>
              <p:spPr>
                <a:xfrm>
                  <a:off x="685476" y="2689446"/>
                  <a:ext cx="11024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r>
                          <a:rPr lang="en-US" b="0" i="1" smtClean="0">
                            <a:solidFill>
                              <a:srgbClr val="000000"/>
                            </a:solidFill>
                            <a:latin typeface="Cambria Math" panose="02040503050406030204" pitchFamily="18" charset="0"/>
                            <a:ea typeface="Cambria Math" charset="0"/>
                            <a:cs typeface="Cambria Math" charset="0"/>
                          </a:rPr>
                          <m:t>+1</m:t>
                        </m:r>
                      </m:oMath>
                    </m:oMathPara>
                  </a14:m>
                  <a:endParaRPr lang="en-US" dirty="0">
                    <a:solidFill>
                      <a:srgbClr val="000000"/>
                    </a:solidFill>
                  </a:endParaRPr>
                </a:p>
              </p:txBody>
            </p:sp>
          </mc:Choice>
          <mc:Fallback xmlns="">
            <p:sp>
              <p:nvSpPr>
                <p:cNvPr id="117" name="Rectangle 116"/>
                <p:cNvSpPr>
                  <a:spLocks noRot="1" noChangeAspect="1" noMove="1" noResize="1" noEditPoints="1" noAdjustHandles="1" noChangeArrowheads="1" noChangeShapeType="1" noTextEdit="1"/>
                </p:cNvSpPr>
                <p:nvPr/>
              </p:nvSpPr>
              <p:spPr>
                <a:xfrm>
                  <a:off x="685476" y="2689446"/>
                  <a:ext cx="1102442" cy="461665"/>
                </a:xfrm>
                <a:prstGeom prst="rect">
                  <a:avLst/>
                </a:prstGeom>
                <a:blipFill>
                  <a:blip r:embed="rId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18" name="Rectangle 117"/>
              <p:cNvSpPr/>
              <p:nvPr/>
            </p:nvSpPr>
            <p:spPr>
              <a:xfrm>
                <a:off x="684280" y="3686391"/>
                <a:ext cx="11024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r>
                        <a:rPr lang="en-US" b="0" i="1" smtClean="0">
                          <a:solidFill>
                            <a:srgbClr val="000000"/>
                          </a:solidFill>
                          <a:latin typeface="Cambria Math" panose="02040503050406030204" pitchFamily="18" charset="0"/>
                          <a:ea typeface="Cambria Math" charset="0"/>
                          <a:cs typeface="Cambria Math" charset="0"/>
                        </a:rPr>
                        <m:t>+1</m:t>
                      </m:r>
                    </m:oMath>
                  </m:oMathPara>
                </a14:m>
                <a:endParaRPr lang="en-US" dirty="0">
                  <a:solidFill>
                    <a:srgbClr val="000000"/>
                  </a:solidFill>
                </a:endParaRPr>
              </a:p>
            </p:txBody>
          </p:sp>
        </mc:Choice>
        <mc:Fallback xmlns="">
          <p:sp>
            <p:nvSpPr>
              <p:cNvPr id="118" name="Rectangle 117"/>
              <p:cNvSpPr>
                <a:spLocks noRot="1" noChangeAspect="1" noMove="1" noResize="1" noEditPoints="1" noAdjustHandles="1" noChangeArrowheads="1" noChangeShapeType="1" noTextEdit="1"/>
              </p:cNvSpPr>
              <p:nvPr/>
            </p:nvSpPr>
            <p:spPr>
              <a:xfrm>
                <a:off x="684280" y="3686391"/>
                <a:ext cx="1102442"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682725" y="4570984"/>
                <a:ext cx="110244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r>
                        <a:rPr lang="en-US" b="0" i="1" smtClean="0">
                          <a:solidFill>
                            <a:srgbClr val="000000"/>
                          </a:solidFill>
                          <a:latin typeface="Cambria Math" panose="02040503050406030204" pitchFamily="18" charset="0"/>
                          <a:ea typeface="Cambria Math" charset="0"/>
                          <a:cs typeface="Cambria Math" charset="0"/>
                        </a:rPr>
                        <m:t>+1</m:t>
                      </m:r>
                    </m:oMath>
                  </m:oMathPara>
                </a14:m>
                <a:endParaRPr lang="en-US" dirty="0">
                  <a:solidFill>
                    <a:srgbClr val="000000"/>
                  </a:solidFill>
                </a:endParaRPr>
              </a:p>
            </p:txBody>
          </p:sp>
        </mc:Choice>
        <mc:Fallback xmlns="">
          <p:sp>
            <p:nvSpPr>
              <p:cNvPr id="119" name="Rectangle 118"/>
              <p:cNvSpPr>
                <a:spLocks noRot="1" noChangeAspect="1" noMove="1" noResize="1" noEditPoints="1" noAdjustHandles="1" noChangeArrowheads="1" noChangeShapeType="1" noTextEdit="1"/>
              </p:cNvSpPr>
              <p:nvPr/>
            </p:nvSpPr>
            <p:spPr>
              <a:xfrm>
                <a:off x="682725" y="4570984"/>
                <a:ext cx="1102442"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Rectangle 119"/>
              <p:cNvSpPr/>
              <p:nvPr/>
            </p:nvSpPr>
            <p:spPr>
              <a:xfrm>
                <a:off x="2527980" y="2679452"/>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0" name="Rectangle 119"/>
              <p:cNvSpPr>
                <a:spLocks noRot="1" noChangeAspect="1" noMove="1" noResize="1" noEditPoints="1" noAdjustHandles="1" noChangeArrowheads="1" noChangeShapeType="1" noTextEdit="1"/>
              </p:cNvSpPr>
              <p:nvPr/>
            </p:nvSpPr>
            <p:spPr>
              <a:xfrm>
                <a:off x="2527980" y="2679452"/>
                <a:ext cx="498584" cy="46166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Rectangle 120"/>
              <p:cNvSpPr/>
              <p:nvPr/>
            </p:nvSpPr>
            <p:spPr>
              <a:xfrm>
                <a:off x="4150895" y="2678629"/>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1" name="Rectangle 120"/>
              <p:cNvSpPr>
                <a:spLocks noRot="1" noChangeAspect="1" noMove="1" noResize="1" noEditPoints="1" noAdjustHandles="1" noChangeArrowheads="1" noChangeShapeType="1" noTextEdit="1"/>
              </p:cNvSpPr>
              <p:nvPr/>
            </p:nvSpPr>
            <p:spPr>
              <a:xfrm>
                <a:off x="4150895" y="2678629"/>
                <a:ext cx="498584"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527980" y="3712231"/>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527980" y="3712231"/>
                <a:ext cx="498584"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5" name="Rectangle 124"/>
              <p:cNvSpPr/>
              <p:nvPr/>
            </p:nvSpPr>
            <p:spPr>
              <a:xfrm>
                <a:off x="4150895" y="3711408"/>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5" name="Rectangle 124"/>
              <p:cNvSpPr>
                <a:spLocks noRot="1" noChangeAspect="1" noMove="1" noResize="1" noEditPoints="1" noAdjustHandles="1" noChangeArrowheads="1" noChangeShapeType="1" noTextEdit="1"/>
              </p:cNvSpPr>
              <p:nvPr/>
            </p:nvSpPr>
            <p:spPr>
              <a:xfrm>
                <a:off x="4150895" y="3711408"/>
                <a:ext cx="498584"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2527980" y="4553686"/>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6" name="Rectangle 125"/>
              <p:cNvSpPr>
                <a:spLocks noRot="1" noChangeAspect="1" noMove="1" noResize="1" noEditPoints="1" noAdjustHandles="1" noChangeArrowheads="1" noChangeShapeType="1" noTextEdit="1"/>
              </p:cNvSpPr>
              <p:nvPr/>
            </p:nvSpPr>
            <p:spPr>
              <a:xfrm>
                <a:off x="2527980" y="4553686"/>
                <a:ext cx="498584" cy="46166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4150895" y="4552863"/>
                <a:ext cx="49858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127" name="Rectangle 126"/>
              <p:cNvSpPr>
                <a:spLocks noRot="1" noChangeAspect="1" noMove="1" noResize="1" noEditPoints="1" noAdjustHandles="1" noChangeArrowheads="1" noChangeShapeType="1" noTextEdit="1"/>
              </p:cNvSpPr>
              <p:nvPr/>
            </p:nvSpPr>
            <p:spPr>
              <a:xfrm>
                <a:off x="4150895" y="4552863"/>
                <a:ext cx="498584" cy="461665"/>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51719166"/>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500"/>
                                        <p:tgtEl>
                                          <p:spTgt spid="1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4"/>
                                        </p:tgtEl>
                                        <p:attrNameLst>
                                          <p:attrName>style.visibility</p:attrName>
                                        </p:attrNameLst>
                                      </p:cBhvr>
                                      <p:to>
                                        <p:strVal val="visible"/>
                                      </p:to>
                                    </p:set>
                                    <p:animEffect transition="in" filter="fade">
                                      <p:cBhvr>
                                        <p:cTn id="51" dur="500"/>
                                        <p:tgtEl>
                                          <p:spTgt spid="1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500"/>
                                        <p:tgtEl>
                                          <p:spTgt spid="8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9"/>
                                        </p:tgtEl>
                                        <p:attrNameLst>
                                          <p:attrName>style.visibility</p:attrName>
                                        </p:attrNameLst>
                                      </p:cBhvr>
                                      <p:to>
                                        <p:strVal val="visible"/>
                                      </p:to>
                                    </p:set>
                                    <p:animEffect transition="in" filter="fade">
                                      <p:cBhvr>
                                        <p:cTn id="62" dur="500"/>
                                        <p:tgtEl>
                                          <p:spTgt spid="1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500"/>
                                        <p:tgtEl>
                                          <p:spTgt spid="1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fade">
                                      <p:cBhvr>
                                        <p:cTn id="76" dur="500"/>
                                        <p:tgtEl>
                                          <p:spTgt spid="8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500"/>
                                        <p:tgtEl>
                                          <p:spTgt spid="1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fade">
                                      <p:cBhvr>
                                        <p:cTn id="85" dur="500"/>
                                        <p:tgtEl>
                                          <p:spTgt spid="1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6"/>
                                        </p:tgtEl>
                                        <p:attrNameLst>
                                          <p:attrName>style.visibility</p:attrName>
                                        </p:attrNameLst>
                                      </p:cBhvr>
                                      <p:to>
                                        <p:strVal val="visible"/>
                                      </p:to>
                                    </p:set>
                                    <p:animEffect transition="in" filter="fade">
                                      <p:cBhvr>
                                        <p:cTn id="88" dur="500"/>
                                        <p:tgtEl>
                                          <p:spTgt spid="12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fade">
                                      <p:cBhvr>
                                        <p:cTn id="98" dur="500"/>
                                        <p:tgtEl>
                                          <p:spTgt spid="9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par>
                                <p:cTn id="102" presetID="10" presetClass="entr" presetSubtype="0" fill="hold" nodeType="with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fade">
                                      <p:cBhvr>
                                        <p:cTn id="104" dur="500"/>
                                        <p:tgtEl>
                                          <p:spTgt spid="9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500"/>
                                        <p:tgtEl>
                                          <p:spTgt spid="9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3" grpId="0" animBg="1"/>
      <p:bldP spid="80" grpId="0"/>
      <p:bldP spid="92" grpId="0"/>
      <p:bldP spid="93" grpId="0"/>
      <p:bldP spid="26" grpId="0" animBg="1"/>
      <p:bldP spid="27" grpId="0" animBg="1"/>
      <p:bldP spid="31" grpId="0" animBg="1"/>
      <p:bldP spid="32" grpId="0" animBg="1"/>
      <p:bldP spid="34" grpId="0" animBg="1"/>
      <p:bldP spid="81" grpId="0" animBg="1"/>
      <p:bldP spid="82" grpId="0" animBg="1"/>
      <p:bldP spid="83" grpId="0" animBg="1"/>
      <p:bldP spid="115" grpId="0"/>
      <p:bldP spid="118" grpId="0"/>
      <p:bldP spid="119" grpId="0"/>
      <p:bldP spid="120" grpId="0"/>
      <p:bldP spid="121" grpId="0"/>
      <p:bldP spid="124" grpId="0"/>
      <p:bldP spid="125" grpId="0"/>
      <p:bldP spid="126" grpId="0"/>
      <p:bldP spid="1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Memory</a:t>
            </a:r>
            <a:r>
              <a:rPr lang="zh-CN" altLang="en-US" dirty="0" smtClean="0"/>
              <a:t> </a:t>
            </a:r>
            <a:r>
              <a:rPr lang="en-US" altLang="zh-CN" dirty="0" smtClean="0"/>
              <a:t>Reduction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13</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539553" y="2492896"/>
            <a:ext cx="4033884" cy="2808312"/>
            <a:chOff x="2717257" y="2223624"/>
            <a:chExt cx="4880996" cy="3398058"/>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3735"/>
            <a:stretch/>
          </p:blipFill>
          <p:spPr>
            <a:xfrm>
              <a:off x="3347863" y="2276872"/>
              <a:ext cx="4250390" cy="334481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7257" y="2223624"/>
              <a:ext cx="702615" cy="3365616"/>
            </a:xfrm>
            <a:prstGeom prst="rect">
              <a:avLst/>
            </a:prstGeom>
          </p:spPr>
        </p:pic>
      </p:grpSp>
      <p:sp>
        <p:nvSpPr>
          <p:cNvPr id="12" name="Rectangle 11"/>
          <p:cNvSpPr/>
          <p:nvPr/>
        </p:nvSpPr>
        <p:spPr>
          <a:xfrm>
            <a:off x="5094599" y="2418854"/>
            <a:ext cx="3888432" cy="2769989"/>
          </a:xfrm>
          <a:prstGeom prst="rect">
            <a:avLst/>
          </a:prstGeom>
        </p:spPr>
        <p:txBody>
          <a:bodyPr wrap="square">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Features:</a:t>
            </a:r>
            <a:endParaRPr lang="en-US" altLang="zh-CN" sz="2000" dirty="0" smtClean="0">
              <a:solidFill>
                <a:srgbClr val="000000"/>
              </a:solidFill>
              <a:latin typeface="Times New Roman" panose="02020603050405020304" pitchFamily="18" charset="0"/>
              <a:cs typeface="Times New Roman" panose="02020603050405020304" pitchFamily="18" charset="0"/>
            </a:endParaRPr>
          </a:p>
          <a:p>
            <a:pPr marL="457200" indent="-457200">
              <a:spcBef>
                <a:spcPts val="1200"/>
              </a:spcBef>
              <a:buAutoNum type="arabicPeriod"/>
            </a:pPr>
            <a:r>
              <a:rPr lang="en-US" altLang="zh-CN" sz="2000" dirty="0" smtClean="0">
                <a:solidFill>
                  <a:srgbClr val="000000"/>
                </a:solidFill>
                <a:latin typeface="Times New Roman" panose="02020603050405020304" pitchFamily="18" charset="0"/>
                <a:cs typeface="Times New Roman" panose="02020603050405020304" pitchFamily="18" charset="0"/>
              </a:rPr>
              <a:t>One more approximant is used for don’t-change digit detection.</a:t>
            </a:r>
          </a:p>
          <a:p>
            <a:pPr marL="457200" indent="-457200">
              <a:spcBef>
                <a:spcPts val="1200"/>
              </a:spcBef>
              <a:buAutoNum type="arabicPeriod"/>
            </a:pPr>
            <a:r>
              <a:rPr lang="en-US" altLang="zh-CN" sz="2000" dirty="0">
                <a:solidFill>
                  <a:srgbClr val="000000"/>
                </a:solidFill>
                <a:latin typeface="Times New Roman" panose="02020603050405020304" pitchFamily="18" charset="0"/>
                <a:cs typeface="Times New Roman" panose="02020603050405020304" pitchFamily="18" charset="0"/>
              </a:rPr>
              <a:t>The computation only </a:t>
            </a:r>
            <a:r>
              <a:rPr lang="en-US" altLang="zh-CN" sz="2000" dirty="0" smtClean="0">
                <a:solidFill>
                  <a:srgbClr val="000000"/>
                </a:solidFill>
                <a:latin typeface="Times New Roman" panose="02020603050405020304" pitchFamily="18" charset="0"/>
                <a:cs typeface="Times New Roman" panose="02020603050405020304" pitchFamily="18" charset="0"/>
              </a:rPr>
              <a:t>goes </a:t>
            </a:r>
            <a:r>
              <a:rPr lang="en-US" altLang="zh-CN" sz="2000" dirty="0">
                <a:solidFill>
                  <a:srgbClr val="000000"/>
                </a:solidFill>
                <a:latin typeface="Times New Roman" panose="02020603050405020304" pitchFamily="18" charset="0"/>
                <a:cs typeface="Times New Roman" panose="02020603050405020304" pitchFamily="18" charset="0"/>
              </a:rPr>
              <a:t>forward</a:t>
            </a:r>
            <a:r>
              <a:rPr lang="en-US" altLang="zh-CN" sz="2000" dirty="0" smtClean="0">
                <a:solidFill>
                  <a:srgbClr val="000000"/>
                </a:solidFill>
                <a:latin typeface="Times New Roman" panose="02020603050405020304" pitchFamily="18" charset="0"/>
                <a:cs typeface="Times New Roman" panose="02020603050405020304" pitchFamily="18" charset="0"/>
              </a:rPr>
              <a:t>. </a:t>
            </a:r>
          </a:p>
          <a:p>
            <a:pPr marL="457200" indent="-457200">
              <a:spcBef>
                <a:spcPts val="1200"/>
              </a:spcBef>
              <a:buAutoNum type="arabicPeriod"/>
            </a:pPr>
            <a:r>
              <a:rPr lang="en-US" altLang="zh-CN" sz="2000" dirty="0" smtClean="0">
                <a:solidFill>
                  <a:srgbClr val="000000"/>
                </a:solidFill>
                <a:latin typeface="Times New Roman" panose="02020603050405020304" pitchFamily="18" charset="0"/>
                <a:cs typeface="Times New Roman" panose="02020603050405020304" pitchFamily="18" charset="0"/>
              </a:rPr>
              <a:t>It is safe to overwrite </a:t>
            </a:r>
            <a:r>
              <a:rPr lang="en-GB" sz="2000" dirty="0">
                <a:solidFill>
                  <a:srgbClr val="000000"/>
                </a:solidFill>
                <a:latin typeface="Times New Roman" panose="02020603050405020304" pitchFamily="18" charset="0"/>
                <a:cs typeface="Times New Roman" panose="02020603050405020304" pitchFamily="18" charset="0"/>
              </a:rPr>
              <a:t>every </a:t>
            </a:r>
            <a:r>
              <a:rPr lang="en-GB" sz="2000">
                <a:solidFill>
                  <a:srgbClr val="000000"/>
                </a:solidFill>
                <a:latin typeface="Times New Roman" panose="02020603050405020304" pitchFamily="18" charset="0"/>
                <a:cs typeface="Times New Roman" panose="02020603050405020304" pitchFamily="18" charset="0"/>
              </a:rPr>
              <a:t>other </a:t>
            </a:r>
            <a:r>
              <a:rPr lang="en-GB" sz="2000" smtClean="0">
                <a:solidFill>
                  <a:srgbClr val="000000"/>
                </a:solidFill>
                <a:latin typeface="Times New Roman" panose="02020603050405020304" pitchFamily="18" charset="0"/>
                <a:cs typeface="Times New Roman" panose="02020603050405020304" pitchFamily="18" charset="0"/>
              </a:rPr>
              <a:t>approximant. </a:t>
            </a:r>
            <a:r>
              <a:rPr lang="en-US" altLang="zh-CN" sz="2000" dirty="0" smtClean="0">
                <a:solidFill>
                  <a:srgbClr val="000000"/>
                </a:solidFill>
                <a:latin typeface="Times New Roman" panose="02020603050405020304" pitchFamily="18" charset="0"/>
                <a:cs typeface="Times New Roman" panose="02020603050405020304" pitchFamily="18" charset="0"/>
              </a:rPr>
              <a:t> </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sp>
        <p:nvSpPr>
          <p:cNvPr id="14" name="Rounded Rectangle 13"/>
          <p:cNvSpPr/>
          <p:nvPr/>
        </p:nvSpPr>
        <p:spPr bwMode="auto">
          <a:xfrm>
            <a:off x="1144517" y="2492896"/>
            <a:ext cx="3211459" cy="36004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5" name="Rounded Rectangle 14"/>
          <p:cNvSpPr/>
          <p:nvPr/>
        </p:nvSpPr>
        <p:spPr bwMode="auto">
          <a:xfrm>
            <a:off x="1152235" y="2852936"/>
            <a:ext cx="3211459" cy="360040"/>
          </a:xfrm>
          <a:prstGeom prst="roundRect">
            <a:avLst/>
          </a:prstGeom>
          <a:noFill/>
          <a:ln>
            <a:solidFill>
              <a:srgbClr val="2D55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6" name="Rounded Rectangle 15"/>
          <p:cNvSpPr/>
          <p:nvPr/>
        </p:nvSpPr>
        <p:spPr bwMode="auto">
          <a:xfrm>
            <a:off x="1152235" y="3212976"/>
            <a:ext cx="3211459" cy="36004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7" name="Rounded Rectangle 16"/>
          <p:cNvSpPr/>
          <p:nvPr/>
        </p:nvSpPr>
        <p:spPr bwMode="auto">
          <a:xfrm>
            <a:off x="1547664" y="3573016"/>
            <a:ext cx="2823748" cy="360040"/>
          </a:xfrm>
          <a:prstGeom prst="roundRect">
            <a:avLst/>
          </a:prstGeom>
          <a:noFill/>
          <a:ln>
            <a:solidFill>
              <a:srgbClr val="2D55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8" name="Rounded Rectangle 17"/>
          <p:cNvSpPr/>
          <p:nvPr/>
        </p:nvSpPr>
        <p:spPr bwMode="auto">
          <a:xfrm>
            <a:off x="2003715" y="3933056"/>
            <a:ext cx="2352261" cy="36004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9" name="Rounded Rectangle 18"/>
          <p:cNvSpPr/>
          <p:nvPr/>
        </p:nvSpPr>
        <p:spPr bwMode="auto">
          <a:xfrm>
            <a:off x="2303133" y="4293096"/>
            <a:ext cx="2068279" cy="360040"/>
          </a:xfrm>
          <a:prstGeom prst="roundRect">
            <a:avLst/>
          </a:prstGeom>
          <a:noFill/>
          <a:ln>
            <a:solidFill>
              <a:srgbClr val="2D55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0" name="Rounded Rectangle 19"/>
          <p:cNvSpPr/>
          <p:nvPr/>
        </p:nvSpPr>
        <p:spPr bwMode="auto">
          <a:xfrm>
            <a:off x="2302035" y="4653136"/>
            <a:ext cx="2069378" cy="360040"/>
          </a:xfrm>
          <a:prstGeom prst="roundRect">
            <a:avLst/>
          </a:prstGeom>
          <a:no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1" name="Rounded Rectangle 20"/>
          <p:cNvSpPr/>
          <p:nvPr/>
        </p:nvSpPr>
        <p:spPr bwMode="auto">
          <a:xfrm>
            <a:off x="2601453" y="5013176"/>
            <a:ext cx="1769960" cy="360040"/>
          </a:xfrm>
          <a:prstGeom prst="roundRect">
            <a:avLst/>
          </a:prstGeom>
          <a:noFill/>
          <a:ln>
            <a:solidFill>
              <a:srgbClr val="2D55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Tree>
    <p:extLst>
      <p:ext uri="{BB962C8B-B14F-4D97-AF65-F5344CB8AC3E}">
        <p14:creationId xmlns:p14="http://schemas.microsoft.com/office/powerpoint/2010/main" val="1416153609"/>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2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55414"/>
            <a:ext cx="8312728" cy="3452554"/>
          </a:xfrm>
          <a:prstGeom prst="rect">
            <a:avLst/>
          </a:prstGeom>
        </p:spPr>
      </p:pic>
      <p:sp>
        <p:nvSpPr>
          <p:cNvPr id="2" name="Title 1"/>
          <p:cNvSpPr>
            <a:spLocks noGrp="1"/>
          </p:cNvSpPr>
          <p:nvPr>
            <p:ph type="title"/>
          </p:nvPr>
        </p:nvSpPr>
        <p:spPr>
          <a:xfrm>
            <a:off x="838200" y="609600"/>
            <a:ext cx="7838254" cy="638175"/>
          </a:xfrm>
        </p:spPr>
        <p:txBody>
          <a:bodyPr/>
          <a:lstStyle/>
          <a:p>
            <a:r>
              <a:rPr lang="en-US" altLang="zh-CN" dirty="0" smtClean="0"/>
              <a:t>Previous</a:t>
            </a:r>
            <a:r>
              <a:rPr lang="zh-CN" altLang="en-US" dirty="0" smtClean="0"/>
              <a:t> </a:t>
            </a:r>
            <a:r>
              <a:rPr lang="en-US" altLang="zh-CN" dirty="0" smtClean="0"/>
              <a:t>Work:</a:t>
            </a:r>
            <a:r>
              <a:rPr lang="zh-CN" altLang="en-US" dirty="0" smtClean="0"/>
              <a:t> </a:t>
            </a:r>
            <a:r>
              <a:rPr lang="en-US" altLang="zh-CN" dirty="0" smtClean="0"/>
              <a:t>Problem</a:t>
            </a:r>
            <a:endParaRPr lang="en-GB" dirty="0"/>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altLang="zh-CN" sz="2000" dirty="0">
                <a:solidFill>
                  <a:srgbClr val="1B0807"/>
                </a:solidFill>
                <a:latin typeface="Times New Roman" panose="02020603050405020304" pitchFamily="18" charset="0"/>
                <a:cs typeface="Times New Roman" panose="02020603050405020304" pitchFamily="18" charset="0"/>
              </a:rPr>
              <a:t>3</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23" name="Rounded Rectangle 22"/>
          <p:cNvSpPr/>
          <p:nvPr/>
        </p:nvSpPr>
        <p:spPr bwMode="auto">
          <a:xfrm>
            <a:off x="1922670" y="5684541"/>
            <a:ext cx="2505314" cy="423428"/>
          </a:xfrm>
          <a:prstGeom prst="roundRect">
            <a:avLst/>
          </a:prstGeom>
          <a:noFill/>
          <a:ln>
            <a:solidFill>
              <a:schemeClr val="accent6">
                <a:lumMod val="60000"/>
                <a:lumOff val="40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a:ln>
                <a:noFill/>
              </a:ln>
              <a:solidFill>
                <a:srgbClr val="6E6E6F"/>
              </a:solidFill>
              <a:effectLst/>
              <a:latin typeface="Verdana" pitchFamily="34" charset="0"/>
              <a:cs typeface="Arial" charset="0"/>
            </a:endParaRPr>
          </a:p>
        </p:txBody>
      </p:sp>
      <p:sp>
        <p:nvSpPr>
          <p:cNvPr id="25" name="Rounded Rectangle 24"/>
          <p:cNvSpPr/>
          <p:nvPr/>
        </p:nvSpPr>
        <p:spPr bwMode="auto">
          <a:xfrm>
            <a:off x="5254013" y="5684540"/>
            <a:ext cx="3422441" cy="423428"/>
          </a:xfrm>
          <a:prstGeom prst="roundRect">
            <a:avLst/>
          </a:prstGeom>
          <a:noFill/>
          <a:ln>
            <a:solidFill>
              <a:schemeClr val="accent6">
                <a:lumMod val="60000"/>
                <a:lumOff val="40000"/>
              </a:schemeClr>
            </a:solidFill>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a:ln>
                <a:noFill/>
              </a:ln>
              <a:solidFill>
                <a:srgbClr val="6E6E6F"/>
              </a:solidFill>
              <a:effectLst/>
              <a:latin typeface="Verdana" pitchFamily="34" charset="0"/>
              <a:cs typeface="Arial" charset="0"/>
            </a:endParaRPr>
          </a:p>
        </p:txBody>
      </p:sp>
      <p:sp>
        <p:nvSpPr>
          <p:cNvPr id="14" name="Rectangle 13"/>
          <p:cNvSpPr/>
          <p:nvPr/>
        </p:nvSpPr>
        <p:spPr>
          <a:xfrm>
            <a:off x="1108396" y="1384900"/>
            <a:ext cx="4975772" cy="1107996"/>
          </a:xfrm>
          <a:prstGeom prst="rect">
            <a:avLst/>
          </a:prstGeom>
        </p:spPr>
        <p:txBody>
          <a:bodyPr wrap="square">
            <a:spAutoFit/>
          </a:bodyPr>
          <a:lstStyle/>
          <a:p>
            <a:pPr>
              <a:lnSpc>
                <a:spcPct val="150000"/>
              </a:lnSpc>
            </a:pPr>
            <a:r>
              <a:rPr lang="en-US" altLang="zh-CN" dirty="0" smtClean="0">
                <a:solidFill>
                  <a:srgbClr val="DC0217"/>
                </a:solidFill>
                <a:latin typeface="Times New Roman" panose="02020603050405020304" pitchFamily="18" charset="0"/>
                <a:cs typeface="Times New Roman" panose="02020603050405020304" pitchFamily="18" charset="0"/>
              </a:rPr>
              <a:t>Question: </a:t>
            </a:r>
            <a:r>
              <a:rPr lang="en-US" altLang="zh-CN" sz="2000" dirty="0">
                <a:solidFill>
                  <a:srgbClr val="1B0807"/>
                </a:solidFill>
                <a:latin typeface="Times New Roman" panose="02020603050405020304" pitchFamily="18" charset="0"/>
                <a:cs typeface="Times New Roman" panose="02020603050405020304" pitchFamily="18" charset="0"/>
              </a:rPr>
              <a:t>If the result has not </a:t>
            </a:r>
            <a:r>
              <a:rPr lang="en-US" altLang="zh-CN" sz="2000" dirty="0" smtClean="0">
                <a:solidFill>
                  <a:srgbClr val="1B0807"/>
                </a:solidFill>
                <a:latin typeface="Times New Roman" panose="02020603050405020304" pitchFamily="18" charset="0"/>
                <a:cs typeface="Times New Roman" panose="02020603050405020304" pitchFamily="18" charset="0"/>
              </a:rPr>
              <a:t>converged</a:t>
            </a:r>
            <a:r>
              <a:rPr lang="mr-IN" altLang="zh-CN" sz="2000" dirty="0" smtClean="0">
                <a:solidFill>
                  <a:srgbClr val="1B0807"/>
                </a:solidFill>
                <a:latin typeface="Times New Roman" panose="02020603050405020304" pitchFamily="18" charset="0"/>
                <a:cs typeface="Times New Roman" panose="02020603050405020304" pitchFamily="18" charset="0"/>
              </a:rPr>
              <a:t>…</a:t>
            </a:r>
            <a:endParaRPr lang="en-US" altLang="zh-CN" sz="2000" dirty="0" smtClean="0">
              <a:solidFill>
                <a:srgbClr val="1B0807"/>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LcParenR"/>
            </a:pPr>
            <a:r>
              <a:rPr lang="en-US" sz="2000" dirty="0">
                <a:solidFill>
                  <a:srgbClr val="040404"/>
                </a:solidFill>
                <a:latin typeface="Times New Roman" panose="02020603050405020304" pitchFamily="18" charset="0"/>
                <a:cs typeface="Times New Roman" panose="02020603050405020304" pitchFamily="18" charset="0"/>
              </a:rPr>
              <a:t>Run for more iterations </a:t>
            </a:r>
            <a:r>
              <a:rPr lang="en-US" sz="2000" i="1" dirty="0" smtClean="0">
                <a:solidFill>
                  <a:srgbClr val="040404"/>
                </a:solidFill>
                <a:latin typeface="Times New Roman" panose="02020603050405020304" pitchFamily="18" charset="0"/>
                <a:cs typeface="Times New Roman" panose="02020603050405020304" pitchFamily="18" charset="0"/>
              </a:rPr>
              <a:t>K</a:t>
            </a:r>
            <a:r>
              <a:rPr lang="en-US" sz="2000" dirty="0" smtClean="0">
                <a:solidFill>
                  <a:srgbClr val="040404"/>
                </a:solidFill>
                <a:latin typeface="Times New Roman" panose="02020603050405020304" pitchFamily="18" charset="0"/>
                <a:cs typeface="Times New Roman" panose="02020603050405020304" pitchFamily="18" charset="0"/>
              </a:rPr>
              <a:t>?</a:t>
            </a:r>
            <a:endParaRPr lang="en-US" sz="2000" dirty="0">
              <a:solidFill>
                <a:srgbClr val="DC0217"/>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60032" y="1914386"/>
            <a:ext cx="4572000" cy="553998"/>
          </a:xfrm>
          <a:prstGeom prst="rect">
            <a:avLst/>
          </a:prstGeom>
        </p:spPr>
        <p:txBody>
          <a:bodyPr>
            <a:spAutoFit/>
          </a:bodyPr>
          <a:lstStyle/>
          <a:p>
            <a:pPr>
              <a:lnSpc>
                <a:spcPct val="150000"/>
              </a:lnSpc>
            </a:pPr>
            <a:r>
              <a:rPr lang="en-US" sz="2000" dirty="0">
                <a:solidFill>
                  <a:srgbClr val="040404"/>
                </a:solidFill>
                <a:latin typeface="Times New Roman" panose="02020603050405020304" pitchFamily="18" charset="0"/>
                <a:cs typeface="Times New Roman" panose="02020603050405020304" pitchFamily="18" charset="0"/>
              </a:rPr>
              <a:t>b) Restart with </a:t>
            </a:r>
            <a:r>
              <a:rPr lang="en-US" sz="2000" dirty="0" smtClean="0">
                <a:solidFill>
                  <a:srgbClr val="040404"/>
                </a:solidFill>
                <a:latin typeface="Times New Roman" panose="02020603050405020304" pitchFamily="18" charset="0"/>
                <a:cs typeface="Times New Roman" panose="02020603050405020304" pitchFamily="18" charset="0"/>
              </a:rPr>
              <a:t>high</a:t>
            </a:r>
            <a:r>
              <a:rPr lang="en-US" altLang="zh-CN" sz="2000" dirty="0" smtClean="0">
                <a:solidFill>
                  <a:srgbClr val="040404"/>
                </a:solidFill>
                <a:latin typeface="Times New Roman" panose="02020603050405020304" pitchFamily="18" charset="0"/>
                <a:cs typeface="Times New Roman" panose="02020603050405020304" pitchFamily="18" charset="0"/>
              </a:rPr>
              <a:t>er</a:t>
            </a:r>
            <a:r>
              <a:rPr lang="zh-CN" altLang="en-US" sz="2000" dirty="0" smtClean="0">
                <a:solidFill>
                  <a:srgbClr val="040404"/>
                </a:solidFill>
                <a:latin typeface="Times New Roman" panose="02020603050405020304" pitchFamily="18" charset="0"/>
                <a:cs typeface="Times New Roman" panose="02020603050405020304" pitchFamily="18" charset="0"/>
              </a:rPr>
              <a:t> </a:t>
            </a:r>
            <a:r>
              <a:rPr lang="en-US" altLang="zh-CN" sz="2000" dirty="0">
                <a:solidFill>
                  <a:srgbClr val="040404"/>
                </a:solidFill>
                <a:latin typeface="Times New Roman" panose="02020603050405020304" pitchFamily="18" charset="0"/>
                <a:cs typeface="Times New Roman" panose="02020603050405020304" pitchFamily="18" charset="0"/>
              </a:rPr>
              <a:t>precision</a:t>
            </a:r>
            <a:r>
              <a:rPr lang="en-US" sz="2000" dirty="0">
                <a:solidFill>
                  <a:srgbClr val="040404"/>
                </a:solidFill>
                <a:latin typeface="Times New Roman" panose="02020603050405020304" pitchFamily="18" charset="0"/>
                <a:cs typeface="Times New Roman" panose="02020603050405020304" pitchFamily="18" charset="0"/>
              </a:rPr>
              <a:t> </a:t>
            </a:r>
            <a:r>
              <a:rPr lang="en-US" sz="2000" i="1" dirty="0" smtClean="0">
                <a:solidFill>
                  <a:srgbClr val="040404"/>
                </a:solidFill>
                <a:latin typeface="Times New Roman" panose="02020603050405020304" pitchFamily="18" charset="0"/>
                <a:cs typeface="Times New Roman" panose="02020603050405020304" pitchFamily="18" charset="0"/>
              </a:rPr>
              <a:t>P</a:t>
            </a:r>
            <a:r>
              <a:rPr lang="en-US" sz="2000" dirty="0" smtClean="0">
                <a:solidFill>
                  <a:srgbClr val="040404"/>
                </a:solidFill>
                <a:latin typeface="Times New Roman" panose="02020603050405020304" pitchFamily="18" charset="0"/>
                <a:cs typeface="Times New Roman" panose="02020603050405020304" pitchFamily="18" charset="0"/>
              </a:rPr>
              <a:t>?</a:t>
            </a:r>
            <a:endParaRPr lang="en-GB" sz="2000" dirty="0">
              <a:solidFill>
                <a:srgbClr val="040404"/>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98440" y="2565788"/>
            <a:ext cx="4266048" cy="3709756"/>
          </a:xfrm>
          <a:prstGeom prst="rect">
            <a:avLst/>
          </a:prstGeom>
          <a:solidFill>
            <a:schemeClr val="bg1"/>
          </a:solidFill>
        </p:spPr>
        <p:txBody>
          <a:bodyPr wrap="square" rtlCol="0">
            <a:spAutoFit/>
          </a:bodyPr>
          <a:lstStyle/>
          <a:p>
            <a:endParaRPr lang="en-US"/>
          </a:p>
        </p:txBody>
      </p:sp>
      <p:sp>
        <p:nvSpPr>
          <p:cNvPr id="20" name="Notched Right Arrow 19"/>
          <p:cNvSpPr/>
          <p:nvPr/>
        </p:nvSpPr>
        <p:spPr bwMode="auto">
          <a:xfrm rot="5400000">
            <a:off x="2509029" y="6212051"/>
            <a:ext cx="432048" cy="338554"/>
          </a:xfrm>
          <a:prstGeom prst="notched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21" name="Notched Right Arrow 20"/>
          <p:cNvSpPr/>
          <p:nvPr/>
        </p:nvSpPr>
        <p:spPr bwMode="auto">
          <a:xfrm>
            <a:off x="8532440" y="4143030"/>
            <a:ext cx="432048" cy="338554"/>
          </a:xfrm>
          <a:prstGeom prst="notchedRightArrow">
            <a:avLst/>
          </a:prstGeom>
          <a:solidFill>
            <a:schemeClr val="tx2">
              <a:lumMod val="60000"/>
              <a:lumOff val="40000"/>
            </a:schemeClr>
          </a:solidFill>
          <a:ln>
            <a:solidFill>
              <a:schemeClr val="tx2">
                <a:lumMod val="60000"/>
                <a:lumOff val="4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grpSp>
        <p:nvGrpSpPr>
          <p:cNvPr id="27" name="Group 26"/>
          <p:cNvGrpSpPr/>
          <p:nvPr/>
        </p:nvGrpSpPr>
        <p:grpSpPr>
          <a:xfrm>
            <a:off x="107504" y="2273371"/>
            <a:ext cx="1029382" cy="1083621"/>
            <a:chOff x="458324" y="2443359"/>
            <a:chExt cx="1029382" cy="1083621"/>
          </a:xfrm>
          <a:noFill/>
        </p:grpSpPr>
        <p:grpSp>
          <p:nvGrpSpPr>
            <p:cNvPr id="28" name="Group 27"/>
            <p:cNvGrpSpPr/>
            <p:nvPr/>
          </p:nvGrpSpPr>
          <p:grpSpPr>
            <a:xfrm>
              <a:off x="611560" y="2636912"/>
              <a:ext cx="576064" cy="504056"/>
              <a:chOff x="467544" y="2780928"/>
              <a:chExt cx="576064" cy="504056"/>
            </a:xfrm>
            <a:grpFill/>
          </p:grpSpPr>
          <p:cxnSp>
            <p:nvCxnSpPr>
              <p:cNvPr id="31" name="Straight Arrow Connector 30"/>
              <p:cNvCxnSpPr/>
              <p:nvPr/>
            </p:nvCxnSpPr>
            <p:spPr bwMode="auto">
              <a:xfrm>
                <a:off x="467544" y="2780928"/>
                <a:ext cx="576064" cy="0"/>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bwMode="auto">
              <a:xfrm>
                <a:off x="467544" y="2780928"/>
                <a:ext cx="0" cy="504056"/>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29" name="Rectangle 28"/>
            <p:cNvSpPr/>
            <p:nvPr/>
          </p:nvSpPr>
          <p:spPr>
            <a:xfrm>
              <a:off x="1187624" y="2443359"/>
              <a:ext cx="300082" cy="369332"/>
            </a:xfrm>
            <a:prstGeom prst="rect">
              <a:avLst/>
            </a:prstGeom>
            <a:grpFill/>
            <a:ln>
              <a:noFill/>
            </a:ln>
          </p:spPr>
          <p:txBody>
            <a:bodyPr wrap="none">
              <a:spAutoFit/>
            </a:bodyPr>
            <a:lstStyle/>
            <a:p>
              <a:r>
                <a:rPr lang="en-US" altLang="zh-CN" sz="1800" i="1" dirty="0">
                  <a:solidFill>
                    <a:srgbClr val="1B0807"/>
                  </a:solidFill>
                  <a:latin typeface="Times New Roman" panose="02020603050405020304" pitchFamily="18" charset="0"/>
                  <a:cs typeface="Times New Roman" panose="02020603050405020304" pitchFamily="18" charset="0"/>
                </a:rPr>
                <a:t>p</a:t>
              </a:r>
              <a:endParaRPr lang="en-GB" sz="1800" i="1" dirty="0"/>
            </a:p>
          </p:txBody>
        </p:sp>
        <p:sp>
          <p:nvSpPr>
            <p:cNvPr id="30" name="Rectangle 29"/>
            <p:cNvSpPr/>
            <p:nvPr/>
          </p:nvSpPr>
          <p:spPr>
            <a:xfrm>
              <a:off x="458324" y="3157648"/>
              <a:ext cx="287258" cy="369332"/>
            </a:xfrm>
            <a:prstGeom prst="rect">
              <a:avLst/>
            </a:prstGeom>
            <a:grpFill/>
            <a:ln>
              <a:noFill/>
            </a:ln>
          </p:spPr>
          <p:txBody>
            <a:bodyPr wrap="none">
              <a:spAutoFit/>
            </a:bodyPr>
            <a:lstStyle/>
            <a:p>
              <a:r>
                <a:rPr lang="en-US" altLang="zh-CN" sz="1800" i="1" dirty="0">
                  <a:solidFill>
                    <a:srgbClr val="1B0807"/>
                  </a:solidFill>
                  <a:latin typeface="Times New Roman" panose="02020603050405020304" pitchFamily="18" charset="0"/>
                  <a:cs typeface="Times New Roman" panose="02020603050405020304" pitchFamily="18" charset="0"/>
                </a:rPr>
                <a:t>k</a:t>
              </a:r>
              <a:endParaRPr lang="en-GB" sz="1800" i="1" dirty="0"/>
            </a:p>
          </p:txBody>
        </p:sp>
      </p:grpSp>
    </p:spTree>
    <p:extLst>
      <p:ext uri="{BB962C8B-B14F-4D97-AF65-F5344CB8AC3E}">
        <p14:creationId xmlns:p14="http://schemas.microsoft.com/office/powerpoint/2010/main" val="4289736521"/>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0" nodeType="clickEffect">
                                  <p:stCondLst>
                                    <p:cond delay="0"/>
                                  </p:stCondLst>
                                  <p:childTnLst>
                                    <p:anim calcmode="lin" valueType="num">
                                      <p:cBhvr additive="base">
                                        <p:cTn id="21" dur="500"/>
                                        <p:tgtEl>
                                          <p:spTgt spid="18"/>
                                        </p:tgtEl>
                                        <p:attrNameLst>
                                          <p:attrName>ppt_x</p:attrName>
                                        </p:attrNameLst>
                                      </p:cBhvr>
                                      <p:tavLst>
                                        <p:tav tm="0">
                                          <p:val>
                                            <p:strVal val="ppt_x"/>
                                          </p:val>
                                        </p:tav>
                                        <p:tav tm="100000">
                                          <p:val>
                                            <p:strVal val="ppt_x"/>
                                          </p:val>
                                        </p:tav>
                                      </p:tavLst>
                                    </p:anim>
                                    <p:anim calcmode="lin" valueType="num">
                                      <p:cBhvr additive="base">
                                        <p:cTn id="22" dur="500"/>
                                        <p:tgtEl>
                                          <p:spTgt spid="18"/>
                                        </p:tgtEl>
                                        <p:attrNameLst>
                                          <p:attrName>ppt_y</p:attrName>
                                        </p:attrNameLst>
                                      </p:cBhvr>
                                      <p:tavLst>
                                        <p:tav tm="0">
                                          <p:val>
                                            <p:strVal val="ppt_y"/>
                                          </p:val>
                                        </p:tav>
                                        <p:tav tm="100000">
                                          <p:val>
                                            <p:strVal val="1+ppt_h/2"/>
                                          </p:val>
                                        </p:tav>
                                      </p:tavLst>
                                    </p:anim>
                                    <p:set>
                                      <p:cBhvr>
                                        <p:cTn id="23" dur="1" fill="hold">
                                          <p:stCondLst>
                                            <p:cond delay="499"/>
                                          </p:stCondLst>
                                        </p:cTn>
                                        <p:tgtEl>
                                          <p:spTgt spid="1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 grpId="0"/>
      <p:bldP spid="18"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800" dirty="0" smtClean="0"/>
              <a:t>R</a:t>
            </a:r>
            <a:r>
              <a:rPr lang="en-US" sz="2800" dirty="0" smtClean="0"/>
              <a:t>each </a:t>
            </a:r>
            <a:r>
              <a:rPr lang="en-US" altLang="zh-CN" sz="2800" dirty="0"/>
              <a:t>A</a:t>
            </a:r>
            <a:r>
              <a:rPr lang="en-US" sz="2800" dirty="0"/>
              <a:t>rbi</a:t>
            </a:r>
            <a:r>
              <a:rPr lang="en-US" altLang="zh-CN" sz="2800" dirty="0"/>
              <a:t>trary</a:t>
            </a:r>
            <a:r>
              <a:rPr lang="zh-CN" altLang="en-US" sz="2800" dirty="0"/>
              <a:t> </a:t>
            </a:r>
            <a:r>
              <a:rPr lang="en-US" altLang="zh-CN" sz="2800" dirty="0"/>
              <a:t>Accuracy</a:t>
            </a:r>
            <a:r>
              <a:rPr lang="zh-CN" altLang="en-US" sz="2800" dirty="0"/>
              <a:t> </a:t>
            </a:r>
            <a:r>
              <a:rPr lang="en-US" altLang="zh-CN" sz="2800" dirty="0"/>
              <a:t>b</a:t>
            </a:r>
            <a:r>
              <a:rPr lang="en-US" sz="2800" dirty="0"/>
              <a:t>y </a:t>
            </a:r>
            <a:r>
              <a:rPr lang="en-US" altLang="zh-CN" sz="2800" dirty="0"/>
              <a:t>Digit</a:t>
            </a:r>
            <a:r>
              <a:rPr lang="zh-CN" altLang="en-US" sz="2800" dirty="0"/>
              <a:t> </a:t>
            </a:r>
            <a:r>
              <a:rPr lang="en-US" altLang="zh-CN" sz="2800" dirty="0" smtClean="0"/>
              <a:t>Elision</a:t>
            </a:r>
            <a:endParaRPr lang="en-GB" dirty="0"/>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6</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500050" y="1776337"/>
            <a:ext cx="7176405" cy="400110"/>
          </a:xfrm>
          <a:prstGeom prst="rect">
            <a:avLst/>
          </a:prstGeom>
        </p:spPr>
        <p:txBody>
          <a:bodyPr wrap="square">
            <a:spAutoFit/>
          </a:bodyPr>
          <a:lstStyle/>
          <a:p>
            <a:r>
              <a:rPr lang="en-GB" sz="2000" dirty="0" smtClean="0">
                <a:solidFill>
                  <a:srgbClr val="DC0217"/>
                </a:solidFill>
                <a:latin typeface="Times New Roman" panose="02020603050405020304" pitchFamily="18" charset="0"/>
                <a:cs typeface="Times New Roman" panose="02020603050405020304" pitchFamily="18" charset="0"/>
              </a:rPr>
              <a:t>Observation:</a:t>
            </a:r>
            <a:r>
              <a:rPr lang="zh-CN" altLang="en-US" sz="2000" dirty="0" smtClean="0">
                <a:solidFill>
                  <a:srgbClr val="DC0217"/>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S</a:t>
            </a:r>
            <a:r>
              <a:rPr lang="en-US" sz="2000" dirty="0" smtClean="0">
                <a:solidFill>
                  <a:srgbClr val="000000"/>
                </a:solidFill>
                <a:latin typeface="Times New Roman" panose="02020603050405020304" pitchFamily="18" charset="0"/>
                <a:cs typeface="Times New Roman" panose="02020603050405020304" pitchFamily="18" charset="0"/>
              </a:rPr>
              <a:t>uperfluous digits</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can</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be</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avoided</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for</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computation</a:t>
            </a:r>
            <a:r>
              <a:rPr lang="en-GB" sz="2000" dirty="0" smtClean="0">
                <a:solidFill>
                  <a:srgbClr val="000000"/>
                </a:solidFill>
                <a:latin typeface="Times New Roman" panose="02020603050405020304" pitchFamily="18" charset="0"/>
                <a:cs typeface="Times New Roman" panose="02020603050405020304" pitchFamily="18" charset="0"/>
              </a:rPr>
              <a:t>.</a:t>
            </a:r>
            <a:endParaRPr lang="en-GB" sz="2000" dirty="0">
              <a:solidFill>
                <a:srgbClr val="0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267744" y="2306665"/>
            <a:ext cx="4881000" cy="3426591"/>
            <a:chOff x="2717257" y="2223624"/>
            <a:chExt cx="4881000" cy="342659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3000"/>
            <a:stretch/>
          </p:blipFill>
          <p:spPr>
            <a:xfrm>
              <a:off x="3347864" y="2276872"/>
              <a:ext cx="4250393" cy="33733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257" y="2223624"/>
              <a:ext cx="702615" cy="3365616"/>
            </a:xfrm>
            <a:prstGeom prst="rect">
              <a:avLst/>
            </a:prstGeom>
          </p:spPr>
        </p:pic>
      </p:grpSp>
      <p:sp>
        <p:nvSpPr>
          <p:cNvPr id="7" name="TextBox 6"/>
          <p:cNvSpPr txBox="1"/>
          <p:nvPr/>
        </p:nvSpPr>
        <p:spPr>
          <a:xfrm>
            <a:off x="251520" y="2780928"/>
            <a:ext cx="3816424" cy="1323439"/>
          </a:xfrm>
          <a:prstGeom prst="rect">
            <a:avLst/>
          </a:prstGeom>
          <a:noFill/>
        </p:spPr>
        <p:txBody>
          <a:bodyPr wrap="square" rtlCol="0">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D</a:t>
            </a:r>
            <a:r>
              <a:rPr lang="en-US" sz="2000" dirty="0">
                <a:solidFill>
                  <a:srgbClr val="000000"/>
                </a:solidFill>
                <a:latin typeface="Times New Roman" panose="02020603050405020304" pitchFamily="18" charset="0"/>
                <a:cs typeface="Times New Roman" panose="02020603050405020304" pitchFamily="18" charset="0"/>
              </a:rPr>
              <a:t>on’t-care digit</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low-significance digits of early approximants are generally </a:t>
            </a:r>
            <a:r>
              <a:rPr lang="en-US" sz="2000" b="1" dirty="0">
                <a:solidFill>
                  <a:srgbClr val="2D55FF"/>
                </a:solidFill>
                <a:latin typeface="Times New Roman" panose="02020603050405020304" pitchFamily="18" charset="0"/>
                <a:cs typeface="Times New Roman" panose="02020603050405020304" pitchFamily="18" charset="0"/>
              </a:rPr>
              <a:t>unimportant</a:t>
            </a:r>
            <a:r>
              <a:rPr lang="en-US" altLang="zh-CN" sz="2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51520" y="4121785"/>
            <a:ext cx="3816424" cy="1323439"/>
          </a:xfrm>
          <a:prstGeom prst="rect">
            <a:avLst/>
          </a:prstGeom>
          <a:noFill/>
        </p:spPr>
        <p:txBody>
          <a:bodyPr wrap="square" rtlCol="0">
            <a:spAutoFit/>
          </a:bodyPr>
          <a:lstStyle/>
          <a:p>
            <a:r>
              <a:rPr lang="en-US" altLang="zh-CN" sz="2000" dirty="0" smtClean="0">
                <a:solidFill>
                  <a:srgbClr val="000000"/>
                </a:solidFill>
                <a:latin typeface="Times New Roman" panose="02020603050405020304" pitchFamily="18" charset="0"/>
                <a:cs typeface="Times New Roman" panose="02020603050405020304" pitchFamily="18" charset="0"/>
              </a:rPr>
              <a:t>2.</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D</a:t>
            </a:r>
            <a:r>
              <a:rPr lang="en-US" sz="2000" dirty="0">
                <a:solidFill>
                  <a:srgbClr val="000000"/>
                </a:solidFill>
                <a:latin typeface="Times New Roman" panose="02020603050405020304" pitchFamily="18" charset="0"/>
                <a:cs typeface="Times New Roman" panose="02020603050405020304" pitchFamily="18" charset="0"/>
              </a:rPr>
              <a:t>on’t-change digits</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high-significance digits of later approximants generally become </a:t>
            </a:r>
            <a:r>
              <a:rPr lang="en-US" sz="2000" b="1" dirty="0">
                <a:solidFill>
                  <a:srgbClr val="C00000"/>
                </a:solidFill>
                <a:latin typeface="Times New Roman" panose="02020603050405020304" pitchFamily="18" charset="0"/>
                <a:cs typeface="Times New Roman" panose="02020603050405020304" pitchFamily="18" charset="0"/>
              </a:rPr>
              <a:t>stable</a:t>
            </a:r>
            <a:r>
              <a:rPr lang="en-US" sz="2000" dirty="0">
                <a:solidFill>
                  <a:srgbClr val="000000"/>
                </a:solidFill>
                <a:latin typeface="Times New Roman" panose="02020603050405020304" pitchFamily="18" charset="0"/>
                <a:cs typeface="Times New Roman" panose="02020603050405020304" pitchFamily="18" charset="0"/>
              </a:rPr>
              <a:t> over time</a:t>
            </a:r>
            <a:r>
              <a:rPr lang="en-US" altLang="zh-CN" sz="2000" dirty="0" smtClean="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8" name="Right Triangle 7"/>
          <p:cNvSpPr/>
          <p:nvPr/>
        </p:nvSpPr>
        <p:spPr bwMode="auto">
          <a:xfrm rot="10800000">
            <a:off x="6408204" y="2381611"/>
            <a:ext cx="2376263" cy="2304256"/>
          </a:xfrm>
          <a:prstGeom prst="rtTriangle">
            <a:avLst/>
          </a:prstGeom>
          <a:noFill/>
          <a:ln>
            <a:prstDash val="dash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0" name="TextBox 9"/>
          <p:cNvSpPr txBox="1"/>
          <p:nvPr/>
        </p:nvSpPr>
        <p:spPr>
          <a:xfrm>
            <a:off x="11745310" y="-173421"/>
            <a:ext cx="184731" cy="461665"/>
          </a:xfrm>
          <a:prstGeom prst="rect">
            <a:avLst/>
          </a:prstGeom>
          <a:noFill/>
        </p:spPr>
        <p:txBody>
          <a:bodyPr wrap="none" rtlCol="0">
            <a:spAutoFit/>
          </a:bodyPr>
          <a:lstStyle/>
          <a:p>
            <a:endParaRPr lang="en-US" dirty="0"/>
          </a:p>
        </p:txBody>
      </p:sp>
      <p:sp>
        <p:nvSpPr>
          <p:cNvPr id="19" name="Right Triangle 18"/>
          <p:cNvSpPr/>
          <p:nvPr/>
        </p:nvSpPr>
        <p:spPr bwMode="auto">
          <a:xfrm>
            <a:off x="5004048" y="3356992"/>
            <a:ext cx="1785322" cy="2304256"/>
          </a:xfrm>
          <a:prstGeom prst="rtTriangle">
            <a:avLst/>
          </a:prstGeom>
          <a:noFill/>
          <a:ln>
            <a:solidFill>
              <a:srgbClr val="2D55FF"/>
            </a:solidFill>
            <a:prstDash val="dash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Tree>
    <p:extLst>
      <p:ext uri="{BB962C8B-B14F-4D97-AF65-F5344CB8AC3E}">
        <p14:creationId xmlns:p14="http://schemas.microsoft.com/office/powerpoint/2010/main" val="2942739970"/>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5.55556E-7 -1.11111E-6 L 0.20556 -1.11111E-6 " pathEditMode="relative" rAng="0" ptsTypes="AA">
                                      <p:cBhvr>
                                        <p:cTn id="11" dur="2000" fill="hold"/>
                                        <p:tgtEl>
                                          <p:spTgt spid="6"/>
                                        </p:tgtEl>
                                        <p:attrNameLst>
                                          <p:attrName>ppt_x</p:attrName>
                                          <p:attrName>ppt_y</p:attrName>
                                        </p:attrNameLst>
                                      </p:cBhvr>
                                      <p:rCtr x="10278" y="0"/>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400" dirty="0" smtClean="0"/>
              <a:t>The</a:t>
            </a:r>
            <a:r>
              <a:rPr lang="zh-CN" altLang="en-US" sz="2400" dirty="0" smtClean="0"/>
              <a:t> </a:t>
            </a:r>
            <a:r>
              <a:rPr lang="en-US" altLang="zh-CN" sz="2400" dirty="0" smtClean="0"/>
              <a:t>Proposed</a:t>
            </a:r>
            <a:r>
              <a:rPr lang="zh-CN" altLang="en-US" sz="2400" dirty="0" smtClean="0"/>
              <a:t> </a:t>
            </a:r>
            <a:r>
              <a:rPr lang="en-US" altLang="zh-CN" sz="2400" dirty="0" smtClean="0"/>
              <a:t>Computation</a:t>
            </a:r>
            <a:r>
              <a:rPr lang="zh-CN" altLang="en-US" sz="2400" dirty="0" smtClean="0"/>
              <a:t> </a:t>
            </a:r>
            <a:r>
              <a:rPr lang="en-US" altLang="zh-CN" sz="2400" dirty="0" smtClean="0"/>
              <a:t>Pattern</a:t>
            </a:r>
            <a:endParaRPr lang="en-GB" sz="2400" dirty="0">
              <a:latin typeface="Times New Roman" panose="02020603050405020304" pitchFamily="18" charset="0"/>
              <a:cs typeface="Times New Roman" panose="02020603050405020304" pitchFamily="18" charset="0"/>
            </a:endParaRPr>
          </a:p>
        </p:txBody>
      </p:sp>
      <p:sp>
        <p:nvSpPr>
          <p:cNvPr id="18" name="TextBox 3">
            <a:extLst>
              <a:ext uri="{FF2B5EF4-FFF2-40B4-BE49-F238E27FC236}">
                <a16:creationId xmlns:a16="http://schemas.microsoft.com/office/drawing/2014/main" xmlns="" id="{B481844E-9951-44C7-8B2B-974DCAC35B32}"/>
              </a:ext>
            </a:extLst>
          </p:cNvPr>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7</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35496" y="2132856"/>
            <a:ext cx="1029382" cy="1083621"/>
            <a:chOff x="458324" y="2443359"/>
            <a:chExt cx="1029382" cy="1083621"/>
          </a:xfrm>
          <a:noFill/>
        </p:grpSpPr>
        <p:grpSp>
          <p:nvGrpSpPr>
            <p:cNvPr id="37" name="Group 36"/>
            <p:cNvGrpSpPr/>
            <p:nvPr/>
          </p:nvGrpSpPr>
          <p:grpSpPr>
            <a:xfrm>
              <a:off x="611560" y="2636912"/>
              <a:ext cx="576064" cy="504056"/>
              <a:chOff x="467544" y="2780928"/>
              <a:chExt cx="576064" cy="504056"/>
            </a:xfrm>
            <a:grpFill/>
          </p:grpSpPr>
          <p:cxnSp>
            <p:nvCxnSpPr>
              <p:cNvPr id="40" name="Straight Arrow Connector 39"/>
              <p:cNvCxnSpPr/>
              <p:nvPr/>
            </p:nvCxnSpPr>
            <p:spPr bwMode="auto">
              <a:xfrm>
                <a:off x="467544" y="2780928"/>
                <a:ext cx="576064" cy="0"/>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bwMode="auto">
              <a:xfrm>
                <a:off x="467544" y="2780928"/>
                <a:ext cx="0" cy="504056"/>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38" name="Rectangle 37"/>
            <p:cNvSpPr/>
            <p:nvPr/>
          </p:nvSpPr>
          <p:spPr>
            <a:xfrm>
              <a:off x="1187624" y="2443359"/>
              <a:ext cx="300082" cy="369332"/>
            </a:xfrm>
            <a:prstGeom prst="rect">
              <a:avLst/>
            </a:prstGeom>
            <a:grpFill/>
            <a:ln>
              <a:noFill/>
            </a:ln>
          </p:spPr>
          <p:txBody>
            <a:bodyPr wrap="none">
              <a:spAutoFit/>
            </a:bodyPr>
            <a:lstStyle/>
            <a:p>
              <a:r>
                <a:rPr lang="en-US" altLang="zh-CN" sz="1800" i="1" dirty="0">
                  <a:solidFill>
                    <a:srgbClr val="1B0807"/>
                  </a:solidFill>
                  <a:latin typeface="Times New Roman" panose="02020603050405020304" pitchFamily="18" charset="0"/>
                  <a:cs typeface="Times New Roman" panose="02020603050405020304" pitchFamily="18" charset="0"/>
                </a:rPr>
                <a:t>p</a:t>
              </a:r>
              <a:endParaRPr lang="en-GB" sz="1800" i="1" dirty="0"/>
            </a:p>
          </p:txBody>
        </p:sp>
        <p:sp>
          <p:nvSpPr>
            <p:cNvPr id="39" name="Rectangle 38"/>
            <p:cNvSpPr/>
            <p:nvPr/>
          </p:nvSpPr>
          <p:spPr>
            <a:xfrm>
              <a:off x="458324" y="3157648"/>
              <a:ext cx="287258" cy="369332"/>
            </a:xfrm>
            <a:prstGeom prst="rect">
              <a:avLst/>
            </a:prstGeom>
            <a:grpFill/>
            <a:ln>
              <a:noFill/>
            </a:ln>
          </p:spPr>
          <p:txBody>
            <a:bodyPr wrap="none">
              <a:spAutoFit/>
            </a:bodyPr>
            <a:lstStyle/>
            <a:p>
              <a:r>
                <a:rPr lang="en-US" altLang="zh-CN" sz="1800" i="1" dirty="0">
                  <a:solidFill>
                    <a:srgbClr val="1B0807"/>
                  </a:solidFill>
                  <a:latin typeface="Times New Roman" panose="02020603050405020304" pitchFamily="18" charset="0"/>
                  <a:cs typeface="Times New Roman" panose="02020603050405020304" pitchFamily="18" charset="0"/>
                </a:rPr>
                <a:t>k</a:t>
              </a:r>
              <a:endParaRPr lang="en-GB" sz="1800" i="1" dirty="0"/>
            </a:p>
          </p:txBody>
        </p:sp>
      </p:grpSp>
      <p:sp>
        <p:nvSpPr>
          <p:cNvPr id="26" name="Rectangle 25"/>
          <p:cNvSpPr/>
          <p:nvPr/>
        </p:nvSpPr>
        <p:spPr>
          <a:xfrm>
            <a:off x="5072511" y="2409239"/>
            <a:ext cx="4035993" cy="4154984"/>
          </a:xfrm>
          <a:prstGeom prst="rect">
            <a:avLst/>
          </a:prstGeom>
        </p:spPr>
        <p:txBody>
          <a:bodyPr wrap="square">
            <a:spAutoFit/>
          </a:bodyPr>
          <a:lstStyle/>
          <a:p>
            <a:pPr>
              <a:lnSpc>
                <a:spcPct val="120000"/>
              </a:lnSpc>
            </a:pPr>
            <a:r>
              <a:rPr lang="en-US" altLang="zh-CN" sz="2000" dirty="0" smtClean="0">
                <a:solidFill>
                  <a:srgbClr val="1B0807"/>
                </a:solidFill>
                <a:latin typeface="Times New Roman" panose="02020603050405020304" pitchFamily="18" charset="0"/>
                <a:cs typeface="Times New Roman" panose="02020603050405020304" pitchFamily="18" charset="0"/>
              </a:rPr>
              <a:t>This</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work</a:t>
            </a:r>
            <a:r>
              <a:rPr lang="en-GB" sz="2000" dirty="0" smtClean="0">
                <a:solidFill>
                  <a:srgbClr val="1B0807"/>
                </a:solidFill>
                <a:latin typeface="Times New Roman" panose="02020603050405020304" pitchFamily="18" charset="0"/>
                <a:cs typeface="Times New Roman" panose="02020603050405020304" pitchFamily="18" charset="0"/>
              </a:rPr>
              <a:t>: </a:t>
            </a:r>
          </a:p>
          <a:p>
            <a:pPr>
              <a:lnSpc>
                <a:spcPct val="120000"/>
              </a:lnSpc>
            </a:pPr>
            <a:r>
              <a:rPr lang="en-US" altLang="zh-CN" sz="2000" dirty="0" smtClean="0">
                <a:solidFill>
                  <a:srgbClr val="1B0807"/>
                </a:solidFill>
                <a:latin typeface="Times New Roman" panose="02020603050405020304" pitchFamily="18" charset="0"/>
                <a:cs typeface="Times New Roman" panose="02020603050405020304" pitchFamily="18" charset="0"/>
              </a:rPr>
              <a:t>1. doesn’t have to revisit earlier iterations!</a:t>
            </a:r>
            <a:r>
              <a:rPr lang="zh-CN" altLang="en-US" sz="2000" dirty="0" smtClean="0">
                <a:solidFill>
                  <a:srgbClr val="1B0807"/>
                </a:solidFill>
                <a:latin typeface="Times New Roman" panose="02020603050405020304" pitchFamily="18" charset="0"/>
                <a:cs typeface="Times New Roman" panose="02020603050405020304" pitchFamily="18" charset="0"/>
              </a:rPr>
              <a:t> </a:t>
            </a:r>
            <a:endParaRPr lang="en-US" altLang="zh-CN" sz="2000" dirty="0" smtClean="0">
              <a:solidFill>
                <a:srgbClr val="1B0807"/>
              </a:solidFill>
              <a:latin typeface="Times New Roman" panose="02020603050405020304" pitchFamily="18" charset="0"/>
              <a:cs typeface="Times New Roman" panose="02020603050405020304" pitchFamily="18" charset="0"/>
            </a:endParaRPr>
          </a:p>
          <a:p>
            <a:pPr>
              <a:lnSpc>
                <a:spcPct val="120000"/>
              </a:lnSpc>
            </a:pPr>
            <a:r>
              <a:rPr lang="en-US" altLang="zh-CN" sz="2000" dirty="0" smtClean="0">
                <a:solidFill>
                  <a:srgbClr val="1B0807"/>
                </a:solidFill>
                <a:latin typeface="Times New Roman" panose="02020603050405020304" pitchFamily="18" charset="0"/>
                <a:cs typeface="Times New Roman" panose="02020603050405020304" pitchFamily="18" charset="0"/>
              </a:rPr>
              <a:t>2. avoids</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the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computation</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GB" altLang="zh-CN" sz="2000" dirty="0" smtClean="0">
                <a:solidFill>
                  <a:srgbClr val="1B0807"/>
                </a:solidFill>
                <a:latin typeface="Times New Roman" panose="02020603050405020304" pitchFamily="18" charset="0"/>
                <a:cs typeface="Times New Roman" panose="02020603050405020304" pitchFamily="18" charset="0"/>
              </a:rPr>
              <a:t>of</a:t>
            </a:r>
            <a:endParaRPr lang="en-GB" sz="2000" dirty="0" smtClean="0">
              <a:solidFill>
                <a:srgbClr val="1B0807"/>
              </a:solidFill>
              <a:latin typeface="Times New Roman" panose="02020603050405020304" pitchFamily="18" charset="0"/>
              <a:cs typeface="Times New Roman" panose="02020603050405020304" pitchFamily="18" charset="0"/>
            </a:endParaRPr>
          </a:p>
          <a:p>
            <a:pPr marL="457200" indent="-457200">
              <a:lnSpc>
                <a:spcPct val="120000"/>
              </a:lnSpc>
              <a:buFont typeface="Wingdings" panose="05000000000000000000" pitchFamily="2" charset="2"/>
              <a:buChar char="ü"/>
            </a:pPr>
            <a:r>
              <a:rPr lang="en-US" altLang="zh-CN" sz="2000" dirty="0" smtClean="0">
                <a:solidFill>
                  <a:srgbClr val="1B0807"/>
                </a:solidFill>
                <a:latin typeface="Times New Roman" panose="02020603050405020304" pitchFamily="18" charset="0"/>
                <a:cs typeface="Times New Roman" panose="02020603050405020304" pitchFamily="18" charset="0"/>
              </a:rPr>
              <a:t>don’t-change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digits</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for</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any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iterative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method</a:t>
            </a:r>
            <a:r>
              <a:rPr lang="en-GB" sz="2000" dirty="0" smtClean="0">
                <a:solidFill>
                  <a:srgbClr val="1B0807"/>
                </a:solidFill>
                <a:latin typeface="Times New Roman" panose="02020603050405020304" pitchFamily="18" charset="0"/>
                <a:cs typeface="Times New Roman" panose="02020603050405020304" pitchFamily="18" charset="0"/>
              </a:rPr>
              <a:t>.</a:t>
            </a:r>
          </a:p>
          <a:p>
            <a:pPr marL="457200" indent="-457200">
              <a:lnSpc>
                <a:spcPct val="120000"/>
              </a:lnSpc>
              <a:buFont typeface="Wingdings" panose="05000000000000000000" pitchFamily="2" charset="2"/>
              <a:buChar char="ü"/>
            </a:pPr>
            <a:r>
              <a:rPr lang="en-US" altLang="zh-CN" sz="2000" dirty="0" smtClean="0">
                <a:solidFill>
                  <a:srgbClr val="1B0807"/>
                </a:solidFill>
                <a:latin typeface="Times New Roman" panose="02020603050405020304" pitchFamily="18" charset="0"/>
                <a:cs typeface="Times New Roman" panose="02020603050405020304" pitchFamily="18" charset="0"/>
              </a:rPr>
              <a:t>don’t-care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digits</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for</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stationary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iterative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methods.</a:t>
            </a:r>
            <a:endParaRPr lang="en-GB" altLang="zh-CN" sz="2000" dirty="0" smtClean="0">
              <a:solidFill>
                <a:srgbClr val="1B0807"/>
              </a:solidFill>
              <a:latin typeface="Times New Roman" panose="02020603050405020304" pitchFamily="18" charset="0"/>
              <a:cs typeface="Times New Roman" panose="02020603050405020304" pitchFamily="18" charset="0"/>
            </a:endParaRPr>
          </a:p>
          <a:p>
            <a:pPr>
              <a:lnSpc>
                <a:spcPct val="120000"/>
              </a:lnSpc>
            </a:pPr>
            <a:r>
              <a:rPr lang="en-US" altLang="zh-CN" sz="2000" dirty="0">
                <a:solidFill>
                  <a:srgbClr val="1B0807"/>
                </a:solidFill>
                <a:latin typeface="Times New Roman" panose="02020603050405020304" pitchFamily="18" charset="0"/>
                <a:cs typeface="Times New Roman" panose="02020603050405020304" pitchFamily="18" charset="0"/>
              </a:rPr>
              <a:t>3</a:t>
            </a:r>
            <a:r>
              <a:rPr lang="en-US" altLang="zh-CN" sz="2000" dirty="0" smtClean="0">
                <a:solidFill>
                  <a:srgbClr val="1B0807"/>
                </a:solidFill>
                <a:latin typeface="Times New Roman" panose="02020603050405020304" pitchFamily="18" charset="0"/>
                <a:cs typeface="Times New Roman" panose="02020603050405020304" pitchFamily="18" charset="0"/>
              </a:rPr>
              <a:t>.</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can r</a:t>
            </a:r>
            <a:r>
              <a:rPr lang="en-US" sz="2000" dirty="0" smtClean="0">
                <a:solidFill>
                  <a:srgbClr val="1B0807"/>
                </a:solidFill>
                <a:latin typeface="Times New Roman" panose="02020603050405020304" pitchFamily="18" charset="0"/>
                <a:cs typeface="Times New Roman" panose="02020603050405020304" pitchFamily="18" charset="0"/>
              </a:rPr>
              <a:t>each solution</a:t>
            </a:r>
            <a:r>
              <a:rPr lang="en-US" altLang="zh-CN" sz="2000" dirty="0" smtClean="0">
                <a:solidFill>
                  <a:srgbClr val="1B0807"/>
                </a:solidFill>
                <a:latin typeface="Times New Roman" panose="02020603050405020304" pitchFamily="18" charset="0"/>
                <a:cs typeface="Times New Roman" panose="02020603050405020304" pitchFamily="18" charset="0"/>
              </a:rPr>
              <a:t>s</a:t>
            </a:r>
            <a:r>
              <a:rPr lang="en-US" sz="2000" dirty="0" smtClean="0">
                <a:solidFill>
                  <a:srgbClr val="1B0807"/>
                </a:solidFill>
                <a:latin typeface="Times New Roman" panose="02020603050405020304" pitchFamily="18" charset="0"/>
                <a:cs typeface="Times New Roman" panose="02020603050405020304" pitchFamily="18" charset="0"/>
              </a:rPr>
              <a:t> </a:t>
            </a:r>
            <a:r>
              <a:rPr lang="en-US" sz="2000" dirty="0">
                <a:solidFill>
                  <a:srgbClr val="1B0807"/>
                </a:solidFill>
                <a:latin typeface="Times New Roman" panose="02020603050405020304" pitchFamily="18" charset="0"/>
                <a:cs typeface="Times New Roman" panose="02020603050405020304" pitchFamily="18" charset="0"/>
              </a:rPr>
              <a:t>of any </a:t>
            </a:r>
            <a:r>
              <a:rPr lang="en-US" sz="2000" dirty="0" smtClean="0">
                <a:solidFill>
                  <a:srgbClr val="1B0807"/>
                </a:solidFill>
                <a:latin typeface="Times New Roman" panose="02020603050405020304" pitchFamily="18" charset="0"/>
                <a:cs typeface="Times New Roman" panose="02020603050405020304" pitchFamily="18" charset="0"/>
              </a:rPr>
              <a:t>accuracy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for</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stationary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iterative</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methods.</a:t>
            </a:r>
          </a:p>
        </p:txBody>
      </p:sp>
      <mc:AlternateContent xmlns:mc="http://schemas.openxmlformats.org/markup-compatibility/2006" xmlns:a14="http://schemas.microsoft.com/office/drawing/2010/main">
        <mc:Choice Requires="a14">
          <p:sp>
            <p:nvSpPr>
              <p:cNvPr id="20" name="文本框 6"/>
              <p:cNvSpPr txBox="1"/>
              <p:nvPr/>
            </p:nvSpPr>
            <p:spPr>
              <a:xfrm>
                <a:off x="251520" y="1616575"/>
                <a:ext cx="8865638" cy="476990"/>
              </a:xfrm>
              <a:prstGeom prst="rect">
                <a:avLst/>
              </a:prstGeom>
              <a:noFill/>
            </p:spPr>
            <p:txBody>
              <a:bodyPr wrap="square" rtlCol="0">
                <a:spAutoFit/>
              </a:bodyPr>
              <a:lstStyle/>
              <a:p>
                <a:r>
                  <a:rPr lang="en-US" altLang="zh-CN" dirty="0" smtClean="0">
                    <a:solidFill>
                      <a:srgbClr val="1B0807"/>
                    </a:solidFill>
                    <a:latin typeface="Times New Roman" panose="02020603050405020304" pitchFamily="18" charset="0"/>
                    <a:cs typeface="Times New Roman" panose="02020603050405020304" pitchFamily="18" charset="0"/>
                  </a:rPr>
                  <a:t>A</a:t>
                </a:r>
                <a:r>
                  <a:rPr lang="en-US" altLang="zh-CN" b="1" dirty="0" smtClean="0">
                    <a:solidFill>
                      <a:srgbClr val="FF6600"/>
                    </a:solidFill>
                    <a:latin typeface="Times New Roman" panose="02020603050405020304" pitchFamily="18" charset="0"/>
                    <a:cs typeface="Times New Roman" panose="02020603050405020304" pitchFamily="18" charset="0"/>
                  </a:rPr>
                  <a:t> toy equation</a:t>
                </a:r>
                <a:r>
                  <a:rPr lang="en-US" altLang="zh-CN" dirty="0" smtClean="0">
                    <a:solidFill>
                      <a:srgbClr val="1B0807"/>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solidFill>
                              <a:srgbClr val="1B0807"/>
                            </a:solidFill>
                            <a:latin typeface="Cambria Math" charset="0"/>
                            <a:ea typeface="Times" charset="0"/>
                            <a:cs typeface="Times" charset="0"/>
                          </a:rPr>
                        </m:ctrlPr>
                      </m:sSupPr>
                      <m:e>
                        <m:r>
                          <a:rPr lang="en-US" altLang="zh-CN" i="1">
                            <a:solidFill>
                              <a:srgbClr val="1B0807"/>
                            </a:solidFill>
                            <a:latin typeface="Cambria Math" charset="0"/>
                            <a:ea typeface="Times" charset="0"/>
                            <a:cs typeface="Times" charset="0"/>
                          </a:rPr>
                          <m:t>𝑥</m:t>
                        </m:r>
                      </m:e>
                      <m:sup>
                        <m:r>
                          <a:rPr lang="en-US" altLang="zh-CN" i="1">
                            <a:solidFill>
                              <a:srgbClr val="1B0807"/>
                            </a:solidFill>
                            <a:latin typeface="Cambria Math" charset="0"/>
                            <a:ea typeface="Times" charset="0"/>
                            <a:cs typeface="Times" charset="0"/>
                          </a:rPr>
                          <m:t>(</m:t>
                        </m:r>
                        <m:r>
                          <a:rPr lang="en-US" altLang="zh-CN" i="1">
                            <a:solidFill>
                              <a:srgbClr val="1B0807"/>
                            </a:solidFill>
                            <a:latin typeface="Cambria Math" charset="0"/>
                            <a:ea typeface="Times" charset="0"/>
                            <a:cs typeface="Times" charset="0"/>
                          </a:rPr>
                          <m:t>𝑘</m:t>
                        </m:r>
                        <m:r>
                          <a:rPr lang="en-US" altLang="zh-CN" i="1">
                            <a:solidFill>
                              <a:srgbClr val="1B0807"/>
                            </a:solidFill>
                            <a:latin typeface="Cambria Math" charset="0"/>
                            <a:ea typeface="Times" charset="0"/>
                            <a:cs typeface="Times" charset="0"/>
                          </a:rPr>
                          <m:t>+1)</m:t>
                        </m:r>
                      </m:sup>
                    </m:sSup>
                    <m:r>
                      <a:rPr lang="en-US" altLang="zh-CN" i="1">
                        <a:solidFill>
                          <a:srgbClr val="1B0807"/>
                        </a:solidFill>
                        <a:latin typeface="Cambria Math" charset="0"/>
                        <a:ea typeface="Times" charset="0"/>
                        <a:cs typeface="Times" charset="0"/>
                      </a:rPr>
                      <m:t>=</m:t>
                    </m:r>
                    <m:f>
                      <m:fPr>
                        <m:type m:val="skw"/>
                        <m:ctrlPr>
                          <a:rPr lang="en-US" altLang="zh-CN" i="1">
                            <a:solidFill>
                              <a:srgbClr val="1B0807"/>
                            </a:solidFill>
                            <a:latin typeface="Cambria Math" charset="0"/>
                            <a:ea typeface="Times" charset="0"/>
                            <a:cs typeface="Times" charset="0"/>
                          </a:rPr>
                        </m:ctrlPr>
                      </m:fPr>
                      <m:num>
                        <m:r>
                          <a:rPr lang="en-US" altLang="zh-CN" i="1">
                            <a:solidFill>
                              <a:srgbClr val="1B0807"/>
                            </a:solidFill>
                            <a:latin typeface="Cambria Math" charset="0"/>
                            <a:ea typeface="Times" charset="0"/>
                            <a:cs typeface="Times" charset="0"/>
                          </a:rPr>
                          <m:t>1</m:t>
                        </m:r>
                      </m:num>
                      <m:den>
                        <m:r>
                          <a:rPr lang="en-US" altLang="zh-CN" i="1">
                            <a:solidFill>
                              <a:srgbClr val="1B0807"/>
                            </a:solidFill>
                            <a:latin typeface="Cambria Math" charset="0"/>
                            <a:ea typeface="Times" charset="0"/>
                            <a:cs typeface="Times" charset="0"/>
                          </a:rPr>
                          <m:t>8</m:t>
                        </m:r>
                      </m:den>
                    </m:f>
                    <m:r>
                      <a:rPr lang="en-US" altLang="zh-CN" i="1">
                        <a:solidFill>
                          <a:srgbClr val="1B0807"/>
                        </a:solidFill>
                        <a:latin typeface="Cambria Math" charset="0"/>
                        <a:ea typeface="Times" charset="0"/>
                        <a:cs typeface="Times" charset="0"/>
                      </a:rPr>
                      <m:t>−</m:t>
                    </m:r>
                    <m:f>
                      <m:fPr>
                        <m:type m:val="skw"/>
                        <m:ctrlPr>
                          <a:rPr lang="en-US" altLang="zh-CN" i="1">
                            <a:solidFill>
                              <a:srgbClr val="1B0807"/>
                            </a:solidFill>
                            <a:latin typeface="Cambria Math" charset="0"/>
                            <a:ea typeface="Times" charset="0"/>
                            <a:cs typeface="Times" charset="0"/>
                          </a:rPr>
                        </m:ctrlPr>
                      </m:fPr>
                      <m:num>
                        <m:r>
                          <a:rPr lang="en-US" altLang="zh-CN" i="1">
                            <a:solidFill>
                              <a:srgbClr val="1B0807"/>
                            </a:solidFill>
                            <a:latin typeface="Cambria Math" charset="0"/>
                            <a:ea typeface="Times" charset="0"/>
                            <a:cs typeface="Times" charset="0"/>
                          </a:rPr>
                          <m:t>1</m:t>
                        </m:r>
                      </m:num>
                      <m:den>
                        <m:r>
                          <a:rPr lang="en-US" altLang="zh-CN" i="1">
                            <a:solidFill>
                              <a:srgbClr val="1B0807"/>
                            </a:solidFill>
                            <a:latin typeface="Cambria Math" charset="0"/>
                            <a:ea typeface="Times" charset="0"/>
                            <a:cs typeface="Times" charset="0"/>
                          </a:rPr>
                          <m:t>7</m:t>
                        </m:r>
                      </m:den>
                    </m:f>
                    <m:sSup>
                      <m:sSupPr>
                        <m:ctrlPr>
                          <a:rPr lang="en-US" i="1">
                            <a:solidFill>
                              <a:srgbClr val="1B0807"/>
                            </a:solidFill>
                            <a:latin typeface="Cambria Math" charset="0"/>
                            <a:ea typeface="Times" charset="0"/>
                            <a:cs typeface="Times" charset="0"/>
                          </a:rPr>
                        </m:ctrlPr>
                      </m:sSupPr>
                      <m:e>
                        <m:r>
                          <a:rPr lang="en-US" altLang="zh-CN" i="1">
                            <a:solidFill>
                              <a:srgbClr val="1B0807"/>
                            </a:solidFill>
                            <a:latin typeface="Cambria Math" charset="0"/>
                            <a:ea typeface="Times" charset="0"/>
                            <a:cs typeface="Times" charset="0"/>
                          </a:rPr>
                          <m:t>𝑥</m:t>
                        </m:r>
                      </m:e>
                      <m:sup>
                        <m:r>
                          <a:rPr lang="en-US" altLang="zh-CN" i="1">
                            <a:solidFill>
                              <a:srgbClr val="1B0807"/>
                            </a:solidFill>
                            <a:latin typeface="Cambria Math" charset="0"/>
                            <a:ea typeface="Times" charset="0"/>
                            <a:cs typeface="Times" charset="0"/>
                          </a:rPr>
                          <m:t>(</m:t>
                        </m:r>
                        <m:r>
                          <a:rPr lang="en-US" altLang="zh-CN" i="1">
                            <a:solidFill>
                              <a:srgbClr val="1B0807"/>
                            </a:solidFill>
                            <a:latin typeface="Cambria Math" charset="0"/>
                            <a:ea typeface="Times" charset="0"/>
                            <a:cs typeface="Times" charset="0"/>
                          </a:rPr>
                          <m:t>𝑘</m:t>
                        </m:r>
                        <m:r>
                          <a:rPr lang="en-US" altLang="zh-CN" i="1">
                            <a:solidFill>
                              <a:srgbClr val="1B0807"/>
                            </a:solidFill>
                            <a:latin typeface="Cambria Math" charset="0"/>
                            <a:ea typeface="Times" charset="0"/>
                            <a:cs typeface="Times" charset="0"/>
                          </a:rPr>
                          <m:t>)</m:t>
                        </m:r>
                      </m:sup>
                    </m:sSup>
                    <m:r>
                      <a:rPr lang="en-US" altLang="zh-CN" i="1">
                        <a:solidFill>
                          <a:srgbClr val="1B0807"/>
                        </a:solidFill>
                        <a:latin typeface="Cambria Math" charset="0"/>
                        <a:ea typeface="Times" charset="0"/>
                        <a:cs typeface="Times" charset="0"/>
                      </a:rPr>
                      <m:t> </m:t>
                    </m:r>
                  </m:oMath>
                </a14:m>
                <a:r>
                  <a:rPr lang="en-US" altLang="zh-CN" dirty="0" smtClean="0">
                    <a:solidFill>
                      <a:srgbClr val="1B0807"/>
                    </a:solidFill>
                    <a:latin typeface="Times New Roman" panose="02020603050405020304" pitchFamily="18" charset="0"/>
                    <a:cs typeface="Times New Roman" panose="02020603050405020304" pitchFamily="18" charset="0"/>
                  </a:rPr>
                  <a:t>using our proposal.</a:t>
                </a:r>
                <a:endParaRPr lang="zh-CN" altLang="en-US" dirty="0">
                  <a:solidFill>
                    <a:srgbClr val="1B0807"/>
                  </a:solidFill>
                  <a:latin typeface="Times New Roman" panose="02020603050405020304" pitchFamily="18" charset="0"/>
                  <a:cs typeface="Times New Roman" panose="02020603050405020304" pitchFamily="18" charset="0"/>
                </a:endParaRPr>
              </a:p>
            </p:txBody>
          </p:sp>
        </mc:Choice>
        <mc:Fallback xmlns="">
          <p:sp>
            <p:nvSpPr>
              <p:cNvPr id="20" name="文本框 6"/>
              <p:cNvSpPr txBox="1">
                <a:spLocks noRot="1" noChangeAspect="1" noMove="1" noResize="1" noEditPoints="1" noAdjustHandles="1" noChangeArrowheads="1" noChangeShapeType="1" noTextEdit="1"/>
              </p:cNvSpPr>
              <p:nvPr/>
            </p:nvSpPr>
            <p:spPr>
              <a:xfrm>
                <a:off x="251520" y="1616575"/>
                <a:ext cx="8865638" cy="476990"/>
              </a:xfrm>
              <a:prstGeom prst="rect">
                <a:avLst/>
              </a:prstGeom>
              <a:blipFill>
                <a:blip r:embed="rId3"/>
                <a:stretch>
                  <a:fillRect l="-1031" t="-6410" b="-29487"/>
                </a:stretch>
              </a:blipFill>
            </p:spPr>
            <p:txBody>
              <a:bodyPr/>
              <a:lstStyle/>
              <a:p>
                <a:r>
                  <a:rPr lang="en-GB">
                    <a:noFill/>
                  </a:rPr>
                  <a:t> </a:t>
                </a:r>
              </a:p>
            </p:txBody>
          </p:sp>
        </mc:Fallback>
      </mc:AlternateContent>
      <p:grpSp>
        <p:nvGrpSpPr>
          <p:cNvPr id="21" name="Group 20"/>
          <p:cNvGrpSpPr/>
          <p:nvPr/>
        </p:nvGrpSpPr>
        <p:grpSpPr>
          <a:xfrm>
            <a:off x="395536" y="2555993"/>
            <a:ext cx="4752528" cy="3393288"/>
            <a:chOff x="2717257" y="2223624"/>
            <a:chExt cx="4752528" cy="3393288"/>
          </a:xfrm>
        </p:grpSpPr>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b="12716"/>
            <a:stretch/>
          </p:blipFill>
          <p:spPr>
            <a:xfrm>
              <a:off x="3219392" y="2232536"/>
              <a:ext cx="4250393" cy="338437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7257" y="2223624"/>
              <a:ext cx="702615" cy="3365616"/>
            </a:xfrm>
            <a:prstGeom prst="rect">
              <a:avLst/>
            </a:prstGeom>
          </p:spPr>
        </p:pic>
      </p:grpSp>
      <p:grpSp>
        <p:nvGrpSpPr>
          <p:cNvPr id="27" name="Group 26"/>
          <p:cNvGrpSpPr/>
          <p:nvPr/>
        </p:nvGrpSpPr>
        <p:grpSpPr>
          <a:xfrm>
            <a:off x="425822" y="5517232"/>
            <a:ext cx="4392488" cy="404377"/>
            <a:chOff x="395536" y="1965412"/>
            <a:chExt cx="4392488" cy="4474460"/>
          </a:xfrm>
        </p:grpSpPr>
        <p:sp>
          <p:nvSpPr>
            <p:cNvPr id="28" name="TextBox 27"/>
            <p:cNvSpPr txBox="1"/>
            <p:nvPr/>
          </p:nvSpPr>
          <p:spPr>
            <a:xfrm>
              <a:off x="1056700" y="3114996"/>
              <a:ext cx="3731324" cy="2834284"/>
            </a:xfrm>
            <a:prstGeom prst="rect">
              <a:avLst/>
            </a:prstGeom>
            <a:solidFill>
              <a:schemeClr val="bg1"/>
            </a:solidFill>
            <a:ln w="41275" cmpd="thickThin">
              <a:solidFill>
                <a:schemeClr val="bg1"/>
              </a:solidFill>
            </a:ln>
          </p:spPr>
          <p:txBody>
            <a:bodyPr wrap="square" rtlCol="0">
              <a:spAutoFit/>
            </a:bodyPr>
            <a:lstStyle/>
            <a:p>
              <a:endParaRPr lang="en-US"/>
            </a:p>
          </p:txBody>
        </p:sp>
        <p:sp>
          <p:nvSpPr>
            <p:cNvPr id="29" name="TextBox 28"/>
            <p:cNvSpPr txBox="1"/>
            <p:nvPr/>
          </p:nvSpPr>
          <p:spPr>
            <a:xfrm>
              <a:off x="395536" y="1965412"/>
              <a:ext cx="630878" cy="4474460"/>
            </a:xfrm>
            <a:prstGeom prst="rect">
              <a:avLst/>
            </a:prstGeom>
            <a:solidFill>
              <a:schemeClr val="bg1"/>
            </a:solidFill>
          </p:spPr>
          <p:txBody>
            <a:bodyPr wrap="square" rtlCol="0">
              <a:spAutoFit/>
            </a:bodyPr>
            <a:lstStyle/>
            <a:p>
              <a:endParaRPr lang="en-US"/>
            </a:p>
          </p:txBody>
        </p:sp>
      </p:grpSp>
      <p:grpSp>
        <p:nvGrpSpPr>
          <p:cNvPr id="50" name="Group 49"/>
          <p:cNvGrpSpPr/>
          <p:nvPr/>
        </p:nvGrpSpPr>
        <p:grpSpPr>
          <a:xfrm>
            <a:off x="395536" y="5112855"/>
            <a:ext cx="4422774" cy="845336"/>
            <a:chOff x="395536" y="1965412"/>
            <a:chExt cx="4422774" cy="4474460"/>
          </a:xfrm>
        </p:grpSpPr>
        <p:sp>
          <p:nvSpPr>
            <p:cNvPr id="51" name="TextBox 50"/>
            <p:cNvSpPr txBox="1"/>
            <p:nvPr/>
          </p:nvSpPr>
          <p:spPr>
            <a:xfrm>
              <a:off x="1056700" y="2414977"/>
              <a:ext cx="3761610" cy="3831257"/>
            </a:xfrm>
            <a:prstGeom prst="rect">
              <a:avLst/>
            </a:prstGeom>
            <a:solidFill>
              <a:schemeClr val="bg1"/>
            </a:solidFill>
            <a:ln w="41275" cmpd="thickThin">
              <a:solidFill>
                <a:schemeClr val="bg1"/>
              </a:solidFill>
            </a:ln>
          </p:spPr>
          <p:txBody>
            <a:bodyPr wrap="square" rtlCol="0">
              <a:spAutoFit/>
            </a:bodyPr>
            <a:lstStyle/>
            <a:p>
              <a:endParaRPr lang="en-US"/>
            </a:p>
          </p:txBody>
        </p:sp>
        <p:sp>
          <p:nvSpPr>
            <p:cNvPr id="52" name="TextBox 51"/>
            <p:cNvSpPr txBox="1"/>
            <p:nvPr/>
          </p:nvSpPr>
          <p:spPr>
            <a:xfrm>
              <a:off x="395536" y="1965412"/>
              <a:ext cx="630878" cy="4474460"/>
            </a:xfrm>
            <a:prstGeom prst="rect">
              <a:avLst/>
            </a:prstGeom>
            <a:solidFill>
              <a:schemeClr val="bg1"/>
            </a:solidFill>
          </p:spPr>
          <p:txBody>
            <a:bodyPr wrap="square" rtlCol="0">
              <a:spAutoFit/>
            </a:bodyPr>
            <a:lstStyle/>
            <a:p>
              <a:endParaRPr lang="en-US"/>
            </a:p>
          </p:txBody>
        </p:sp>
      </p:grpSp>
      <p:grpSp>
        <p:nvGrpSpPr>
          <p:cNvPr id="53" name="Group 52"/>
          <p:cNvGrpSpPr/>
          <p:nvPr/>
        </p:nvGrpSpPr>
        <p:grpSpPr>
          <a:xfrm>
            <a:off x="395536" y="4713676"/>
            <a:ext cx="4392488" cy="1235604"/>
            <a:chOff x="395536" y="1965412"/>
            <a:chExt cx="4392488" cy="4576967"/>
          </a:xfrm>
        </p:grpSpPr>
        <p:sp>
          <p:nvSpPr>
            <p:cNvPr id="54" name="TextBox 53"/>
            <p:cNvSpPr txBox="1"/>
            <p:nvPr/>
          </p:nvSpPr>
          <p:spPr>
            <a:xfrm>
              <a:off x="1056700" y="2308876"/>
              <a:ext cx="3731324" cy="4233503"/>
            </a:xfrm>
            <a:prstGeom prst="rect">
              <a:avLst/>
            </a:prstGeom>
            <a:solidFill>
              <a:schemeClr val="bg1"/>
            </a:solidFill>
            <a:ln w="98425" cmpd="thickThin">
              <a:solidFill>
                <a:schemeClr val="bg1"/>
              </a:solidFill>
            </a:ln>
          </p:spPr>
          <p:txBody>
            <a:bodyPr wrap="square" rtlCol="0">
              <a:spAutoFit/>
            </a:bodyPr>
            <a:lstStyle/>
            <a:p>
              <a:endParaRPr lang="en-US"/>
            </a:p>
          </p:txBody>
        </p:sp>
        <p:sp>
          <p:nvSpPr>
            <p:cNvPr id="55" name="TextBox 54"/>
            <p:cNvSpPr txBox="1"/>
            <p:nvPr/>
          </p:nvSpPr>
          <p:spPr>
            <a:xfrm>
              <a:off x="395536" y="1965412"/>
              <a:ext cx="630878" cy="4474460"/>
            </a:xfrm>
            <a:prstGeom prst="rect">
              <a:avLst/>
            </a:prstGeom>
            <a:solidFill>
              <a:schemeClr val="bg1"/>
            </a:solidFill>
          </p:spPr>
          <p:txBody>
            <a:bodyPr wrap="square" rtlCol="0">
              <a:spAutoFit/>
            </a:bodyPr>
            <a:lstStyle/>
            <a:p>
              <a:endParaRPr lang="en-US"/>
            </a:p>
          </p:txBody>
        </p:sp>
      </p:grpSp>
      <p:grpSp>
        <p:nvGrpSpPr>
          <p:cNvPr id="56" name="Group 55"/>
          <p:cNvGrpSpPr/>
          <p:nvPr/>
        </p:nvGrpSpPr>
        <p:grpSpPr>
          <a:xfrm>
            <a:off x="291851" y="4246456"/>
            <a:ext cx="4392488" cy="1630816"/>
            <a:chOff x="395536" y="1965412"/>
            <a:chExt cx="4392488" cy="4576967"/>
          </a:xfrm>
        </p:grpSpPr>
        <p:sp>
          <p:nvSpPr>
            <p:cNvPr id="57" name="TextBox 56"/>
            <p:cNvSpPr txBox="1"/>
            <p:nvPr/>
          </p:nvSpPr>
          <p:spPr>
            <a:xfrm>
              <a:off x="1056700" y="2308875"/>
              <a:ext cx="3731324" cy="4233504"/>
            </a:xfrm>
            <a:prstGeom prst="rect">
              <a:avLst/>
            </a:prstGeom>
            <a:solidFill>
              <a:schemeClr val="bg1"/>
            </a:solidFill>
            <a:ln w="98425" cmpd="thickThin">
              <a:solidFill>
                <a:schemeClr val="bg1"/>
              </a:solidFill>
            </a:ln>
          </p:spPr>
          <p:txBody>
            <a:bodyPr wrap="square" rtlCol="0">
              <a:spAutoFit/>
            </a:bodyPr>
            <a:lstStyle/>
            <a:p>
              <a:endParaRPr lang="en-US"/>
            </a:p>
          </p:txBody>
        </p:sp>
        <p:sp>
          <p:nvSpPr>
            <p:cNvPr id="58" name="TextBox 57"/>
            <p:cNvSpPr txBox="1"/>
            <p:nvPr/>
          </p:nvSpPr>
          <p:spPr>
            <a:xfrm>
              <a:off x="395536" y="1965412"/>
              <a:ext cx="630878" cy="4474460"/>
            </a:xfrm>
            <a:prstGeom prst="rect">
              <a:avLst/>
            </a:prstGeom>
            <a:solidFill>
              <a:schemeClr val="bg1"/>
            </a:solidFill>
          </p:spPr>
          <p:txBody>
            <a:bodyPr wrap="square" rtlCol="0">
              <a:spAutoFit/>
            </a:bodyPr>
            <a:lstStyle/>
            <a:p>
              <a:endParaRPr lang="en-US"/>
            </a:p>
          </p:txBody>
        </p:sp>
      </p:grpSp>
      <p:grpSp>
        <p:nvGrpSpPr>
          <p:cNvPr id="68" name="Group 67"/>
          <p:cNvGrpSpPr/>
          <p:nvPr/>
        </p:nvGrpSpPr>
        <p:grpSpPr>
          <a:xfrm>
            <a:off x="395536" y="3042988"/>
            <a:ext cx="4392488" cy="2906292"/>
            <a:chOff x="395536" y="3042988"/>
            <a:chExt cx="4392488" cy="2906292"/>
          </a:xfrm>
        </p:grpSpPr>
        <p:sp>
          <p:nvSpPr>
            <p:cNvPr id="69" name="TextBox 68"/>
            <p:cNvSpPr txBox="1"/>
            <p:nvPr/>
          </p:nvSpPr>
          <p:spPr>
            <a:xfrm>
              <a:off x="1056700" y="3114996"/>
              <a:ext cx="3731324" cy="2834284"/>
            </a:xfrm>
            <a:prstGeom prst="rect">
              <a:avLst/>
            </a:prstGeom>
            <a:solidFill>
              <a:schemeClr val="bg1"/>
            </a:solidFill>
            <a:ln w="41275" cmpd="thickThin">
              <a:solidFill>
                <a:schemeClr val="bg1"/>
              </a:solidFill>
            </a:ln>
          </p:spPr>
          <p:txBody>
            <a:bodyPr wrap="square" rtlCol="0">
              <a:spAutoFit/>
            </a:bodyPr>
            <a:lstStyle/>
            <a:p>
              <a:endParaRPr lang="en-US"/>
            </a:p>
          </p:txBody>
        </p:sp>
        <p:sp>
          <p:nvSpPr>
            <p:cNvPr id="70" name="TextBox 69"/>
            <p:cNvSpPr txBox="1"/>
            <p:nvPr/>
          </p:nvSpPr>
          <p:spPr>
            <a:xfrm>
              <a:off x="395536" y="3042988"/>
              <a:ext cx="661164" cy="2834284"/>
            </a:xfrm>
            <a:prstGeom prst="rect">
              <a:avLst/>
            </a:prstGeom>
            <a:solidFill>
              <a:schemeClr val="bg1"/>
            </a:solidFill>
          </p:spPr>
          <p:txBody>
            <a:bodyPr wrap="square" rtlCol="0">
              <a:spAutoFit/>
            </a:bodyPr>
            <a:lstStyle/>
            <a:p>
              <a:endParaRPr lang="en-US"/>
            </a:p>
          </p:txBody>
        </p:sp>
      </p:grpSp>
      <p:grpSp>
        <p:nvGrpSpPr>
          <p:cNvPr id="71" name="Group 70"/>
          <p:cNvGrpSpPr/>
          <p:nvPr/>
        </p:nvGrpSpPr>
        <p:grpSpPr>
          <a:xfrm>
            <a:off x="395536" y="3429000"/>
            <a:ext cx="4392488" cy="2448272"/>
            <a:chOff x="395536" y="1965412"/>
            <a:chExt cx="4392488" cy="4474460"/>
          </a:xfrm>
        </p:grpSpPr>
        <p:sp>
          <p:nvSpPr>
            <p:cNvPr id="72" name="TextBox 71"/>
            <p:cNvSpPr txBox="1"/>
            <p:nvPr/>
          </p:nvSpPr>
          <p:spPr>
            <a:xfrm>
              <a:off x="1056700" y="2097014"/>
              <a:ext cx="3731324" cy="4233500"/>
            </a:xfrm>
            <a:prstGeom prst="rect">
              <a:avLst/>
            </a:prstGeom>
            <a:solidFill>
              <a:schemeClr val="bg1"/>
            </a:solidFill>
            <a:ln w="161925" cmpd="thickThin">
              <a:noFill/>
            </a:ln>
          </p:spPr>
          <p:txBody>
            <a:bodyPr wrap="square" rtlCol="0">
              <a:spAutoFit/>
            </a:bodyPr>
            <a:lstStyle/>
            <a:p>
              <a:endParaRPr lang="en-US"/>
            </a:p>
          </p:txBody>
        </p:sp>
        <p:sp>
          <p:nvSpPr>
            <p:cNvPr id="73" name="TextBox 72"/>
            <p:cNvSpPr txBox="1"/>
            <p:nvPr/>
          </p:nvSpPr>
          <p:spPr>
            <a:xfrm>
              <a:off x="395536" y="1965412"/>
              <a:ext cx="630878" cy="4474460"/>
            </a:xfrm>
            <a:prstGeom prst="rect">
              <a:avLst/>
            </a:prstGeom>
            <a:solidFill>
              <a:schemeClr val="bg1"/>
            </a:solidFill>
            <a:ln>
              <a:noFill/>
            </a:ln>
          </p:spPr>
          <p:txBody>
            <a:bodyPr wrap="square" rtlCol="0">
              <a:spAutoFit/>
            </a:bodyPr>
            <a:lstStyle/>
            <a:p>
              <a:endParaRPr lang="en-US"/>
            </a:p>
          </p:txBody>
        </p:sp>
      </p:grpSp>
      <p:grpSp>
        <p:nvGrpSpPr>
          <p:cNvPr id="74" name="Group 73"/>
          <p:cNvGrpSpPr/>
          <p:nvPr/>
        </p:nvGrpSpPr>
        <p:grpSpPr>
          <a:xfrm>
            <a:off x="395536" y="3834913"/>
            <a:ext cx="4392488" cy="2056133"/>
            <a:chOff x="395536" y="1965412"/>
            <a:chExt cx="4392488" cy="4474460"/>
          </a:xfrm>
        </p:grpSpPr>
        <p:sp>
          <p:nvSpPr>
            <p:cNvPr id="75" name="TextBox 74"/>
            <p:cNvSpPr txBox="1"/>
            <p:nvPr/>
          </p:nvSpPr>
          <p:spPr>
            <a:xfrm>
              <a:off x="1056700" y="2178986"/>
              <a:ext cx="3731324" cy="4233501"/>
            </a:xfrm>
            <a:prstGeom prst="rect">
              <a:avLst/>
            </a:prstGeom>
            <a:solidFill>
              <a:schemeClr val="bg1"/>
            </a:solidFill>
            <a:ln w="161925" cmpd="thickThin">
              <a:noFill/>
            </a:ln>
          </p:spPr>
          <p:txBody>
            <a:bodyPr wrap="square" rtlCol="0">
              <a:spAutoFit/>
            </a:bodyPr>
            <a:lstStyle/>
            <a:p>
              <a:endParaRPr lang="en-US"/>
            </a:p>
          </p:txBody>
        </p:sp>
        <p:sp>
          <p:nvSpPr>
            <p:cNvPr id="76" name="TextBox 75"/>
            <p:cNvSpPr txBox="1"/>
            <p:nvPr/>
          </p:nvSpPr>
          <p:spPr>
            <a:xfrm>
              <a:off x="395536" y="1965412"/>
              <a:ext cx="630878" cy="4474460"/>
            </a:xfrm>
            <a:prstGeom prst="rect">
              <a:avLst/>
            </a:prstGeom>
            <a:solidFill>
              <a:schemeClr val="bg1"/>
            </a:solidFill>
            <a:ln>
              <a:noFill/>
            </a:ln>
          </p:spPr>
          <p:txBody>
            <a:bodyPr wrap="square" rtlCol="0">
              <a:spAutoFit/>
            </a:bodyPr>
            <a:lstStyle/>
            <a:p>
              <a:endParaRPr lang="en-US"/>
            </a:p>
          </p:txBody>
        </p:sp>
      </p:grpSp>
    </p:spTree>
    <p:extLst>
      <p:ext uri="{BB962C8B-B14F-4D97-AF65-F5344CB8AC3E}">
        <p14:creationId xmlns:p14="http://schemas.microsoft.com/office/powerpoint/2010/main" val="9072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74"/>
                                        </p:tgtEl>
                                      </p:cBhvr>
                                    </p:animEffect>
                                    <p:set>
                                      <p:cBhvr>
                                        <p:cTn id="17" dur="1" fill="hold">
                                          <p:stCondLst>
                                            <p:cond delay="499"/>
                                          </p:stCondLst>
                                        </p:cTn>
                                        <p:tgtEl>
                                          <p:spTgt spid="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3"/>
                                        </p:tgtEl>
                                      </p:cBhvr>
                                    </p:animEffect>
                                    <p:set>
                                      <p:cBhvr>
                                        <p:cTn id="27" dur="1" fill="hold">
                                          <p:stCondLst>
                                            <p:cond delay="499"/>
                                          </p:stCondLst>
                                        </p:cTn>
                                        <p:tgtEl>
                                          <p:spTgt spid="5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50"/>
                                        </p:tgtEl>
                                      </p:cBhvr>
                                    </p:animEffect>
                                    <p:set>
                                      <p:cBhvr>
                                        <p:cTn id="32" dur="1" fill="hold">
                                          <p:stCondLst>
                                            <p:cond delay="499"/>
                                          </p:stCondLst>
                                        </p:cTn>
                                        <p:tgtEl>
                                          <p:spTgt spid="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 calcmode="lin" valueType="num">
                                      <p:cBhvr additive="base">
                                        <p:cTn id="4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 calcmode="lin" valueType="num">
                                      <p:cBhvr additive="base">
                                        <p:cTn id="48"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
                                            <p:txEl>
                                              <p:pRg st="2" end="2"/>
                                            </p:txEl>
                                          </p:spTgt>
                                        </p:tgtEl>
                                        <p:attrNameLst>
                                          <p:attrName>style.visibility</p:attrName>
                                        </p:attrNameLst>
                                      </p:cBhvr>
                                      <p:to>
                                        <p:strVal val="visible"/>
                                      </p:to>
                                    </p:set>
                                    <p:anim calcmode="lin" valueType="num">
                                      <p:cBhvr additive="base">
                                        <p:cTn id="54"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
                                            <p:txEl>
                                              <p:pRg st="2" end="2"/>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6">
                                            <p:txEl>
                                              <p:pRg st="3" end="3"/>
                                            </p:txEl>
                                          </p:spTgt>
                                        </p:tgtEl>
                                        <p:attrNameLst>
                                          <p:attrName>style.visibility</p:attrName>
                                        </p:attrNameLst>
                                      </p:cBhvr>
                                      <p:to>
                                        <p:strVal val="visible"/>
                                      </p:to>
                                    </p:set>
                                    <p:anim calcmode="lin" valueType="num">
                                      <p:cBhvr additive="base">
                                        <p:cTn id="58"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
                                            <p:txEl>
                                              <p:pRg st="3" end="3"/>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6">
                                            <p:txEl>
                                              <p:pRg st="4" end="4"/>
                                            </p:txEl>
                                          </p:spTgt>
                                        </p:tgtEl>
                                        <p:attrNameLst>
                                          <p:attrName>style.visibility</p:attrName>
                                        </p:attrNameLst>
                                      </p:cBhvr>
                                      <p:to>
                                        <p:strVal val="visible"/>
                                      </p:to>
                                    </p:set>
                                    <p:anim calcmode="lin" valueType="num">
                                      <p:cBhvr additive="base">
                                        <p:cTn id="62"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6">
                                            <p:txEl>
                                              <p:pRg st="5" end="5"/>
                                            </p:txEl>
                                          </p:spTgt>
                                        </p:tgtEl>
                                        <p:attrNameLst>
                                          <p:attrName>style.visibility</p:attrName>
                                        </p:attrNameLst>
                                      </p:cBhvr>
                                      <p:to>
                                        <p:strVal val="visible"/>
                                      </p:to>
                                    </p:set>
                                    <p:anim calcmode="lin" valueType="num">
                                      <p:cBhvr additive="base">
                                        <p:cTn id="68"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14</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251520" y="1628800"/>
            <a:ext cx="8392996" cy="5145368"/>
            <a:chOff x="251520" y="1628800"/>
            <a:chExt cx="8392996" cy="5145368"/>
          </a:xfrm>
        </p:grpSpPr>
        <p:pic>
          <p:nvPicPr>
            <p:cNvPr id="5" name="Picture 4"/>
            <p:cNvPicPr>
              <a:picLocks noChangeAspect="1"/>
            </p:cNvPicPr>
            <p:nvPr/>
          </p:nvPicPr>
          <p:blipFill>
            <a:blip r:embed="rId3"/>
            <a:stretch>
              <a:fillRect/>
            </a:stretch>
          </p:blipFill>
          <p:spPr>
            <a:xfrm>
              <a:off x="4644008" y="1648039"/>
              <a:ext cx="4000508" cy="5093329"/>
            </a:xfrm>
            <a:prstGeom prst="rect">
              <a:avLst/>
            </a:prstGeom>
          </p:spPr>
        </p:pic>
        <p:pic>
          <p:nvPicPr>
            <p:cNvPr id="3" name="Picture 2"/>
            <p:cNvPicPr>
              <a:picLocks noChangeAspect="1"/>
            </p:cNvPicPr>
            <p:nvPr/>
          </p:nvPicPr>
          <p:blipFill>
            <a:blip r:embed="rId4"/>
            <a:stretch>
              <a:fillRect/>
            </a:stretch>
          </p:blipFill>
          <p:spPr>
            <a:xfrm>
              <a:off x="251520" y="1628800"/>
              <a:ext cx="4033032" cy="5145368"/>
            </a:xfrm>
            <a:prstGeom prst="rect">
              <a:avLst/>
            </a:prstGeom>
          </p:spPr>
        </p:pic>
      </p:grpSp>
      <p:sp>
        <p:nvSpPr>
          <p:cNvPr id="7" name="TextBox 6"/>
          <p:cNvSpPr txBox="1"/>
          <p:nvPr/>
        </p:nvSpPr>
        <p:spPr>
          <a:xfrm>
            <a:off x="179512" y="1628800"/>
            <a:ext cx="2016224" cy="4005504"/>
          </a:xfrm>
          <a:prstGeom prst="rect">
            <a:avLst/>
          </a:prstGeom>
          <a:solidFill>
            <a:schemeClr val="bg1"/>
          </a:solidFill>
          <a:ln w="161925" cmpd="thickThin">
            <a:noFill/>
          </a:ln>
        </p:spPr>
        <p:txBody>
          <a:bodyPr wrap="square" rtlCol="0">
            <a:spAutoFit/>
          </a:bodyPr>
          <a:lstStyle/>
          <a:p>
            <a:endParaRPr lang="en-US"/>
          </a:p>
        </p:txBody>
      </p:sp>
      <p:sp>
        <p:nvSpPr>
          <p:cNvPr id="9" name="Rectangle 8"/>
          <p:cNvSpPr/>
          <p:nvPr/>
        </p:nvSpPr>
        <p:spPr>
          <a:xfrm>
            <a:off x="179512" y="1844824"/>
            <a:ext cx="1820155" cy="830997"/>
          </a:xfrm>
          <a:prstGeom prst="rect">
            <a:avLst/>
          </a:prstGeom>
        </p:spPr>
        <p:txBody>
          <a:bodyPr wrap="square">
            <a:spAutoFit/>
          </a:bodyPr>
          <a:lstStyle/>
          <a:p>
            <a:r>
              <a:rPr lang="en-US" dirty="0" smtClean="0">
                <a:solidFill>
                  <a:srgbClr val="000000"/>
                </a:solidFill>
                <a:latin typeface="Times New Roman" panose="02020603050405020304" pitchFamily="18" charset="0"/>
                <a:cs typeface="Times New Roman" panose="02020603050405020304" pitchFamily="18" charset="0"/>
              </a:rPr>
              <a:t>Section 3.2 is the proof.</a:t>
            </a:r>
            <a:endParaRPr lang="en-GB" dirty="0"/>
          </a:p>
        </p:txBody>
      </p:sp>
    </p:spTree>
    <p:extLst>
      <p:ext uri="{BB962C8B-B14F-4D97-AF65-F5344CB8AC3E}">
        <p14:creationId xmlns:p14="http://schemas.microsoft.com/office/powerpoint/2010/main" val="3627189448"/>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587092"/>
            <a:ext cx="5903070" cy="3821985"/>
          </a:xfrm>
          <a:prstGeom prst="rect">
            <a:avLst/>
          </a:prstGeom>
        </p:spPr>
      </p:pic>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smtClean="0"/>
                  <a:t>How Does</a:t>
                </a:r>
                <a:r>
                  <a:rPr lang="zh-CN" altLang="en-US" dirty="0" smtClean="0"/>
                  <a:t> </a:t>
                </a:r>
                <a14:m>
                  <m:oMath xmlns:m="http://schemas.openxmlformats.org/officeDocument/2006/math">
                    <m:sSub>
                      <m:sSubPr>
                        <m:ctrlPr>
                          <a:rPr lang="en-US" altLang="zh-CN" i="1" smtClean="0">
                            <a:latin typeface="Cambria Math" charset="0"/>
                          </a:rPr>
                        </m:ctrlPr>
                      </m:sSubPr>
                      <m:e>
                        <m:r>
                          <a:rPr lang="en-US" altLang="zh-CN" b="0" i="1" smtClean="0">
                            <a:latin typeface="Cambria Math" charset="0"/>
                          </a:rPr>
                          <m:t>𝐴</m:t>
                        </m:r>
                      </m:e>
                      <m:sub>
                        <m:r>
                          <a:rPr lang="en-US" altLang="zh-CN" b="0" i="1" smtClean="0">
                            <a:latin typeface="Cambria Math" charset="0"/>
                          </a:rPr>
                          <m:t>𝑚</m:t>
                        </m:r>
                      </m:sub>
                    </m:sSub>
                  </m:oMath>
                </a14:m>
                <a:r>
                  <a:rPr lang="en-US" altLang="zh-CN" dirty="0" smtClean="0"/>
                  <a:t> Affect</a:t>
                </a:r>
                <a:r>
                  <a:rPr lang="zh-CN" altLang="en-US" dirty="0" smtClean="0"/>
                  <a:t> </a:t>
                </a:r>
                <a:r>
                  <a:rPr lang="en-US" altLang="zh-CN" dirty="0" smtClean="0"/>
                  <a:t>The</a:t>
                </a:r>
                <a:r>
                  <a:rPr lang="zh-CN" altLang="en-US" dirty="0" smtClean="0"/>
                  <a:t> </a:t>
                </a:r>
                <a:r>
                  <a:rPr lang="en-US" altLang="zh-CN" dirty="0" smtClean="0"/>
                  <a:t>Solve</a:t>
                </a:r>
                <a:r>
                  <a:rPr lang="zh-CN" altLang="en-US" dirty="0" smtClean="0"/>
                  <a:t> </a:t>
                </a:r>
                <a:r>
                  <a:rPr lang="en-US" altLang="zh-CN" dirty="0" smtClean="0"/>
                  <a:t>Time</a:t>
                </a:r>
                <a:r>
                  <a:rPr lang="en-US" altLang="zh-CN" dirty="0"/>
                  <a:t>?</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4"/>
                <a:stretch>
                  <a:fillRect l="-2668" b="-30476"/>
                </a:stretch>
              </a:blipFill>
            </p:spPr>
            <p:txBody>
              <a:bodyPr/>
              <a:lstStyle/>
              <a:p>
                <a:r>
                  <a:rPr lang="en-GB">
                    <a:noFill/>
                  </a:rPr>
                  <a:t> </a:t>
                </a:r>
              </a:p>
            </p:txBody>
          </p:sp>
        </mc:Fallback>
      </mc:AlternateContent>
      <p:sp>
        <p:nvSpPr>
          <p:cNvPr id="29"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20</a:t>
            </a:r>
            <a:endParaRPr lang="en-GB" sz="2000" dirty="0">
              <a:solidFill>
                <a:srgbClr val="1B0807"/>
              </a:solidFill>
              <a:latin typeface="Times New Roman" panose="02020603050405020304" pitchFamily="18" charset="0"/>
              <a:cs typeface="Times New Roman" panose="02020603050405020304" pitchFamily="18" charset="0"/>
            </a:endParaRPr>
          </a:p>
        </p:txBody>
      </p:sp>
      <p:pic>
        <p:nvPicPr>
          <p:cNvPr id="23" name="图片 2"/>
          <p:cNvPicPr>
            <a:picLocks noChangeAspect="1"/>
          </p:cNvPicPr>
          <p:nvPr/>
        </p:nvPicPr>
        <p:blipFill>
          <a:blip r:embed="rId5"/>
          <a:stretch>
            <a:fillRect/>
          </a:stretch>
        </p:blipFill>
        <p:spPr>
          <a:xfrm>
            <a:off x="2771800" y="1834312"/>
            <a:ext cx="1026666" cy="408572"/>
          </a:xfrm>
          <a:prstGeom prst="rect">
            <a:avLst/>
          </a:prstGeom>
        </p:spPr>
      </p:pic>
      <p:pic>
        <p:nvPicPr>
          <p:cNvPr id="24" name="Picture 23"/>
          <p:cNvPicPr>
            <a:picLocks noChangeAspect="1"/>
          </p:cNvPicPr>
          <p:nvPr/>
        </p:nvPicPr>
        <p:blipFill>
          <a:blip r:embed="rId6"/>
          <a:stretch>
            <a:fillRect/>
          </a:stretch>
        </p:blipFill>
        <p:spPr>
          <a:xfrm>
            <a:off x="4283968" y="1655214"/>
            <a:ext cx="3017143" cy="722857"/>
          </a:xfrm>
          <a:prstGeom prst="rect">
            <a:avLst/>
          </a:prstGeom>
        </p:spPr>
      </p:pic>
      <p:sp>
        <p:nvSpPr>
          <p:cNvPr id="34" name="Right Brace 33"/>
          <p:cNvSpPr/>
          <p:nvPr/>
        </p:nvSpPr>
        <p:spPr bwMode="auto">
          <a:xfrm flipV="1">
            <a:off x="6705493" y="2782353"/>
            <a:ext cx="313193" cy="1870070"/>
          </a:xfrm>
          <a:prstGeom prst="rightBrac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4" name="Rectangle 3"/>
          <p:cNvSpPr/>
          <p:nvPr/>
        </p:nvSpPr>
        <p:spPr>
          <a:xfrm>
            <a:off x="7130780" y="3429000"/>
            <a:ext cx="1709122" cy="461665"/>
          </a:xfrm>
          <a:prstGeom prst="rect">
            <a:avLst/>
          </a:prstGeom>
        </p:spPr>
        <p:txBody>
          <a:bodyPr wrap="none">
            <a:spAutoFit/>
          </a:bodyPr>
          <a:lstStyle/>
          <a:p>
            <a:r>
              <a:rPr lang="en-US" smtClean="0">
                <a:solidFill>
                  <a:srgbClr val="000000"/>
                </a:solidFill>
                <a:latin typeface="Times New Roman" panose="02020603050405020304" pitchFamily="18" charset="0"/>
                <a:cs typeface="Times New Roman" panose="02020603050405020304" pitchFamily="18" charset="0"/>
              </a:rPr>
              <a:t>~2500 </a:t>
            </a:r>
            <a:r>
              <a:rPr lang="en-US" dirty="0" smtClean="0">
                <a:solidFill>
                  <a:srgbClr val="000000"/>
                </a:solidFill>
                <a:latin typeface="Times New Roman" panose="02020603050405020304" pitchFamily="18" charset="0"/>
                <a:cs typeface="Times New Roman" panose="02020603050405020304" pitchFamily="18" charset="0"/>
              </a:rPr>
              <a:t>times</a:t>
            </a:r>
            <a:endParaRPr lang="en-GB" dirty="0"/>
          </a:p>
        </p:txBody>
      </p:sp>
    </p:spTree>
    <p:extLst>
      <p:ext uri="{BB962C8B-B14F-4D97-AF65-F5344CB8AC3E}">
        <p14:creationId xmlns:p14="http://schemas.microsoft.com/office/powerpoint/2010/main" val="3952600171"/>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smtClean="0"/>
                  <a:t>How Does</a:t>
                </a:r>
                <a:r>
                  <a:rPr lang="zh-CN" altLang="en-US" dirty="0" smtClean="0"/>
                  <a:t> </a:t>
                </a:r>
                <a14:m>
                  <m:oMath xmlns:m="http://schemas.openxmlformats.org/officeDocument/2006/math">
                    <m:sSub>
                      <m:sSubPr>
                        <m:ctrlPr>
                          <a:rPr lang="en-US" altLang="zh-CN" i="1" smtClean="0">
                            <a:latin typeface="Cambria Math" charset="0"/>
                          </a:rPr>
                        </m:ctrlPr>
                      </m:sSubPr>
                      <m:e>
                        <m:r>
                          <a:rPr lang="en-US" altLang="zh-CN" b="0" i="1" smtClean="0">
                            <a:latin typeface="Cambria Math" charset="0"/>
                          </a:rPr>
                          <m:t>𝐴</m:t>
                        </m:r>
                      </m:e>
                      <m:sub>
                        <m:r>
                          <a:rPr lang="en-US" altLang="zh-CN" b="0" i="1" smtClean="0">
                            <a:latin typeface="Cambria Math" charset="0"/>
                          </a:rPr>
                          <m:t>𝑚</m:t>
                        </m:r>
                      </m:sub>
                    </m:sSub>
                  </m:oMath>
                </a14:m>
                <a:r>
                  <a:rPr lang="en-US" altLang="zh-CN" dirty="0" smtClean="0"/>
                  <a:t> Affect</a:t>
                </a:r>
                <a:r>
                  <a:rPr lang="zh-CN" altLang="en-US" dirty="0" smtClean="0"/>
                  <a:t> </a:t>
                </a:r>
                <a:r>
                  <a:rPr lang="en-US" altLang="zh-CN" dirty="0" smtClean="0"/>
                  <a:t>The</a:t>
                </a:r>
                <a:r>
                  <a:rPr lang="zh-CN" altLang="en-US" dirty="0" smtClean="0"/>
                  <a:t> </a:t>
                </a:r>
                <a:r>
                  <a:rPr lang="en-US" altLang="zh-CN" dirty="0" smtClean="0"/>
                  <a:t>Solve</a:t>
                </a:r>
                <a:r>
                  <a:rPr lang="zh-CN" altLang="en-US" dirty="0" smtClean="0"/>
                  <a:t> </a:t>
                </a:r>
                <a:r>
                  <a:rPr lang="en-US" altLang="zh-CN" dirty="0" smtClean="0"/>
                  <a:t>Time</a:t>
                </a:r>
                <a:r>
                  <a:rPr lang="en-US" altLang="zh-CN" dirty="0"/>
                  <a:t>?</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3"/>
                <a:stretch>
                  <a:fillRect l="-2668" b="-30476"/>
                </a:stretch>
              </a:blipFill>
            </p:spPr>
            <p:txBody>
              <a:bodyPr/>
              <a:lstStyle/>
              <a:p>
                <a:r>
                  <a:rPr lang="en-GB">
                    <a:noFill/>
                  </a:rPr>
                  <a:t> </a:t>
                </a:r>
              </a:p>
            </p:txBody>
          </p:sp>
        </mc:Fallback>
      </mc:AlternateContent>
      <p:sp>
        <p:nvSpPr>
          <p:cNvPr id="29"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sz="2000" dirty="0" smtClean="0">
                <a:solidFill>
                  <a:srgbClr val="1B0807"/>
                </a:solidFill>
                <a:latin typeface="Times New Roman" panose="02020603050405020304" pitchFamily="18" charset="0"/>
                <a:cs typeface="Times New Roman" panose="02020603050405020304" pitchFamily="18" charset="0"/>
              </a:rPr>
              <a:t>20</a:t>
            </a:r>
            <a:endParaRPr lang="en-GB" sz="2000" dirty="0">
              <a:solidFill>
                <a:srgbClr val="1B0807"/>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1198240" y="5373216"/>
            <a:ext cx="3801801" cy="400110"/>
            <a:chOff x="1198240" y="5373216"/>
            <a:chExt cx="3801801" cy="400110"/>
          </a:xfrm>
        </p:grpSpPr>
        <p:sp>
          <p:nvSpPr>
            <p:cNvPr id="12" name="TextBox 11"/>
            <p:cNvSpPr txBox="1"/>
            <p:nvPr/>
          </p:nvSpPr>
          <p:spPr>
            <a:xfrm>
              <a:off x="1198240" y="5373216"/>
              <a:ext cx="349424" cy="400110"/>
            </a:xfrm>
            <a:prstGeom prst="rect">
              <a:avLst/>
            </a:prstGeom>
            <a:solidFill>
              <a:srgbClr val="FFFFFF"/>
            </a:solidFill>
          </p:spPr>
          <p:txBody>
            <a:bodyPr wrap="square" rtlCol="0" anchor="t">
              <a:spAutoFit/>
            </a:bodyPr>
            <a:lstStyle/>
            <a:p>
              <a:pPr algn="dist">
                <a:spcBef>
                  <a:spcPts val="0"/>
                </a:spcBef>
              </a:pPr>
              <a:r>
                <a:rPr lang="en-US" altLang="zh-CN" sz="2000" dirty="0" smtClean="0">
                  <a:solidFill>
                    <a:srgbClr val="1B0807"/>
                  </a:solidFill>
                  <a:latin typeface="Times" panose="02020603050405020304" pitchFamily="18" charset="0"/>
                  <a:cs typeface="Times" panose="02020603050405020304" pitchFamily="18" charset="0"/>
                </a:rPr>
                <a:t>0</a:t>
              </a:r>
              <a:endParaRPr lang="en-US" sz="2000" dirty="0">
                <a:solidFill>
                  <a:srgbClr val="1B0807"/>
                </a:solidFill>
                <a:latin typeface="Times" panose="02020603050405020304" pitchFamily="18" charset="0"/>
                <a:cs typeface="Times" panose="02020603050405020304" pitchFamily="18" charset="0"/>
              </a:endParaRPr>
            </a:p>
          </p:txBody>
        </p:sp>
        <p:sp>
          <p:nvSpPr>
            <p:cNvPr id="13" name="TextBox 12"/>
            <p:cNvSpPr txBox="1"/>
            <p:nvPr/>
          </p:nvSpPr>
          <p:spPr>
            <a:xfrm>
              <a:off x="1750683" y="5373216"/>
              <a:ext cx="349424" cy="400110"/>
            </a:xfrm>
            <a:prstGeom prst="rect">
              <a:avLst/>
            </a:prstGeom>
            <a:solidFill>
              <a:srgbClr val="FFFFFF"/>
            </a:solidFill>
          </p:spPr>
          <p:txBody>
            <a:bodyPr wrap="square" rtlCol="0" anchor="t">
              <a:spAutoFit/>
            </a:bodyPr>
            <a:lstStyle/>
            <a:p>
              <a:pPr algn="dist">
                <a:spcBef>
                  <a:spcPts val="0"/>
                </a:spcBef>
              </a:pPr>
              <a:r>
                <a:rPr lang="en-US" altLang="zh-CN" sz="2000" dirty="0" smtClean="0">
                  <a:solidFill>
                    <a:srgbClr val="1B0807"/>
                  </a:solidFill>
                  <a:latin typeface="Times" panose="02020603050405020304" pitchFamily="18" charset="0"/>
                  <a:cs typeface="Times" panose="02020603050405020304" pitchFamily="18" charset="0"/>
                </a:rPr>
                <a:t>1</a:t>
              </a:r>
              <a:endParaRPr lang="en-US" sz="2000" dirty="0">
                <a:solidFill>
                  <a:srgbClr val="1B0807"/>
                </a:solidFill>
                <a:latin typeface="Times" panose="02020603050405020304" pitchFamily="18" charset="0"/>
                <a:cs typeface="Times" panose="02020603050405020304" pitchFamily="18" charset="0"/>
              </a:endParaRPr>
            </a:p>
          </p:txBody>
        </p:sp>
        <p:sp>
          <p:nvSpPr>
            <p:cNvPr id="14" name="TextBox 13"/>
            <p:cNvSpPr txBox="1"/>
            <p:nvPr/>
          </p:nvSpPr>
          <p:spPr>
            <a:xfrm>
              <a:off x="2349066" y="5373216"/>
              <a:ext cx="349424" cy="400110"/>
            </a:xfrm>
            <a:prstGeom prst="rect">
              <a:avLst/>
            </a:prstGeom>
            <a:solidFill>
              <a:srgbClr val="FFFFFF"/>
            </a:solidFill>
          </p:spPr>
          <p:txBody>
            <a:bodyPr wrap="square" rtlCol="0" anchor="t">
              <a:spAutoFit/>
            </a:bodyPr>
            <a:lstStyle/>
            <a:p>
              <a:pPr algn="dist">
                <a:spcBef>
                  <a:spcPts val="0"/>
                </a:spcBef>
              </a:pPr>
              <a:r>
                <a:rPr lang="en-US" sz="2000" dirty="0">
                  <a:solidFill>
                    <a:srgbClr val="1B0807"/>
                  </a:solidFill>
                  <a:latin typeface="Times" panose="02020603050405020304" pitchFamily="18" charset="0"/>
                  <a:cs typeface="Times" panose="02020603050405020304" pitchFamily="18" charset="0"/>
                </a:rPr>
                <a:t>2</a:t>
              </a:r>
            </a:p>
          </p:txBody>
        </p:sp>
        <p:sp>
          <p:nvSpPr>
            <p:cNvPr id="15" name="TextBox 14"/>
            <p:cNvSpPr txBox="1"/>
            <p:nvPr/>
          </p:nvSpPr>
          <p:spPr>
            <a:xfrm>
              <a:off x="2926432" y="5373216"/>
              <a:ext cx="349424" cy="400110"/>
            </a:xfrm>
            <a:prstGeom prst="rect">
              <a:avLst/>
            </a:prstGeom>
            <a:solidFill>
              <a:srgbClr val="FFFFFF"/>
            </a:solidFill>
          </p:spPr>
          <p:txBody>
            <a:bodyPr wrap="square" rtlCol="0" anchor="t">
              <a:spAutoFit/>
            </a:bodyPr>
            <a:lstStyle/>
            <a:p>
              <a:pPr algn="dist">
                <a:spcBef>
                  <a:spcPts val="0"/>
                </a:spcBef>
              </a:pPr>
              <a:r>
                <a:rPr lang="en-US" sz="2000" dirty="0">
                  <a:solidFill>
                    <a:srgbClr val="1B0807"/>
                  </a:solidFill>
                  <a:latin typeface="Times" panose="02020603050405020304" pitchFamily="18" charset="0"/>
                  <a:cs typeface="Times" panose="02020603050405020304" pitchFamily="18" charset="0"/>
                </a:rPr>
                <a:t>3</a:t>
              </a:r>
            </a:p>
          </p:txBody>
        </p:sp>
        <p:sp>
          <p:nvSpPr>
            <p:cNvPr id="16" name="TextBox 15"/>
            <p:cNvSpPr txBox="1"/>
            <p:nvPr/>
          </p:nvSpPr>
          <p:spPr>
            <a:xfrm>
              <a:off x="3526117" y="5373216"/>
              <a:ext cx="349424" cy="400110"/>
            </a:xfrm>
            <a:prstGeom prst="rect">
              <a:avLst/>
            </a:prstGeom>
            <a:solidFill>
              <a:srgbClr val="FFFFFF"/>
            </a:solidFill>
          </p:spPr>
          <p:txBody>
            <a:bodyPr wrap="square" rtlCol="0" anchor="t">
              <a:spAutoFit/>
            </a:bodyPr>
            <a:lstStyle/>
            <a:p>
              <a:pPr algn="dist">
                <a:spcBef>
                  <a:spcPts val="0"/>
                </a:spcBef>
              </a:pPr>
              <a:r>
                <a:rPr lang="en-US" altLang="zh-CN" sz="2000" dirty="0" smtClean="0">
                  <a:solidFill>
                    <a:srgbClr val="1B0807"/>
                  </a:solidFill>
                  <a:latin typeface="Times" panose="02020603050405020304" pitchFamily="18" charset="0"/>
                  <a:cs typeface="Times" panose="02020603050405020304" pitchFamily="18" charset="0"/>
                </a:rPr>
                <a:t>4</a:t>
              </a:r>
              <a:endParaRPr lang="en-US" sz="2000" dirty="0">
                <a:solidFill>
                  <a:srgbClr val="1B0807"/>
                </a:solidFill>
                <a:latin typeface="Times" panose="02020603050405020304" pitchFamily="18" charset="0"/>
                <a:cs typeface="Times" panose="02020603050405020304" pitchFamily="18" charset="0"/>
              </a:endParaRPr>
            </a:p>
          </p:txBody>
        </p:sp>
        <p:sp>
          <p:nvSpPr>
            <p:cNvPr id="17" name="TextBox 16"/>
            <p:cNvSpPr txBox="1"/>
            <p:nvPr/>
          </p:nvSpPr>
          <p:spPr>
            <a:xfrm>
              <a:off x="4078560" y="5373216"/>
              <a:ext cx="349424" cy="400110"/>
            </a:xfrm>
            <a:prstGeom prst="rect">
              <a:avLst/>
            </a:prstGeom>
            <a:solidFill>
              <a:srgbClr val="FFFFFF"/>
            </a:solidFill>
          </p:spPr>
          <p:txBody>
            <a:bodyPr wrap="square" rtlCol="0" anchor="t">
              <a:spAutoFit/>
            </a:bodyPr>
            <a:lstStyle/>
            <a:p>
              <a:pPr algn="dist">
                <a:spcBef>
                  <a:spcPts val="0"/>
                </a:spcBef>
              </a:pPr>
              <a:r>
                <a:rPr lang="en-US" altLang="zh-CN" sz="2000" dirty="0" smtClean="0">
                  <a:solidFill>
                    <a:srgbClr val="1B0807"/>
                  </a:solidFill>
                  <a:latin typeface="Times" panose="02020603050405020304" pitchFamily="18" charset="0"/>
                  <a:cs typeface="Times" panose="02020603050405020304" pitchFamily="18" charset="0"/>
                </a:rPr>
                <a:t>5</a:t>
              </a:r>
              <a:endParaRPr lang="en-US" sz="2000" dirty="0">
                <a:solidFill>
                  <a:srgbClr val="1B0807"/>
                </a:solidFill>
                <a:latin typeface="Times" panose="02020603050405020304" pitchFamily="18" charset="0"/>
                <a:cs typeface="Times" panose="02020603050405020304" pitchFamily="18" charset="0"/>
              </a:endParaRPr>
            </a:p>
          </p:txBody>
        </p:sp>
        <p:sp>
          <p:nvSpPr>
            <p:cNvPr id="18" name="TextBox 17"/>
            <p:cNvSpPr txBox="1"/>
            <p:nvPr/>
          </p:nvSpPr>
          <p:spPr>
            <a:xfrm>
              <a:off x="4650617" y="5373216"/>
              <a:ext cx="349424" cy="400110"/>
            </a:xfrm>
            <a:prstGeom prst="rect">
              <a:avLst/>
            </a:prstGeom>
            <a:solidFill>
              <a:srgbClr val="FFFFFF"/>
            </a:solidFill>
          </p:spPr>
          <p:txBody>
            <a:bodyPr wrap="square" rtlCol="0" anchor="t">
              <a:spAutoFit/>
            </a:bodyPr>
            <a:lstStyle/>
            <a:p>
              <a:pPr algn="dist">
                <a:spcBef>
                  <a:spcPts val="0"/>
                </a:spcBef>
              </a:pPr>
              <a:r>
                <a:rPr lang="en-US" sz="2000" dirty="0">
                  <a:solidFill>
                    <a:srgbClr val="1B0807"/>
                  </a:solidFill>
                  <a:latin typeface="Times" panose="02020603050405020304" pitchFamily="18" charset="0"/>
                  <a:cs typeface="Times" panose="02020603050405020304" pitchFamily="18" charset="0"/>
                </a:rPr>
                <a:t>6</a:t>
              </a:r>
            </a:p>
          </p:txBody>
        </p:sp>
      </p:grpSp>
      <mc:AlternateContent xmlns:mc="http://schemas.openxmlformats.org/markup-compatibility/2006" xmlns:a14="http://schemas.microsoft.com/office/drawing/2010/main">
        <mc:Choice Requires="a14">
          <p:sp>
            <p:nvSpPr>
              <p:cNvPr id="20" name="TextBox 19"/>
              <p:cNvSpPr txBox="1"/>
              <p:nvPr/>
            </p:nvSpPr>
            <p:spPr>
              <a:xfrm>
                <a:off x="731021" y="2290471"/>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i="1" smtClean="0">
                              <a:solidFill>
                                <a:srgbClr val="1B0807"/>
                              </a:solidFill>
                              <a:latin typeface="Cambria Math" panose="02040503050406030204" pitchFamily="18" charset="0"/>
                              <a:cs typeface="Times" panose="02020603050405020304" pitchFamily="18" charset="0"/>
                            </a:rPr>
                            <m:t>1</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31021" y="2290471"/>
                <a:ext cx="528611" cy="400110"/>
              </a:xfrm>
              <a:prstGeom prst="rect">
                <a:avLst/>
              </a:prstGeom>
              <a:blipFill>
                <a:blip r:embed="rId4"/>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31020" y="2780928"/>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i="1" smtClean="0">
                              <a:solidFill>
                                <a:srgbClr val="1B0807"/>
                              </a:solidFill>
                              <a:latin typeface="Cambria Math" panose="02040503050406030204" pitchFamily="18" charset="0"/>
                              <a:cs typeface="Times" panose="02020603050405020304" pitchFamily="18" charset="0"/>
                            </a:rPr>
                            <m:t>2</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31020" y="2780928"/>
                <a:ext cx="528611" cy="400110"/>
              </a:xfrm>
              <a:prstGeom prst="rect">
                <a:avLst/>
              </a:prstGeom>
              <a:blipFill>
                <a:blip r:embed="rId5"/>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1020" y="3248491"/>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b="0" i="1" smtClean="0">
                              <a:solidFill>
                                <a:srgbClr val="1B0807"/>
                              </a:solidFill>
                              <a:latin typeface="Cambria Math" panose="02040503050406030204" pitchFamily="18" charset="0"/>
                              <a:cs typeface="Times" panose="02020603050405020304" pitchFamily="18" charset="0"/>
                            </a:rPr>
                            <m:t>3</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1020" y="3248491"/>
                <a:ext cx="528611" cy="400110"/>
              </a:xfrm>
              <a:prstGeom prst="rect">
                <a:avLst/>
              </a:prstGeom>
              <a:blipFill>
                <a:blip r:embed="rId6"/>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1020" y="3730355"/>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smtClean="0">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b="0" i="1" smtClean="0">
                              <a:solidFill>
                                <a:srgbClr val="1B0807"/>
                              </a:solidFill>
                              <a:latin typeface="Cambria Math" panose="02040503050406030204" pitchFamily="18" charset="0"/>
                              <a:cs typeface="Times" panose="02020603050405020304" pitchFamily="18" charset="0"/>
                            </a:rPr>
                            <m:t>4</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31020" y="3730355"/>
                <a:ext cx="528611" cy="400110"/>
              </a:xfrm>
              <a:prstGeom prst="rect">
                <a:avLst/>
              </a:prstGeom>
              <a:blipFill>
                <a:blip r:embed="rId7"/>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31019" y="4153551"/>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b="0" i="1" smtClean="0">
                              <a:solidFill>
                                <a:srgbClr val="1B0807"/>
                              </a:solidFill>
                              <a:latin typeface="Cambria Math" panose="02040503050406030204" pitchFamily="18" charset="0"/>
                              <a:cs typeface="Times" panose="02020603050405020304" pitchFamily="18" charset="0"/>
                            </a:rPr>
                            <m:t>5</m:t>
                          </m:r>
                        </m:sup>
                      </m:sSup>
                    </m:oMath>
                  </m:oMathPara>
                </a14:m>
                <a:endParaRPr lang="en-US" sz="2000" dirty="0">
                  <a:solidFill>
                    <a:srgbClr val="1B0807"/>
                  </a:solidFill>
                  <a:latin typeface="Arial Rounded MT Bold" panose="020F0704030504030204" pitchFamily="34" charset="0"/>
                  <a:cs typeface="Times"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31019" y="4153551"/>
                <a:ext cx="528611" cy="400110"/>
              </a:xfrm>
              <a:prstGeom prst="rect">
                <a:avLst/>
              </a:prstGeom>
              <a:blipFill>
                <a:blip r:embed="rId8"/>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31019" y="4621114"/>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b="0" i="1" smtClean="0">
                              <a:solidFill>
                                <a:srgbClr val="1B0807"/>
                              </a:solidFill>
                              <a:latin typeface="Cambria Math" panose="02040503050406030204" pitchFamily="18" charset="0"/>
                              <a:cs typeface="Times" panose="02020603050405020304" pitchFamily="18" charset="0"/>
                            </a:rPr>
                            <m:t>6</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31019" y="4621114"/>
                <a:ext cx="528611" cy="400110"/>
              </a:xfrm>
              <a:prstGeom prst="rect">
                <a:avLst/>
              </a:prstGeom>
              <a:blipFill>
                <a:blip r:embed="rId9"/>
                <a:stretch>
                  <a:fillRect r="-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43740" y="5072362"/>
                <a:ext cx="528611" cy="400110"/>
              </a:xfrm>
              <a:prstGeom prst="rect">
                <a:avLst/>
              </a:prstGeom>
              <a:solidFill>
                <a:srgbClr val="FFFFFF"/>
              </a:solidFill>
            </p:spPr>
            <p:txBody>
              <a:bodyPr wrap="square" rtlCol="0" anchor="t">
                <a:spAutoFit/>
              </a:bodyPr>
              <a:lstStyle/>
              <a:p>
                <a:pPr>
                  <a:spcBef>
                    <a:spcPts val="0"/>
                  </a:spcBef>
                </a:pPr>
                <a14:m>
                  <m:oMathPara xmlns:m="http://schemas.openxmlformats.org/officeDocument/2006/math">
                    <m:oMathParaPr>
                      <m:jc m:val="left"/>
                    </m:oMathParaPr>
                    <m:oMath xmlns:m="http://schemas.openxmlformats.org/officeDocument/2006/math">
                      <m:sSup>
                        <m:sSupPr>
                          <m:ctrlPr>
                            <a:rPr lang="en-US" sz="2000" i="1" smtClean="0">
                              <a:solidFill>
                                <a:srgbClr val="1B0807"/>
                              </a:solidFill>
                              <a:latin typeface="Cambria Math" charset="0"/>
                              <a:cs typeface="Times" panose="02020603050405020304" pitchFamily="18" charset="0"/>
                            </a:rPr>
                          </m:ctrlPr>
                        </m:sSupPr>
                        <m:e>
                          <m:r>
                            <a:rPr lang="en-US" altLang="zh-CN" sz="2000" i="1">
                              <a:solidFill>
                                <a:srgbClr val="1B0807"/>
                              </a:solidFill>
                              <a:latin typeface="Cambria Math" panose="02040503050406030204" pitchFamily="18" charset="0"/>
                              <a:cs typeface="Times" panose="02020603050405020304" pitchFamily="18" charset="0"/>
                            </a:rPr>
                            <m:t>1</m:t>
                          </m:r>
                          <m:r>
                            <a:rPr lang="en-US" altLang="zh-CN" sz="2000" b="0" i="1" smtClean="0">
                              <a:solidFill>
                                <a:srgbClr val="1B0807"/>
                              </a:solidFill>
                              <a:latin typeface="Cambria Math" panose="02040503050406030204" pitchFamily="18" charset="0"/>
                              <a:cs typeface="Times" panose="02020603050405020304" pitchFamily="18" charset="0"/>
                            </a:rPr>
                            <m:t>0</m:t>
                          </m:r>
                        </m:e>
                        <m:sup>
                          <m:r>
                            <a:rPr lang="en-US" altLang="zh-CN" sz="2000" i="1">
                              <a:solidFill>
                                <a:srgbClr val="1B0807"/>
                              </a:solidFill>
                              <a:latin typeface="Cambria Math" panose="02040503050406030204" pitchFamily="18" charset="0"/>
                              <a:cs typeface="Times" panose="02020603050405020304" pitchFamily="18" charset="0"/>
                            </a:rPr>
                            <m:t>−</m:t>
                          </m:r>
                          <m:r>
                            <a:rPr lang="en-US" altLang="zh-CN" sz="2000" b="0" i="1" smtClean="0">
                              <a:solidFill>
                                <a:srgbClr val="1B0807"/>
                              </a:solidFill>
                              <a:latin typeface="Cambria Math" panose="02040503050406030204" pitchFamily="18" charset="0"/>
                              <a:cs typeface="Times" panose="02020603050405020304" pitchFamily="18" charset="0"/>
                            </a:rPr>
                            <m:t>7</m:t>
                          </m:r>
                        </m:sup>
                      </m:sSup>
                    </m:oMath>
                  </m:oMathPara>
                </a14:m>
                <a:endParaRPr lang="en-US" sz="2000" dirty="0">
                  <a:solidFill>
                    <a:srgbClr val="1B0807"/>
                  </a:solidFill>
                  <a:latin typeface="Times" panose="02020603050405020304" pitchFamily="18" charset="0"/>
                  <a:cs typeface="Times"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743740" y="5072362"/>
                <a:ext cx="528611" cy="400110"/>
              </a:xfrm>
              <a:prstGeom prst="rect">
                <a:avLst/>
              </a:prstGeom>
              <a:blipFill>
                <a:blip r:embed="rId10"/>
                <a:stretch>
                  <a:fillRect r="-13793"/>
                </a:stretch>
              </a:blipFill>
            </p:spPr>
            <p:txBody>
              <a:bodyPr/>
              <a:lstStyle/>
              <a:p>
                <a:r>
                  <a:rPr lang="en-GB">
                    <a:noFill/>
                  </a:rPr>
                  <a:t> </a:t>
                </a:r>
              </a:p>
            </p:txBody>
          </p:sp>
        </mc:Fallback>
      </mc:AlternateContent>
      <p:pic>
        <p:nvPicPr>
          <p:cNvPr id="6" name="Picture 5"/>
          <p:cNvPicPr>
            <a:picLocks noChangeAspect="1"/>
          </p:cNvPicPr>
          <p:nvPr/>
        </p:nvPicPr>
        <p:blipFill>
          <a:blip r:embed="rId11"/>
          <a:stretch>
            <a:fillRect/>
          </a:stretch>
        </p:blipFill>
        <p:spPr>
          <a:xfrm>
            <a:off x="53558" y="1945027"/>
            <a:ext cx="5714286" cy="4132233"/>
          </a:xfrm>
          <a:prstGeom prst="rect">
            <a:avLst/>
          </a:prstGeom>
        </p:spPr>
      </p:pic>
      <p:pic>
        <p:nvPicPr>
          <p:cNvPr id="23" name="图片 2"/>
          <p:cNvPicPr>
            <a:picLocks noChangeAspect="1"/>
          </p:cNvPicPr>
          <p:nvPr/>
        </p:nvPicPr>
        <p:blipFill>
          <a:blip r:embed="rId12"/>
          <a:stretch>
            <a:fillRect/>
          </a:stretch>
        </p:blipFill>
        <p:spPr>
          <a:xfrm>
            <a:off x="5606862" y="2060848"/>
            <a:ext cx="1026666" cy="408572"/>
          </a:xfrm>
          <a:prstGeom prst="rect">
            <a:avLst/>
          </a:prstGeom>
        </p:spPr>
      </p:pic>
      <p:pic>
        <p:nvPicPr>
          <p:cNvPr id="24" name="Picture 23"/>
          <p:cNvPicPr>
            <a:picLocks noChangeAspect="1"/>
          </p:cNvPicPr>
          <p:nvPr/>
        </p:nvPicPr>
        <p:blipFill>
          <a:blip r:embed="rId13"/>
          <a:stretch>
            <a:fillRect/>
          </a:stretch>
        </p:blipFill>
        <p:spPr>
          <a:xfrm>
            <a:off x="5515297" y="2490526"/>
            <a:ext cx="3017143" cy="722857"/>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21286" y="3647163"/>
            <a:ext cx="622300" cy="241300"/>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29670" y="4007203"/>
            <a:ext cx="609600" cy="190500"/>
          </a:xfrm>
          <a:prstGeom prst="rect">
            <a:avLst/>
          </a:prstGeom>
        </p:spPr>
      </p:pic>
      <p:sp>
        <p:nvSpPr>
          <p:cNvPr id="27" name="TextBox 26"/>
          <p:cNvSpPr txBox="1"/>
          <p:nvPr/>
        </p:nvSpPr>
        <p:spPr>
          <a:xfrm>
            <a:off x="6311278" y="3535085"/>
            <a:ext cx="1656184" cy="400110"/>
          </a:xfrm>
          <a:prstGeom prst="rect">
            <a:avLst/>
          </a:prstGeom>
          <a:noFill/>
        </p:spPr>
        <p:txBody>
          <a:bodyPr wrap="square" rtlCol="0">
            <a:spAutoFit/>
          </a:bodyPr>
          <a:lstStyle/>
          <a:p>
            <a:r>
              <a:rPr lang="en-US" altLang="zh-CN" sz="2000" dirty="0" smtClean="0">
                <a:solidFill>
                  <a:srgbClr val="1B0807"/>
                </a:solidFill>
                <a:latin typeface="Times" panose="02020603050405020304" pitchFamily="18" charset="0"/>
                <a:cs typeface="Times" panose="02020603050405020304" pitchFamily="18" charset="0"/>
              </a:rPr>
              <a:t>ARCHITECT</a:t>
            </a:r>
            <a:endParaRPr lang="en-US" sz="2000" dirty="0">
              <a:solidFill>
                <a:srgbClr val="1B0807"/>
              </a:solidFill>
              <a:latin typeface="Times" panose="02020603050405020304" pitchFamily="18" charset="0"/>
              <a:cs typeface="Times" panose="02020603050405020304" pitchFamily="18" charset="0"/>
            </a:endParaRPr>
          </a:p>
        </p:txBody>
      </p:sp>
      <p:sp>
        <p:nvSpPr>
          <p:cNvPr id="28" name="TextBox 27"/>
          <p:cNvSpPr txBox="1"/>
          <p:nvPr/>
        </p:nvSpPr>
        <p:spPr>
          <a:xfrm>
            <a:off x="6306962" y="3902398"/>
            <a:ext cx="1656184" cy="400110"/>
          </a:xfrm>
          <a:prstGeom prst="rect">
            <a:avLst/>
          </a:prstGeom>
          <a:noFill/>
        </p:spPr>
        <p:txBody>
          <a:bodyPr wrap="square" rtlCol="0">
            <a:spAutoFit/>
          </a:bodyPr>
          <a:lstStyle/>
          <a:p>
            <a:r>
              <a:rPr lang="en-US" sz="2000" dirty="0" smtClean="0">
                <a:solidFill>
                  <a:srgbClr val="1B0807"/>
                </a:solidFill>
                <a:latin typeface="Times" panose="02020603050405020304" pitchFamily="18" charset="0"/>
                <a:cs typeface="Times" panose="02020603050405020304" pitchFamily="18" charset="0"/>
              </a:rPr>
              <a:t>This </a:t>
            </a:r>
            <a:r>
              <a:rPr lang="en-US" sz="2000" dirty="0" smtClean="0">
                <a:solidFill>
                  <a:srgbClr val="1B0807"/>
                </a:solidFill>
                <a:latin typeface="Roman"/>
                <a:cs typeface="Times" panose="02020603050405020304" pitchFamily="18" charset="0"/>
              </a:rPr>
              <a:t>work</a:t>
            </a:r>
            <a:endParaRPr lang="en-US" sz="2000" dirty="0">
              <a:solidFill>
                <a:srgbClr val="1B0807"/>
              </a:solidFill>
              <a:latin typeface="Roman"/>
              <a:cs typeface="Times" panose="02020603050405020304" pitchFamily="18" charset="0"/>
            </a:endParaRPr>
          </a:p>
        </p:txBody>
      </p:sp>
      <p:sp>
        <p:nvSpPr>
          <p:cNvPr id="34" name="Right Brace 33"/>
          <p:cNvSpPr/>
          <p:nvPr/>
        </p:nvSpPr>
        <p:spPr bwMode="auto">
          <a:xfrm flipH="1">
            <a:off x="4741177" y="2290471"/>
            <a:ext cx="129199" cy="1716731"/>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35" name="文本框 8"/>
          <p:cNvSpPr txBox="1"/>
          <p:nvPr/>
        </p:nvSpPr>
        <p:spPr>
          <a:xfrm>
            <a:off x="3702912" y="3009267"/>
            <a:ext cx="1038264" cy="297517"/>
          </a:xfrm>
          <a:prstGeom prst="rect">
            <a:avLst/>
          </a:prstGeom>
          <a:noFill/>
        </p:spPr>
        <p:txBody>
          <a:bodyPr wrap="square" rtlCol="0">
            <a:spAutoFit/>
          </a:bodyPr>
          <a:lstStyle/>
          <a:p>
            <a:r>
              <a:rPr lang="en-US" altLang="zh-CN" sz="2000" baseline="-25000" dirty="0">
                <a:solidFill>
                  <a:srgbClr val="1B0807"/>
                </a:solidFill>
                <a:latin typeface="Times New Roman" panose="02020603050405020304" pitchFamily="18" charset="0"/>
                <a:cs typeface="Times New Roman" panose="02020603050405020304" pitchFamily="18" charset="0"/>
              </a:rPr>
              <a:t>~</a:t>
            </a:r>
            <a:r>
              <a:rPr lang="en-US" altLang="zh-CN" sz="2000" baseline="-25000" dirty="0" smtClean="0">
                <a:solidFill>
                  <a:srgbClr val="1B0807"/>
                </a:solidFill>
                <a:latin typeface="Times New Roman" panose="02020603050405020304" pitchFamily="18" charset="0"/>
                <a:cs typeface="Times New Roman" panose="02020603050405020304" pitchFamily="18" charset="0"/>
              </a:rPr>
              <a:t>2500 times</a:t>
            </a:r>
            <a:endParaRPr lang="zh-CN" altLang="en-US" sz="2000" baseline="-250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186144"/>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92" y="1481219"/>
            <a:ext cx="4481238" cy="5152516"/>
          </a:xfrm>
          <a:prstGeom prst="rect">
            <a:avLst/>
          </a:prstGeom>
        </p:spPr>
      </p:pic>
      <p:sp>
        <p:nvSpPr>
          <p:cNvPr id="2" name="标题 1"/>
          <p:cNvSpPr>
            <a:spLocks noGrp="1"/>
          </p:cNvSpPr>
          <p:nvPr>
            <p:ph type="title"/>
          </p:nvPr>
        </p:nvSpPr>
        <p:spPr/>
        <p:txBody>
          <a:bodyPr/>
          <a:lstStyle/>
          <a:p>
            <a:r>
              <a:rPr lang="en-US" altLang="zh-CN" dirty="0" smtClean="0"/>
              <a:t>Scalability</a:t>
            </a:r>
            <a:r>
              <a:rPr lang="zh-CN" altLang="en-US" dirty="0" smtClean="0"/>
              <a:t> </a:t>
            </a:r>
            <a:r>
              <a:rPr lang="en-US" altLang="zh-CN" smtClean="0"/>
              <a:t>Comparison</a:t>
            </a:r>
            <a:endParaRPr lang="zh-CN" altLang="en-US" dirty="0"/>
          </a:p>
        </p:txBody>
      </p:sp>
      <p:sp>
        <p:nvSpPr>
          <p:cNvPr id="29" name="TextBox 3"/>
          <p:cNvSpPr txBox="1"/>
          <p:nvPr/>
        </p:nvSpPr>
        <p:spPr>
          <a:xfrm>
            <a:off x="8532440" y="6451352"/>
            <a:ext cx="611560" cy="400110"/>
          </a:xfrm>
          <a:prstGeom prst="rect">
            <a:avLst/>
          </a:prstGeom>
          <a:noFill/>
        </p:spPr>
        <p:txBody>
          <a:bodyPr wrap="square" rtlCol="0">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sz="2000" dirty="0" smtClean="0">
                <a:solidFill>
                  <a:srgbClr val="1B0807"/>
                </a:solidFill>
                <a:latin typeface="Times New Roman" panose="02020603050405020304" pitchFamily="18" charset="0"/>
                <a:cs typeface="Times New Roman" panose="02020603050405020304" pitchFamily="18" charset="0"/>
              </a:rPr>
              <a:t>21</a:t>
            </a:r>
            <a:endParaRPr lang="en-GB" sz="2000" dirty="0">
              <a:solidFill>
                <a:srgbClr val="1B0807"/>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280" y="2351765"/>
            <a:ext cx="622300" cy="2413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64" y="2711805"/>
            <a:ext cx="609600" cy="190500"/>
          </a:xfrm>
          <a:prstGeom prst="rect">
            <a:avLst/>
          </a:prstGeom>
        </p:spPr>
      </p:pic>
      <p:sp>
        <p:nvSpPr>
          <p:cNvPr id="16" name="TextBox 15"/>
          <p:cNvSpPr txBox="1"/>
          <p:nvPr/>
        </p:nvSpPr>
        <p:spPr>
          <a:xfrm>
            <a:off x="7020272" y="2239687"/>
            <a:ext cx="1656184" cy="400110"/>
          </a:xfrm>
          <a:prstGeom prst="rect">
            <a:avLst/>
          </a:prstGeom>
          <a:noFill/>
        </p:spPr>
        <p:txBody>
          <a:bodyPr wrap="square" rtlCol="0">
            <a:spAutoFit/>
          </a:bodyPr>
          <a:lstStyle/>
          <a:p>
            <a:r>
              <a:rPr lang="en-US" altLang="zh-CN" sz="2000" dirty="0" smtClean="0">
                <a:solidFill>
                  <a:srgbClr val="1B0807"/>
                </a:solidFill>
                <a:latin typeface="Times" panose="02020603050405020304" pitchFamily="18" charset="0"/>
                <a:cs typeface="Times" panose="02020603050405020304" pitchFamily="18" charset="0"/>
              </a:rPr>
              <a:t>ARCHITECT</a:t>
            </a:r>
            <a:endParaRPr lang="en-US" sz="2000" dirty="0">
              <a:solidFill>
                <a:srgbClr val="1B0807"/>
              </a:solidFill>
              <a:latin typeface="Times" panose="02020603050405020304" pitchFamily="18" charset="0"/>
              <a:cs typeface="Times" panose="02020603050405020304" pitchFamily="18" charset="0"/>
            </a:endParaRPr>
          </a:p>
        </p:txBody>
      </p:sp>
      <p:sp>
        <p:nvSpPr>
          <p:cNvPr id="17" name="TextBox 16"/>
          <p:cNvSpPr txBox="1"/>
          <p:nvPr/>
        </p:nvSpPr>
        <p:spPr>
          <a:xfrm>
            <a:off x="7015956" y="2607000"/>
            <a:ext cx="1656184" cy="400110"/>
          </a:xfrm>
          <a:prstGeom prst="rect">
            <a:avLst/>
          </a:prstGeom>
          <a:noFill/>
        </p:spPr>
        <p:txBody>
          <a:bodyPr wrap="square" rtlCol="0">
            <a:spAutoFit/>
          </a:bodyPr>
          <a:lstStyle/>
          <a:p>
            <a:r>
              <a:rPr lang="en-US" altLang="zh-CN" sz="2000" dirty="0" smtClean="0">
                <a:solidFill>
                  <a:srgbClr val="1B0807"/>
                </a:solidFill>
                <a:latin typeface="Times" panose="02020603050405020304" pitchFamily="18" charset="0"/>
                <a:cs typeface="Times" panose="02020603050405020304" pitchFamily="18" charset="0"/>
              </a:rPr>
              <a:t>This work</a:t>
            </a:r>
            <a:endParaRPr lang="en-US" sz="2000" dirty="0">
              <a:solidFill>
                <a:srgbClr val="1B0807"/>
              </a:solidFill>
              <a:latin typeface="Times" panose="02020603050405020304" pitchFamily="18" charset="0"/>
              <a:cs typeface="Times" panose="02020603050405020304" pitchFamily="18" charset="0"/>
            </a:endParaRPr>
          </a:p>
        </p:txBody>
      </p:sp>
      <p:grpSp>
        <p:nvGrpSpPr>
          <p:cNvPr id="32" name="Group 31"/>
          <p:cNvGrpSpPr/>
          <p:nvPr/>
        </p:nvGrpSpPr>
        <p:grpSpPr>
          <a:xfrm>
            <a:off x="1829076" y="1628800"/>
            <a:ext cx="4255092" cy="1896725"/>
            <a:chOff x="4565380" y="2132856"/>
            <a:chExt cx="4255092" cy="1896725"/>
          </a:xfrm>
        </p:grpSpPr>
        <p:grpSp>
          <p:nvGrpSpPr>
            <p:cNvPr id="34" name="Group 33"/>
            <p:cNvGrpSpPr/>
            <p:nvPr/>
          </p:nvGrpSpPr>
          <p:grpSpPr>
            <a:xfrm>
              <a:off x="7798732" y="2132856"/>
              <a:ext cx="1021740" cy="918788"/>
              <a:chOff x="5746229" y="1811034"/>
              <a:chExt cx="880268" cy="745613"/>
            </a:xfrm>
          </p:grpSpPr>
          <p:sp>
            <p:nvSpPr>
              <p:cNvPr id="38" name="Right Brace 37"/>
              <p:cNvSpPr/>
              <p:nvPr/>
            </p:nvSpPr>
            <p:spPr bwMode="auto">
              <a:xfrm>
                <a:off x="5746229" y="1811034"/>
                <a:ext cx="130113" cy="745613"/>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39" name="文本框 8"/>
              <p:cNvSpPr txBox="1"/>
              <p:nvPr/>
            </p:nvSpPr>
            <p:spPr>
              <a:xfrm>
                <a:off x="5876342" y="1940733"/>
                <a:ext cx="750155" cy="274743"/>
              </a:xfrm>
              <a:prstGeom prst="rect">
                <a:avLst/>
              </a:prstGeom>
              <a:noFill/>
            </p:spPr>
            <p:txBody>
              <a:bodyPr wrap="square" rtlCol="0">
                <a:spAutoFit/>
              </a:bodyPr>
              <a:lstStyle/>
              <a:p>
                <a:r>
                  <a:rPr lang="en-US" altLang="zh-CN" baseline="-25000" dirty="0" smtClean="0">
                    <a:solidFill>
                      <a:srgbClr val="1B0807"/>
                    </a:solidFill>
                    <a:latin typeface="Times New Roman" panose="02020603050405020304" pitchFamily="18" charset="0"/>
                    <a:cs typeface="Times New Roman" panose="02020603050405020304" pitchFamily="18" charset="0"/>
                  </a:rPr>
                  <a:t>193X</a:t>
                </a:r>
                <a:r>
                  <a:rPr lang="zh-CN" altLang="en-US" baseline="-25000" dirty="0" smtClean="0">
                    <a:solidFill>
                      <a:srgbClr val="1B0807"/>
                    </a:solidFill>
                    <a:latin typeface="Times New Roman" panose="02020603050405020304" pitchFamily="18" charset="0"/>
                    <a:cs typeface="Times New Roman" panose="02020603050405020304" pitchFamily="18" charset="0"/>
                  </a:rPr>
                  <a:t> </a:t>
                </a:r>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rot="10800000">
              <a:off x="4565380" y="3434997"/>
              <a:ext cx="870716" cy="594584"/>
              <a:chOff x="5238240" y="1908011"/>
              <a:chExt cx="750155" cy="482516"/>
            </a:xfrm>
          </p:grpSpPr>
          <p:sp>
            <p:nvSpPr>
              <p:cNvPr id="36" name="Right Brace 35"/>
              <p:cNvSpPr/>
              <p:nvPr/>
            </p:nvSpPr>
            <p:spPr bwMode="auto">
              <a:xfrm>
                <a:off x="5786348" y="1908011"/>
                <a:ext cx="107275" cy="156654"/>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37" name="文本框 8"/>
              <p:cNvSpPr txBox="1"/>
              <p:nvPr/>
            </p:nvSpPr>
            <p:spPr>
              <a:xfrm rot="10800000">
                <a:off x="5238240" y="2115784"/>
                <a:ext cx="750155" cy="274743"/>
              </a:xfrm>
              <a:prstGeom prst="rect">
                <a:avLst/>
              </a:prstGeom>
              <a:noFill/>
            </p:spPr>
            <p:txBody>
              <a:bodyPr wrap="square" rtlCol="0">
                <a:spAutoFit/>
              </a:bodyPr>
              <a:lstStyle/>
              <a:p>
                <a:r>
                  <a:rPr lang="en-US" altLang="zh-CN" baseline="-25000" dirty="0" smtClean="0">
                    <a:solidFill>
                      <a:srgbClr val="1B0807"/>
                    </a:solidFill>
                    <a:latin typeface="Times New Roman" panose="02020603050405020304" pitchFamily="18" charset="0"/>
                    <a:cs typeface="Times New Roman" panose="02020603050405020304" pitchFamily="18" charset="0"/>
                  </a:rPr>
                  <a:t>1.82X</a:t>
                </a:r>
                <a:r>
                  <a:rPr lang="zh-CN" altLang="en-US" baseline="-25000" dirty="0" smtClean="0">
                    <a:solidFill>
                      <a:srgbClr val="1B0807"/>
                    </a:solidFill>
                    <a:latin typeface="Times New Roman" panose="02020603050405020304" pitchFamily="18" charset="0"/>
                    <a:cs typeface="Times New Roman" panose="02020603050405020304" pitchFamily="18" charset="0"/>
                  </a:rPr>
                  <a:t> </a:t>
                </a:r>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p:grpSp>
      <p:grpSp>
        <p:nvGrpSpPr>
          <p:cNvPr id="55" name="Group 54"/>
          <p:cNvGrpSpPr/>
          <p:nvPr/>
        </p:nvGrpSpPr>
        <p:grpSpPr>
          <a:xfrm>
            <a:off x="1829076" y="3939759"/>
            <a:ext cx="4255092" cy="1913359"/>
            <a:chOff x="4565380" y="2132856"/>
            <a:chExt cx="4255092" cy="1913359"/>
          </a:xfrm>
        </p:grpSpPr>
        <p:grpSp>
          <p:nvGrpSpPr>
            <p:cNvPr id="56" name="Group 55"/>
            <p:cNvGrpSpPr/>
            <p:nvPr/>
          </p:nvGrpSpPr>
          <p:grpSpPr>
            <a:xfrm>
              <a:off x="7798732" y="2132856"/>
              <a:ext cx="1021740" cy="918788"/>
              <a:chOff x="5746229" y="1811034"/>
              <a:chExt cx="880268" cy="745613"/>
            </a:xfrm>
          </p:grpSpPr>
          <p:sp>
            <p:nvSpPr>
              <p:cNvPr id="60" name="Right Brace 59"/>
              <p:cNvSpPr/>
              <p:nvPr/>
            </p:nvSpPr>
            <p:spPr bwMode="auto">
              <a:xfrm>
                <a:off x="5746229" y="1811034"/>
                <a:ext cx="130113" cy="745613"/>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61" name="文本框 8"/>
              <p:cNvSpPr txBox="1"/>
              <p:nvPr/>
            </p:nvSpPr>
            <p:spPr>
              <a:xfrm>
                <a:off x="5876342" y="1940733"/>
                <a:ext cx="750155" cy="274743"/>
              </a:xfrm>
              <a:prstGeom prst="rect">
                <a:avLst/>
              </a:prstGeom>
              <a:noFill/>
            </p:spPr>
            <p:txBody>
              <a:bodyPr wrap="square" rtlCol="0">
                <a:spAutoFit/>
              </a:bodyPr>
              <a:lstStyle/>
              <a:p>
                <a:r>
                  <a:rPr lang="en-US" altLang="zh-CN" baseline="-25000" dirty="0" smtClean="0">
                    <a:solidFill>
                      <a:srgbClr val="1B0807"/>
                    </a:solidFill>
                    <a:latin typeface="Times New Roman" panose="02020603050405020304" pitchFamily="18" charset="0"/>
                    <a:cs typeface="Times New Roman" panose="02020603050405020304" pitchFamily="18" charset="0"/>
                  </a:rPr>
                  <a:t>44.1X</a:t>
                </a:r>
                <a:r>
                  <a:rPr lang="zh-CN" altLang="en-US" baseline="-25000" dirty="0" smtClean="0">
                    <a:solidFill>
                      <a:srgbClr val="1B0807"/>
                    </a:solidFill>
                    <a:latin typeface="Times New Roman" panose="02020603050405020304" pitchFamily="18" charset="0"/>
                    <a:cs typeface="Times New Roman" panose="02020603050405020304" pitchFamily="18" charset="0"/>
                  </a:rPr>
                  <a:t> </a:t>
                </a:r>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rot="10800000">
              <a:off x="4565380" y="3434998"/>
              <a:ext cx="870716" cy="611217"/>
              <a:chOff x="5238240" y="1894513"/>
              <a:chExt cx="750155" cy="496014"/>
            </a:xfrm>
          </p:grpSpPr>
          <p:sp>
            <p:nvSpPr>
              <p:cNvPr id="58" name="Right Brace 57"/>
              <p:cNvSpPr/>
              <p:nvPr/>
            </p:nvSpPr>
            <p:spPr bwMode="auto">
              <a:xfrm>
                <a:off x="5813379" y="1894513"/>
                <a:ext cx="107275" cy="97270"/>
              </a:xfrm>
              <a:prstGeom prst="rightBrac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rgbClr val="6E6E6F"/>
                  </a:solidFill>
                  <a:effectLst/>
                  <a:latin typeface="Verdana" pitchFamily="34" charset="0"/>
                  <a:cs typeface="Arial" charset="0"/>
                </a:endParaRPr>
              </a:p>
            </p:txBody>
          </p:sp>
          <p:sp>
            <p:nvSpPr>
              <p:cNvPr id="59" name="文本框 8"/>
              <p:cNvSpPr txBox="1"/>
              <p:nvPr/>
            </p:nvSpPr>
            <p:spPr>
              <a:xfrm rot="10800000">
                <a:off x="5238240" y="2115784"/>
                <a:ext cx="750155" cy="274743"/>
              </a:xfrm>
              <a:prstGeom prst="rect">
                <a:avLst/>
              </a:prstGeom>
              <a:noFill/>
            </p:spPr>
            <p:txBody>
              <a:bodyPr wrap="square" rtlCol="0">
                <a:spAutoFit/>
              </a:bodyPr>
              <a:lstStyle/>
              <a:p>
                <a:r>
                  <a:rPr lang="en-US" altLang="zh-CN" baseline="-25000" dirty="0" smtClean="0">
                    <a:solidFill>
                      <a:srgbClr val="1B0807"/>
                    </a:solidFill>
                    <a:latin typeface="Times New Roman" panose="02020603050405020304" pitchFamily="18" charset="0"/>
                    <a:cs typeface="Times New Roman" panose="02020603050405020304" pitchFamily="18" charset="0"/>
                  </a:rPr>
                  <a:t>1.04X</a:t>
                </a:r>
                <a:r>
                  <a:rPr lang="zh-CN" altLang="en-US" baseline="-25000" dirty="0" smtClean="0">
                    <a:solidFill>
                      <a:srgbClr val="1B0807"/>
                    </a:solidFill>
                    <a:latin typeface="Times New Roman" panose="02020603050405020304" pitchFamily="18" charset="0"/>
                    <a:cs typeface="Times New Roman" panose="02020603050405020304" pitchFamily="18" charset="0"/>
                  </a:rPr>
                  <a:t> </a:t>
                </a:r>
                <a:endParaRPr lang="zh-CN" altLang="en-US" baseline="-25000" dirty="0">
                  <a:solidFill>
                    <a:srgbClr val="1B0807"/>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35962839"/>
      </p:ext>
    </p:extLst>
  </p:cSld>
  <p:clrMapOvr>
    <a:masterClrMapping/>
  </p:clrMapOvr>
  <mc:AlternateContent xmlns:mc="http://schemas.openxmlformats.org/markup-compatibility/2006" xmlns:p14="http://schemas.microsoft.com/office/powerpoint/2010/main">
    <mc:Choice Requires="p14">
      <p:transition spd="slow" p14:dur="2000" advTm="106422"/>
    </mc:Choice>
    <mc:Fallback xmlns="">
      <p:transition spd="slow" advTm="10642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smtClean="0"/>
              <a:t>Care</a:t>
            </a:r>
            <a:r>
              <a:rPr lang="zh-CN" altLang="en-US" dirty="0" smtClean="0"/>
              <a:t> </a:t>
            </a:r>
            <a:r>
              <a:rPr lang="en-US" altLang="zh-CN" dirty="0" smtClean="0"/>
              <a:t>Digit</a:t>
            </a:r>
            <a:r>
              <a:rPr lang="zh-CN" altLang="en-US" dirty="0" smtClean="0"/>
              <a:t> </a:t>
            </a:r>
            <a:r>
              <a:rPr lang="en-US" altLang="zh-CN" dirty="0" smtClean="0"/>
              <a:t>Elision </a:t>
            </a:r>
            <a:r>
              <a:rPr lang="en-US" altLang="zh-CN" dirty="0" smtClean="0">
                <a:solidFill>
                  <a:schemeClr val="bg2"/>
                </a:solidFill>
              </a:rPr>
              <a:t>(digit choice?)</a:t>
            </a:r>
            <a:endParaRPr lang="en-GB" dirty="0">
              <a:solidFill>
                <a:schemeClr val="bg2"/>
              </a:solidFill>
            </a:endParaRPr>
          </a:p>
        </p:txBody>
      </p:sp>
      <p:sp>
        <p:nvSpPr>
          <p:cNvPr id="33" name="Rectangle 32"/>
          <p:cNvSpPr/>
          <p:nvPr/>
        </p:nvSpPr>
        <p:spPr>
          <a:xfrm>
            <a:off x="101783" y="1709514"/>
            <a:ext cx="4661907" cy="4678204"/>
          </a:xfrm>
          <a:prstGeom prst="rect">
            <a:avLst/>
          </a:prstGeom>
        </p:spPr>
        <p:txBody>
          <a:bodyPr wrap="square">
            <a:spAutoFit/>
          </a:bodyPr>
          <a:lstStyle/>
          <a:p>
            <a:pPr defTabSz="762000" eaLnBrk="0" hangingPunct="0">
              <a:spcBef>
                <a:spcPct val="50000"/>
              </a:spcBef>
            </a:pPr>
            <a:r>
              <a:rPr lang="en-US" altLang="zh-CN" dirty="0" smtClean="0">
                <a:solidFill>
                  <a:srgbClr val="000000"/>
                </a:solidFill>
                <a:latin typeface="Times New Roman" panose="02020603050405020304" pitchFamily="18" charset="0"/>
                <a:cs typeface="Times New Roman" panose="02020603050405020304" pitchFamily="18" charset="0"/>
              </a:rPr>
              <a:t>Features:</a:t>
            </a:r>
          </a:p>
          <a:p>
            <a:pPr marL="457200" indent="-457200" defTabSz="762000" eaLnBrk="0" hangingPunct="0">
              <a:spcBef>
                <a:spcPct val="50000"/>
              </a:spcBef>
              <a:buFont typeface="+mj-lt"/>
              <a:buAutoNum type="arabicPeriod"/>
            </a:pPr>
            <a:r>
              <a:rPr lang="en-US" dirty="0" smtClean="0">
                <a:solidFill>
                  <a:srgbClr val="000000"/>
                </a:solidFill>
                <a:latin typeface="Times New Roman" panose="02020603050405020304" pitchFamily="18" charset="0"/>
                <a:cs typeface="Times New Roman" panose="02020603050405020304" pitchFamily="18" charset="0"/>
              </a:rPr>
              <a:t>The gradient is optimal.</a:t>
            </a:r>
          </a:p>
          <a:p>
            <a:pPr marL="342900" indent="-342900" defTabSz="762000" eaLnBrk="0" hangingPunct="0">
              <a:spcBef>
                <a:spcPct val="50000"/>
              </a:spcBef>
              <a:buFont typeface="Wingdings" panose="05000000000000000000" pitchFamily="2" charset="2"/>
              <a:buChar char="ü"/>
            </a:pPr>
            <a:r>
              <a:rPr lang="en-US" sz="2200" dirty="0" smtClean="0">
                <a:solidFill>
                  <a:srgbClr val="000000"/>
                </a:solidFill>
                <a:latin typeface="Times New Roman" panose="02020603050405020304" pitchFamily="18" charset="0"/>
                <a:cs typeface="Times New Roman" panose="02020603050405020304" pitchFamily="18" charset="0"/>
              </a:rPr>
              <a:t>A steeper or shallower line would require more digits to be generated to reach a result of the same accuracy.</a:t>
            </a:r>
          </a:p>
          <a:p>
            <a:pPr marL="342900" indent="-342900" defTabSz="762000" eaLnBrk="0" hangingPunct="0">
              <a:spcBef>
                <a:spcPct val="50000"/>
              </a:spcBef>
              <a:buFont typeface="Wingdings" panose="05000000000000000000" pitchFamily="2" charset="2"/>
              <a:buChar char="ü"/>
            </a:pPr>
            <a:r>
              <a:rPr lang="en-US" sz="2200" dirty="0" smtClean="0">
                <a:solidFill>
                  <a:srgbClr val="000000"/>
                </a:solidFill>
                <a:latin typeface="Times New Roman" panose="02020603050405020304" pitchFamily="18" charset="0"/>
                <a:cs typeface="Times New Roman" panose="02020603050405020304" pitchFamily="18" charset="0"/>
              </a:rPr>
              <a:t>A steeper line may not allow convergence.</a:t>
            </a:r>
          </a:p>
          <a:p>
            <a:pPr marL="457200" indent="-457200" defTabSz="762000" eaLnBrk="0" hangingPunct="0">
              <a:spcBef>
                <a:spcPct val="50000"/>
              </a:spcBef>
              <a:buFont typeface="+mj-lt"/>
              <a:buAutoNum type="arabicPeriod" startAt="2"/>
            </a:pPr>
            <a:r>
              <a:rPr lang="en-US" dirty="0" smtClean="0">
                <a:solidFill>
                  <a:srgbClr val="000000"/>
                </a:solidFill>
                <a:latin typeface="Times New Roman" panose="02020603050405020304" pitchFamily="18" charset="0"/>
                <a:cs typeface="Times New Roman" panose="02020603050405020304" pitchFamily="18" charset="0"/>
              </a:rPr>
              <a:t>The existence of this line allows you to not visit earlier iterations, which ARCHITECT didn’t.</a:t>
            </a:r>
          </a:p>
        </p:txBody>
      </p:sp>
      <p:grpSp>
        <p:nvGrpSpPr>
          <p:cNvPr id="12" name="Group 11"/>
          <p:cNvGrpSpPr/>
          <p:nvPr/>
        </p:nvGrpSpPr>
        <p:grpSpPr>
          <a:xfrm>
            <a:off x="4851962" y="1698612"/>
            <a:ext cx="4164958" cy="2726078"/>
            <a:chOff x="-468560" y="2636912"/>
            <a:chExt cx="5186551" cy="3320247"/>
          </a:xfrm>
        </p:grpSpPr>
        <p:grpSp>
          <p:nvGrpSpPr>
            <p:cNvPr id="20" name="Group 19"/>
            <p:cNvGrpSpPr/>
            <p:nvPr/>
          </p:nvGrpSpPr>
          <p:grpSpPr>
            <a:xfrm>
              <a:off x="-468560" y="2636912"/>
              <a:ext cx="4792294" cy="3320247"/>
              <a:chOff x="161534" y="2452246"/>
              <a:chExt cx="5799951" cy="3838456"/>
            </a:xfrm>
          </p:grpSpPr>
          <p:grpSp>
            <p:nvGrpSpPr>
              <p:cNvPr id="21" name="Group 20"/>
              <p:cNvGrpSpPr/>
              <p:nvPr/>
            </p:nvGrpSpPr>
            <p:grpSpPr>
              <a:xfrm>
                <a:off x="161534" y="2626026"/>
                <a:ext cx="5195021" cy="3262589"/>
                <a:chOff x="17518" y="2770042"/>
                <a:chExt cx="5195021" cy="3262589"/>
              </a:xfrm>
            </p:grpSpPr>
            <p:cxnSp>
              <p:nvCxnSpPr>
                <p:cNvPr id="24" name="Straight Arrow Connector 23"/>
                <p:cNvCxnSpPr/>
                <p:nvPr/>
              </p:nvCxnSpPr>
              <p:spPr bwMode="auto">
                <a:xfrm>
                  <a:off x="17518" y="2770043"/>
                  <a:ext cx="5195021" cy="0"/>
                </a:xfrm>
                <a:prstGeom prst="straightConnector1">
                  <a:avLst/>
                </a:prstGeom>
                <a:ln w="28575">
                  <a:solidFill>
                    <a:srgbClr val="1B0807"/>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bwMode="auto">
                <a:xfrm>
                  <a:off x="17518" y="2770042"/>
                  <a:ext cx="0" cy="3262589"/>
                </a:xfrm>
                <a:prstGeom prst="straightConnector1">
                  <a:avLst/>
                </a:prstGeom>
                <a:ln w="28575">
                  <a:solidFill>
                    <a:srgbClr val="0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22" name="Rectangle 21"/>
              <p:cNvSpPr/>
              <p:nvPr/>
            </p:nvSpPr>
            <p:spPr>
              <a:xfrm>
                <a:off x="5400506" y="2452246"/>
                <a:ext cx="560979" cy="650048"/>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smtClean="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23" name="Rectangle 22"/>
              <p:cNvSpPr/>
              <p:nvPr/>
            </p:nvSpPr>
            <p:spPr>
              <a:xfrm>
                <a:off x="233541" y="5640654"/>
                <a:ext cx="104918" cy="650048"/>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i="1" dirty="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26" name="Straight Connector 25"/>
            <p:cNvCxnSpPr/>
            <p:nvPr/>
          </p:nvCxnSpPr>
          <p:spPr bwMode="auto">
            <a:xfrm>
              <a:off x="-165230" y="2864216"/>
              <a:ext cx="3465417" cy="2"/>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1570813" y="5131368"/>
              <a:ext cx="983354" cy="487317"/>
            </a:xfrm>
            <a:prstGeom prst="rect">
              <a:avLst/>
            </a:prstGeom>
            <a:noFill/>
          </p:spPr>
          <p:txBody>
            <a:bodyPr wrap="square" rtlCol="0">
              <a:spAutoFit/>
            </a:bodyPr>
            <a:lstStyle/>
            <a:p>
              <a:r>
                <a:rPr lang="en-US" sz="2000" b="1" dirty="0" smtClean="0">
                  <a:solidFill>
                    <a:srgbClr val="040404"/>
                  </a:solidFill>
                  <a:latin typeface="+mn-lt"/>
                </a:rPr>
                <a:t>……</a:t>
              </a:r>
              <a:endParaRPr lang="en-GB" sz="2000" b="1" dirty="0">
                <a:solidFill>
                  <a:srgbClr val="040404"/>
                </a:solidFill>
                <a:latin typeface="+mn-lt"/>
              </a:endParaRPr>
            </a:p>
          </p:txBody>
        </p:sp>
        <p:cxnSp>
          <p:nvCxnSpPr>
            <p:cNvPr id="28" name="Curved Connector 27"/>
            <p:cNvCxnSpPr>
              <a:stCxn id="29" idx="3"/>
              <a:endCxn id="30" idx="1"/>
            </p:cNvCxnSpPr>
            <p:nvPr/>
          </p:nvCxnSpPr>
          <p:spPr bwMode="auto">
            <a:xfrm flipH="1">
              <a:off x="728859" y="3209890"/>
              <a:ext cx="1523693" cy="793767"/>
            </a:xfrm>
            <a:prstGeom prst="curvedConnector5">
              <a:avLst>
                <a:gd name="adj1" fmla="val -18683"/>
                <a:gd name="adj2" fmla="val 50000"/>
                <a:gd name="adj3" fmla="val 11868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29" name="Pentagon 28"/>
            <p:cNvSpPr/>
            <p:nvPr/>
          </p:nvSpPr>
          <p:spPr bwMode="auto">
            <a:xfrm>
              <a:off x="-165230" y="2965841"/>
              <a:ext cx="2417783"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1</a:t>
              </a:r>
              <a:endParaRPr lang="en-GB" sz="1800" dirty="0">
                <a:solidFill>
                  <a:srgbClr val="000000"/>
                </a:solidFill>
                <a:latin typeface="Times New Roman" panose="02020603050405020304" pitchFamily="18" charset="0"/>
                <a:cs typeface="Times New Roman" panose="02020603050405020304" pitchFamily="18" charset="0"/>
              </a:endParaRPr>
            </a:p>
          </p:txBody>
        </p:sp>
        <p:sp>
          <p:nvSpPr>
            <p:cNvPr id="30" name="Pentagon 29"/>
            <p:cNvSpPr/>
            <p:nvPr/>
          </p:nvSpPr>
          <p:spPr bwMode="auto">
            <a:xfrm>
              <a:off x="728859" y="3759608"/>
              <a:ext cx="2504983"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2</a:t>
              </a:r>
              <a:endParaRPr lang="en-GB" sz="1800" dirty="0">
                <a:solidFill>
                  <a:srgbClr val="000000"/>
                </a:solidFill>
                <a:latin typeface="Times New Roman" panose="02020603050405020304" pitchFamily="18" charset="0"/>
                <a:cs typeface="Times New Roman" panose="02020603050405020304" pitchFamily="18" charset="0"/>
              </a:endParaRPr>
            </a:p>
          </p:txBody>
        </p:sp>
        <p:sp>
          <p:nvSpPr>
            <p:cNvPr id="31" name="Pentagon 30"/>
            <p:cNvSpPr/>
            <p:nvPr/>
          </p:nvSpPr>
          <p:spPr bwMode="auto">
            <a:xfrm>
              <a:off x="1331639" y="4514347"/>
              <a:ext cx="2715025"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3</a:t>
              </a:r>
              <a:endParaRPr lang="en-GB" sz="1800" dirty="0">
                <a:solidFill>
                  <a:srgbClr val="000000"/>
                </a:solidFill>
                <a:latin typeface="Times New Roman" panose="02020603050405020304" pitchFamily="18" charset="0"/>
                <a:cs typeface="Times New Roman" panose="02020603050405020304" pitchFamily="18" charset="0"/>
              </a:endParaRPr>
            </a:p>
          </p:txBody>
        </p:sp>
        <p:cxnSp>
          <p:nvCxnSpPr>
            <p:cNvPr id="32" name="Curved Connector 31"/>
            <p:cNvCxnSpPr>
              <a:stCxn id="30" idx="3"/>
              <a:endCxn id="31" idx="1"/>
            </p:cNvCxnSpPr>
            <p:nvPr/>
          </p:nvCxnSpPr>
          <p:spPr bwMode="auto">
            <a:xfrm flipH="1">
              <a:off x="1331639" y="4003658"/>
              <a:ext cx="1902203" cy="754739"/>
            </a:xfrm>
            <a:prstGeom prst="curvedConnector5">
              <a:avLst>
                <a:gd name="adj1" fmla="val -14965"/>
                <a:gd name="adj2" fmla="val 50000"/>
                <a:gd name="adj3" fmla="val 114965"/>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60" name="Rectangle 59"/>
            <p:cNvSpPr/>
            <p:nvPr/>
          </p:nvSpPr>
          <p:spPr bwMode="auto">
            <a:xfrm>
              <a:off x="-165229" y="3782736"/>
              <a:ext cx="590761" cy="464971"/>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1" name="Rectangle 60"/>
            <p:cNvSpPr/>
            <p:nvPr/>
          </p:nvSpPr>
          <p:spPr bwMode="auto">
            <a:xfrm>
              <a:off x="-165230" y="4531627"/>
              <a:ext cx="1163102" cy="470820"/>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cxnSp>
          <p:nvCxnSpPr>
            <p:cNvPr id="62" name="Straight Arrow Connector 61"/>
            <p:cNvCxnSpPr/>
            <p:nvPr/>
          </p:nvCxnSpPr>
          <p:spPr bwMode="auto">
            <a:xfrm>
              <a:off x="2339752" y="2769873"/>
              <a:ext cx="2378239" cy="1744475"/>
            </a:xfrm>
            <a:prstGeom prst="straightConnector1">
              <a:avLst/>
            </a:prstGeom>
            <a:ln w="28575">
              <a:solidFill>
                <a:srgbClr val="FF0000"/>
              </a:solidFill>
              <a:headEnd type="none" w="med" len="med"/>
              <a:tailEnd type="none"/>
            </a:ln>
          </p:spPr>
          <p:style>
            <a:lnRef idx="1">
              <a:schemeClr val="accent2"/>
            </a:lnRef>
            <a:fillRef idx="0">
              <a:schemeClr val="accent2"/>
            </a:fillRef>
            <a:effectRef idx="0">
              <a:schemeClr val="accent2"/>
            </a:effectRef>
            <a:fontRef idx="minor">
              <a:schemeClr val="tx1"/>
            </a:fontRef>
          </p:style>
        </p:cxnSp>
      </p:grpSp>
      <p:grpSp>
        <p:nvGrpSpPr>
          <p:cNvPr id="69" name="Group 68"/>
          <p:cNvGrpSpPr/>
          <p:nvPr/>
        </p:nvGrpSpPr>
        <p:grpSpPr>
          <a:xfrm>
            <a:off x="4907136" y="2714424"/>
            <a:ext cx="3848358" cy="2921305"/>
            <a:chOff x="-468560" y="2636912"/>
            <a:chExt cx="4792294" cy="3558025"/>
          </a:xfrm>
        </p:grpSpPr>
        <p:grpSp>
          <p:nvGrpSpPr>
            <p:cNvPr id="70" name="Group 69"/>
            <p:cNvGrpSpPr/>
            <p:nvPr/>
          </p:nvGrpSpPr>
          <p:grpSpPr>
            <a:xfrm>
              <a:off x="-468560" y="2636912"/>
              <a:ext cx="4792294" cy="3320247"/>
              <a:chOff x="161534" y="2452246"/>
              <a:chExt cx="5799951" cy="3838456"/>
            </a:xfrm>
          </p:grpSpPr>
          <p:grpSp>
            <p:nvGrpSpPr>
              <p:cNvPr id="81" name="Group 80"/>
              <p:cNvGrpSpPr/>
              <p:nvPr/>
            </p:nvGrpSpPr>
            <p:grpSpPr>
              <a:xfrm>
                <a:off x="161534" y="2626026"/>
                <a:ext cx="5195021" cy="3262589"/>
                <a:chOff x="17518" y="2770042"/>
                <a:chExt cx="5195021" cy="3262589"/>
              </a:xfrm>
            </p:grpSpPr>
            <p:cxnSp>
              <p:nvCxnSpPr>
                <p:cNvPr id="84" name="Straight Arrow Connector 83"/>
                <p:cNvCxnSpPr/>
                <p:nvPr/>
              </p:nvCxnSpPr>
              <p:spPr bwMode="auto">
                <a:xfrm>
                  <a:off x="17518" y="2770043"/>
                  <a:ext cx="5195021" cy="0"/>
                </a:xfrm>
                <a:prstGeom prst="straightConnector1">
                  <a:avLst/>
                </a:prstGeom>
                <a:ln w="28575">
                  <a:solidFill>
                    <a:srgbClr val="1B0807"/>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p:nvPr/>
              </p:nvCxnSpPr>
              <p:spPr bwMode="auto">
                <a:xfrm>
                  <a:off x="17518" y="2770042"/>
                  <a:ext cx="0" cy="3262589"/>
                </a:xfrm>
                <a:prstGeom prst="straightConnector1">
                  <a:avLst/>
                </a:prstGeom>
                <a:ln w="28575">
                  <a:solidFill>
                    <a:srgbClr val="0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82" name="Rectangle 81"/>
              <p:cNvSpPr/>
              <p:nvPr/>
            </p:nvSpPr>
            <p:spPr>
              <a:xfrm>
                <a:off x="5400506" y="2452246"/>
                <a:ext cx="560979" cy="650048"/>
              </a:xfrm>
              <a:prstGeom prst="rect">
                <a:avLst/>
              </a:prstGeom>
            </p:spPr>
            <p:txBody>
              <a:bodyPr wrap="non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i="1" dirty="0">
                    <a:solidFill>
                      <a:srgbClr val="1B0807"/>
                    </a:solidFill>
                    <a:latin typeface="Times New Roman" panose="02020603050405020304" pitchFamily="18" charset="0"/>
                    <a:cs typeface="Times New Roman" panose="02020603050405020304" pitchFamily="18" charset="0"/>
                  </a:rPr>
                  <a:t>P</a:t>
                </a:r>
                <a:endParaRPr lang="en-GB" i="1" dirty="0"/>
              </a:p>
            </p:txBody>
          </p:sp>
          <p:sp>
            <p:nvSpPr>
              <p:cNvPr id="83" name="Rectangle 82"/>
              <p:cNvSpPr/>
              <p:nvPr/>
            </p:nvSpPr>
            <p:spPr>
              <a:xfrm>
                <a:off x="233541" y="5640655"/>
                <a:ext cx="104918" cy="650047"/>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r>
                  <a:rPr lang="en-US" altLang="zh-CN" i="1" dirty="0" smtClean="0">
                    <a:solidFill>
                      <a:srgbClr val="1B0807"/>
                    </a:solidFill>
                    <a:latin typeface="Times New Roman" panose="02020603050405020304" pitchFamily="18" charset="0"/>
                    <a:cs typeface="Times New Roman" panose="02020603050405020304" pitchFamily="18" charset="0"/>
                  </a:rPr>
                  <a:t>K</a:t>
                </a:r>
                <a:endParaRPr lang="en-GB" i="1" dirty="0"/>
              </a:p>
            </p:txBody>
          </p:sp>
        </p:grpSp>
        <p:cxnSp>
          <p:nvCxnSpPr>
            <p:cNvPr id="71" name="Straight Connector 70"/>
            <p:cNvCxnSpPr/>
            <p:nvPr/>
          </p:nvCxnSpPr>
          <p:spPr bwMode="auto">
            <a:xfrm>
              <a:off x="-165230" y="2864216"/>
              <a:ext cx="3465417" cy="2"/>
            </a:xfrm>
            <a:prstGeom prst="line">
              <a:avLst/>
            </a:prstGeom>
            <a:ln w="38100">
              <a:solidFill>
                <a:srgbClr val="FFFFFF"/>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2" name="TextBox 71"/>
            <p:cNvSpPr txBox="1"/>
            <p:nvPr/>
          </p:nvSpPr>
          <p:spPr>
            <a:xfrm>
              <a:off x="607810" y="5332762"/>
              <a:ext cx="2429140" cy="862175"/>
            </a:xfrm>
            <a:prstGeom prst="rect">
              <a:avLst/>
            </a:prstGeom>
            <a:noFill/>
          </p:spPr>
          <p:txBody>
            <a:bodyPr wrap="square" rtlCol="0">
              <a:spAutoFit/>
            </a:bodyPr>
            <a:lstStyle/>
            <a:p>
              <a:pPr algn="ctr"/>
              <a:r>
                <a:rPr lang="en-US" sz="2000" b="1" dirty="0">
                  <a:solidFill>
                    <a:srgbClr val="040404"/>
                  </a:solidFill>
                </a:rPr>
                <a:t>……</a:t>
              </a:r>
              <a:endParaRPr lang="en-US" sz="2000" dirty="0" smtClean="0">
                <a:solidFill>
                  <a:srgbClr val="040404"/>
                </a:solidFill>
                <a:latin typeface="Times" panose="02020603050405020304" pitchFamily="18" charset="0"/>
                <a:cs typeface="Times" panose="02020603050405020304" pitchFamily="18" charset="0"/>
              </a:endParaRPr>
            </a:p>
            <a:p>
              <a:r>
                <a:rPr lang="en-US" sz="2000" dirty="0" smtClean="0">
                  <a:solidFill>
                    <a:srgbClr val="040404"/>
                  </a:solidFill>
                  <a:latin typeface="Times" panose="02020603050405020304" pitchFamily="18" charset="0"/>
                  <a:cs typeface="Times" panose="02020603050405020304" pitchFamily="18" charset="0"/>
                </a:rPr>
                <a:t>Not </a:t>
              </a:r>
              <a:r>
                <a:rPr lang="en-US" sz="2000" dirty="0" err="1" smtClean="0">
                  <a:solidFill>
                    <a:srgbClr val="040404"/>
                  </a:solidFill>
                  <a:latin typeface="Times" panose="02020603050405020304" pitchFamily="18" charset="0"/>
                  <a:cs typeface="Times" panose="02020603050405020304" pitchFamily="18" charset="0"/>
                </a:rPr>
                <a:t>converegnt</a:t>
              </a:r>
              <a:endParaRPr lang="en-GB" sz="2000" dirty="0">
                <a:solidFill>
                  <a:srgbClr val="040404"/>
                </a:solidFill>
                <a:latin typeface="Times" panose="02020603050405020304" pitchFamily="18" charset="0"/>
                <a:cs typeface="Times" panose="02020603050405020304" pitchFamily="18" charset="0"/>
              </a:endParaRPr>
            </a:p>
          </p:txBody>
        </p:sp>
        <p:cxnSp>
          <p:nvCxnSpPr>
            <p:cNvPr id="73" name="Curved Connector 72"/>
            <p:cNvCxnSpPr>
              <a:stCxn id="74" idx="3"/>
              <a:endCxn id="75" idx="1"/>
            </p:cNvCxnSpPr>
            <p:nvPr/>
          </p:nvCxnSpPr>
          <p:spPr bwMode="auto">
            <a:xfrm flipH="1">
              <a:off x="356071" y="3209890"/>
              <a:ext cx="1896481" cy="793767"/>
            </a:xfrm>
            <a:prstGeom prst="curvedConnector5">
              <a:avLst>
                <a:gd name="adj1" fmla="val -15011"/>
                <a:gd name="adj2" fmla="val 50000"/>
                <a:gd name="adj3" fmla="val 10877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74" name="Pentagon 73"/>
            <p:cNvSpPr/>
            <p:nvPr/>
          </p:nvSpPr>
          <p:spPr bwMode="auto">
            <a:xfrm>
              <a:off x="-165230" y="2965841"/>
              <a:ext cx="2417783"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1</a:t>
              </a:r>
              <a:endParaRPr lang="en-GB" sz="1800" dirty="0">
                <a:solidFill>
                  <a:srgbClr val="000000"/>
                </a:solidFill>
                <a:latin typeface="Times New Roman" panose="02020603050405020304" pitchFamily="18" charset="0"/>
                <a:cs typeface="Times New Roman" panose="02020603050405020304" pitchFamily="18" charset="0"/>
              </a:endParaRPr>
            </a:p>
          </p:txBody>
        </p:sp>
        <p:sp>
          <p:nvSpPr>
            <p:cNvPr id="75" name="Pentagon 74"/>
            <p:cNvSpPr/>
            <p:nvPr/>
          </p:nvSpPr>
          <p:spPr bwMode="auto">
            <a:xfrm>
              <a:off x="356071" y="3759608"/>
              <a:ext cx="2331429"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2</a:t>
              </a:r>
              <a:endParaRPr lang="en-GB" sz="1800" dirty="0">
                <a:solidFill>
                  <a:srgbClr val="000000"/>
                </a:solidFill>
                <a:latin typeface="Times New Roman" panose="02020603050405020304" pitchFamily="18" charset="0"/>
                <a:cs typeface="Times New Roman" panose="02020603050405020304" pitchFamily="18" charset="0"/>
              </a:endParaRPr>
            </a:p>
          </p:txBody>
        </p:sp>
        <p:sp>
          <p:nvSpPr>
            <p:cNvPr id="76" name="Pentagon 75"/>
            <p:cNvSpPr/>
            <p:nvPr/>
          </p:nvSpPr>
          <p:spPr bwMode="auto">
            <a:xfrm>
              <a:off x="894093" y="4514347"/>
              <a:ext cx="2386670" cy="488099"/>
            </a:xfrm>
            <a:prstGeom prst="homePlate">
              <a:avLst>
                <a:gd name="adj" fmla="val 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r>
                <a:rPr lang="en-US" sz="1800" dirty="0">
                  <a:solidFill>
                    <a:srgbClr val="000000"/>
                  </a:solidFill>
                  <a:latin typeface="Times New Roman" panose="02020603050405020304" pitchFamily="18" charset="0"/>
                  <a:cs typeface="Times New Roman" panose="02020603050405020304" pitchFamily="18" charset="0"/>
                </a:rPr>
                <a:t>Approximant</a:t>
              </a:r>
              <a:r>
                <a:rPr lang="en-US" sz="2000" dirty="0">
                  <a:solidFill>
                    <a:srgbClr val="000000"/>
                  </a:solidFill>
                  <a:latin typeface="Times New Roman" panose="02020603050405020304" pitchFamily="18" charset="0"/>
                  <a:cs typeface="Times New Roman" panose="02020603050405020304" pitchFamily="18" charset="0"/>
                </a:rPr>
                <a:t> </a:t>
              </a:r>
              <a:r>
                <a:rPr lang="en-US" altLang="zh-CN" sz="1800" dirty="0" smtClean="0">
                  <a:solidFill>
                    <a:srgbClr val="000000"/>
                  </a:solidFill>
                  <a:latin typeface="Times New Roman" panose="02020603050405020304" pitchFamily="18" charset="0"/>
                  <a:cs typeface="Times New Roman" panose="02020603050405020304" pitchFamily="18" charset="0"/>
                </a:rPr>
                <a:t>3</a:t>
              </a:r>
              <a:endParaRPr lang="en-GB" sz="1800" dirty="0">
                <a:solidFill>
                  <a:srgbClr val="000000"/>
                </a:solidFill>
                <a:latin typeface="Times New Roman" panose="02020603050405020304" pitchFamily="18" charset="0"/>
                <a:cs typeface="Times New Roman" panose="02020603050405020304" pitchFamily="18" charset="0"/>
              </a:endParaRPr>
            </a:p>
          </p:txBody>
        </p:sp>
        <p:cxnSp>
          <p:nvCxnSpPr>
            <p:cNvPr id="77" name="Curved Connector 76"/>
            <p:cNvCxnSpPr>
              <a:stCxn id="75" idx="3"/>
              <a:endCxn id="76" idx="1"/>
            </p:cNvCxnSpPr>
            <p:nvPr/>
          </p:nvCxnSpPr>
          <p:spPr bwMode="auto">
            <a:xfrm flipH="1">
              <a:off x="894093" y="4003658"/>
              <a:ext cx="1793407" cy="754739"/>
            </a:xfrm>
            <a:prstGeom prst="curvedConnector5">
              <a:avLst>
                <a:gd name="adj1" fmla="val -15873"/>
                <a:gd name="adj2" fmla="val 50000"/>
                <a:gd name="adj3" fmla="val 115873"/>
              </a:avLst>
            </a:prstGeom>
            <a:ln w="19050">
              <a:solidFill>
                <a:srgbClr val="DC0217"/>
              </a:solidFill>
              <a:prstDash val="solid"/>
              <a:headEnd type="none" w="med" len="med"/>
              <a:tailEnd type="triangle" w="lg" len="lg"/>
            </a:ln>
          </p:spPr>
          <p:style>
            <a:lnRef idx="1">
              <a:schemeClr val="accent4"/>
            </a:lnRef>
            <a:fillRef idx="0">
              <a:schemeClr val="accent4"/>
            </a:fillRef>
            <a:effectRef idx="0">
              <a:schemeClr val="accent4"/>
            </a:effectRef>
            <a:fontRef idx="minor">
              <a:schemeClr val="tx1"/>
            </a:fontRef>
          </p:style>
        </p:cxnSp>
        <p:sp>
          <p:nvSpPr>
            <p:cNvPr id="78" name="Rectangle 77"/>
            <p:cNvSpPr/>
            <p:nvPr/>
          </p:nvSpPr>
          <p:spPr bwMode="auto">
            <a:xfrm>
              <a:off x="-165229" y="3782736"/>
              <a:ext cx="299449" cy="464971"/>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79" name="Rectangle 78"/>
            <p:cNvSpPr/>
            <p:nvPr/>
          </p:nvSpPr>
          <p:spPr bwMode="auto">
            <a:xfrm>
              <a:off x="-165230" y="4531627"/>
              <a:ext cx="704784" cy="470820"/>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cxnSp>
          <p:nvCxnSpPr>
            <p:cNvPr id="80" name="Straight Arrow Connector 79"/>
            <p:cNvCxnSpPr/>
            <p:nvPr/>
          </p:nvCxnSpPr>
          <p:spPr bwMode="auto">
            <a:xfrm>
              <a:off x="2687500" y="2787231"/>
              <a:ext cx="1312452" cy="2498004"/>
            </a:xfrm>
            <a:prstGeom prst="straightConnector1">
              <a:avLst/>
            </a:prstGeom>
            <a:ln w="28575">
              <a:solidFill>
                <a:srgbClr val="FF0000"/>
              </a:solidFill>
              <a:headEnd type="none" w="med" len="med"/>
              <a:tailEnd type="none"/>
            </a:ln>
          </p:spPr>
          <p:style>
            <a:lnRef idx="1">
              <a:schemeClr val="accent2"/>
            </a:lnRef>
            <a:fillRef idx="0">
              <a:schemeClr val="accent2"/>
            </a:fillRef>
            <a:effectRef idx="0">
              <a:schemeClr val="accent2"/>
            </a:effectRef>
            <a:fontRef idx="minor">
              <a:schemeClr val="tx1"/>
            </a:fontRef>
          </p:style>
        </p:cxnSp>
      </p:grpSp>
      <p:sp>
        <p:nvSpPr>
          <p:cNvPr id="131" name="TextBox 130"/>
          <p:cNvSpPr txBox="1"/>
          <p:nvPr/>
        </p:nvSpPr>
        <p:spPr>
          <a:xfrm>
            <a:off x="4714810" y="1534889"/>
            <a:ext cx="4302110" cy="4406815"/>
          </a:xfrm>
          <a:prstGeom prst="rect">
            <a:avLst/>
          </a:prstGeom>
          <a:solidFill>
            <a:schemeClr val="bg1"/>
          </a:solidFill>
          <a:ln w="161925" cmpd="thickThin">
            <a:noFill/>
          </a:ln>
        </p:spPr>
        <p:txBody>
          <a:bodyPr wrap="square" rtlCol="0">
            <a:spAutoFit/>
          </a:bodyPr>
          <a:lstStyle/>
          <a:p>
            <a:endParaRPr lang="en-US"/>
          </a:p>
        </p:txBody>
      </p:sp>
      <p:grpSp>
        <p:nvGrpSpPr>
          <p:cNvPr id="6" name="Group 5"/>
          <p:cNvGrpSpPr/>
          <p:nvPr/>
        </p:nvGrpSpPr>
        <p:grpSpPr>
          <a:xfrm>
            <a:off x="4937059" y="1585205"/>
            <a:ext cx="3849234" cy="5077477"/>
            <a:chOff x="4879053" y="1580492"/>
            <a:chExt cx="3849234" cy="507747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053" y="1580492"/>
              <a:ext cx="3653387" cy="27964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41" y="4287930"/>
              <a:ext cx="3817946" cy="2370039"/>
            </a:xfrm>
            <a:prstGeom prst="rect">
              <a:avLst/>
            </a:prstGeom>
          </p:spPr>
        </p:pic>
        <p:sp>
          <p:nvSpPr>
            <p:cNvPr id="102" name="TextBox 101"/>
            <p:cNvSpPr txBox="1"/>
            <p:nvPr/>
          </p:nvSpPr>
          <p:spPr>
            <a:xfrm>
              <a:off x="6948095" y="3103162"/>
              <a:ext cx="1008112" cy="369332"/>
            </a:xfrm>
            <a:prstGeom prst="rect">
              <a:avLst/>
            </a:prstGeom>
            <a:noFill/>
          </p:spPr>
          <p:txBody>
            <a:bodyPr wrap="square" rtlCol="0">
              <a:spAutoFit/>
            </a:bodyPr>
            <a:lstStyle/>
            <a:p>
              <a:r>
                <a:rPr lang="en-US" sz="1800" b="1" dirty="0" smtClean="0">
                  <a:solidFill>
                    <a:srgbClr val="040404"/>
                  </a:solidFill>
                  <a:latin typeface="+mn-lt"/>
                </a:rPr>
                <a:t>……</a:t>
              </a:r>
              <a:endParaRPr lang="en-GB" sz="1800" b="1" dirty="0">
                <a:solidFill>
                  <a:srgbClr val="040404"/>
                </a:solidFill>
                <a:latin typeface="+mn-lt"/>
              </a:endParaRPr>
            </a:p>
          </p:txBody>
        </p:sp>
      </p:grpSp>
      <p:sp>
        <p:nvSpPr>
          <p:cNvPr id="4" name="TextBox 3"/>
          <p:cNvSpPr txBox="1"/>
          <p:nvPr/>
        </p:nvSpPr>
        <p:spPr>
          <a:xfrm>
            <a:off x="8532440" y="6396335"/>
            <a:ext cx="611560" cy="400110"/>
          </a:xfrm>
          <a:prstGeom prst="rect">
            <a:avLst/>
          </a:prstGeom>
          <a:noFill/>
        </p:spPr>
        <p:txBody>
          <a:bodyPr wrap="square" rtlCol="0">
            <a:spAutoFit/>
          </a:bodyPr>
          <a:lstStyle/>
          <a:p>
            <a:r>
              <a:rPr lang="en-US" altLang="zh-CN" sz="2000" dirty="0" smtClean="0">
                <a:solidFill>
                  <a:srgbClr val="1B0807"/>
                </a:solidFill>
                <a:latin typeface="Times New Roman" panose="02020603050405020304" pitchFamily="18" charset="0"/>
                <a:cs typeface="Times New Roman" panose="02020603050405020304" pitchFamily="18" charset="0"/>
              </a:rPr>
              <a:t>13</a:t>
            </a:r>
            <a:endParaRPr lang="en-GB" sz="20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25003"/>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fade">
                                      <p:cBhvr>
                                        <p:cTn id="12" dur="500"/>
                                        <p:tgtEl>
                                          <p:spTgt spid="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fade">
                                      <p:cBhvr>
                                        <p:cTn id="27" dur="500"/>
                                        <p:tgtEl>
                                          <p:spTgt spid="3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Previous</a:t>
            </a:r>
            <a:r>
              <a:rPr lang="zh-CN" altLang="en-US" dirty="0"/>
              <a:t> </a:t>
            </a:r>
            <a:r>
              <a:rPr lang="en-US" altLang="zh-CN" dirty="0"/>
              <a:t>Work:</a:t>
            </a:r>
            <a:r>
              <a:rPr lang="zh-CN" altLang="en-US" dirty="0"/>
              <a:t> </a:t>
            </a:r>
            <a:r>
              <a:rPr lang="en-US" altLang="zh-CN" dirty="0" smtClean="0"/>
              <a:t>Solution</a:t>
            </a:r>
            <a:endParaRPr lang="en-GB"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643255"/>
            <a:ext cx="4505887" cy="3378033"/>
          </a:xfrm>
          <a:prstGeom prst="rect">
            <a:avLst/>
          </a:prstGeom>
          <a:solidFill>
            <a:schemeClr val="bg1"/>
          </a:solidFill>
          <a:ln>
            <a:noFill/>
          </a:ln>
        </p:spPr>
      </p:pic>
      <p:grpSp>
        <p:nvGrpSpPr>
          <p:cNvPr id="36" name="Group 35"/>
          <p:cNvGrpSpPr/>
          <p:nvPr/>
        </p:nvGrpSpPr>
        <p:grpSpPr>
          <a:xfrm>
            <a:off x="60586" y="2201363"/>
            <a:ext cx="1029382" cy="1083621"/>
            <a:chOff x="458324" y="2443359"/>
            <a:chExt cx="1029382" cy="1083621"/>
          </a:xfrm>
          <a:noFill/>
        </p:grpSpPr>
        <p:grpSp>
          <p:nvGrpSpPr>
            <p:cNvPr id="37" name="Group 36"/>
            <p:cNvGrpSpPr/>
            <p:nvPr/>
          </p:nvGrpSpPr>
          <p:grpSpPr>
            <a:xfrm>
              <a:off x="611560" y="2636912"/>
              <a:ext cx="576064" cy="504056"/>
              <a:chOff x="467544" y="2780928"/>
              <a:chExt cx="576064" cy="504056"/>
            </a:xfrm>
            <a:grpFill/>
          </p:grpSpPr>
          <p:cxnSp>
            <p:nvCxnSpPr>
              <p:cNvPr id="40" name="Straight Arrow Connector 39"/>
              <p:cNvCxnSpPr/>
              <p:nvPr/>
            </p:nvCxnSpPr>
            <p:spPr bwMode="auto">
              <a:xfrm>
                <a:off x="467544" y="2780928"/>
                <a:ext cx="576064" cy="0"/>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p:nvPr/>
            </p:nvCxnSpPr>
            <p:spPr bwMode="auto">
              <a:xfrm>
                <a:off x="467544" y="2780928"/>
                <a:ext cx="0" cy="504056"/>
              </a:xfrm>
              <a:prstGeom prst="straightConnector1">
                <a:avLst/>
              </a:prstGeom>
              <a:grpFill/>
              <a:ln>
                <a:solidFill>
                  <a:srgbClr val="040404"/>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38" name="Rectangle 37"/>
            <p:cNvSpPr/>
            <p:nvPr/>
          </p:nvSpPr>
          <p:spPr>
            <a:xfrm>
              <a:off x="1187624" y="2443359"/>
              <a:ext cx="300082" cy="369332"/>
            </a:xfrm>
            <a:prstGeom prst="rect">
              <a:avLst/>
            </a:prstGeom>
            <a:grpFill/>
            <a:ln>
              <a:noFill/>
            </a:ln>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p</a:t>
              </a:r>
              <a:endParaRPr lang="en-GB" sz="1800" i="1" dirty="0"/>
            </a:p>
          </p:txBody>
        </p:sp>
        <p:sp>
          <p:nvSpPr>
            <p:cNvPr id="39" name="Rectangle 38"/>
            <p:cNvSpPr/>
            <p:nvPr/>
          </p:nvSpPr>
          <p:spPr>
            <a:xfrm>
              <a:off x="458324" y="3157648"/>
              <a:ext cx="287258" cy="369332"/>
            </a:xfrm>
            <a:prstGeom prst="rect">
              <a:avLst/>
            </a:prstGeom>
            <a:grpFill/>
            <a:ln>
              <a:noFill/>
            </a:ln>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k</a:t>
              </a:r>
              <a:endParaRPr lang="en-GB" sz="1800" i="1" dirty="0"/>
            </a:p>
          </p:txBody>
        </p:sp>
      </p:grpSp>
      <p:sp>
        <p:nvSpPr>
          <p:cNvPr id="21" name="Snip Single Corner Rectangle 20"/>
          <p:cNvSpPr/>
          <p:nvPr/>
        </p:nvSpPr>
        <p:spPr bwMode="auto">
          <a:xfrm rot="16200000">
            <a:off x="1436095" y="2136977"/>
            <a:ext cx="2388988" cy="2752053"/>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2" name="Snip Single Corner Rectangle 21"/>
          <p:cNvSpPr/>
          <p:nvPr/>
        </p:nvSpPr>
        <p:spPr bwMode="auto">
          <a:xfrm rot="16200000">
            <a:off x="1406745" y="1968302"/>
            <a:ext cx="3691140" cy="4391554"/>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3" name="Snip Single Corner Rectangle 22"/>
          <p:cNvSpPr/>
          <p:nvPr/>
        </p:nvSpPr>
        <p:spPr bwMode="auto">
          <a:xfrm rot="16200000">
            <a:off x="1577705" y="1705769"/>
            <a:ext cx="4700328" cy="5839953"/>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4" name="Snip Single Corner Rectangle 23"/>
          <p:cNvSpPr/>
          <p:nvPr/>
        </p:nvSpPr>
        <p:spPr bwMode="auto">
          <a:xfrm rot="16200000">
            <a:off x="1476149" y="1224773"/>
            <a:ext cx="6716272" cy="7668344"/>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5" name="Snip Single Corner Rectangle 24"/>
          <p:cNvSpPr/>
          <p:nvPr/>
        </p:nvSpPr>
        <p:spPr bwMode="auto">
          <a:xfrm rot="16200000">
            <a:off x="1639571" y="1490429"/>
            <a:ext cx="6716272" cy="7668344"/>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6" name="Snip Single Corner Rectangle 25"/>
          <p:cNvSpPr/>
          <p:nvPr/>
        </p:nvSpPr>
        <p:spPr bwMode="auto">
          <a:xfrm rot="16200000">
            <a:off x="1700172" y="1872845"/>
            <a:ext cx="6716272" cy="7668344"/>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7" name="Snip Single Corner Rectangle 26"/>
          <p:cNvSpPr/>
          <p:nvPr/>
        </p:nvSpPr>
        <p:spPr bwMode="auto">
          <a:xfrm rot="16200000">
            <a:off x="1988204" y="2016861"/>
            <a:ext cx="6716272" cy="7668344"/>
          </a:xfrm>
          <a:prstGeom prst="snip1Rect">
            <a:avLst>
              <a:gd name="adj" fmla="val 50000"/>
            </a:avLst>
          </a:prstGeom>
          <a:solidFill>
            <a:schemeClr val="bg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28" name="Rectangle 27"/>
          <p:cNvSpPr/>
          <p:nvPr/>
        </p:nvSpPr>
        <p:spPr>
          <a:xfrm>
            <a:off x="5072511" y="2604968"/>
            <a:ext cx="3866365" cy="3416320"/>
          </a:xfrm>
          <a:prstGeom prst="rect">
            <a:avLst/>
          </a:prstGeom>
        </p:spPr>
        <p:txBody>
          <a:bodyPr wrap="square">
            <a:spAutoFit/>
          </a:bodyPr>
          <a:lstStyle/>
          <a:p>
            <a:pPr>
              <a:lnSpc>
                <a:spcPct val="120000"/>
              </a:lnSpc>
            </a:pPr>
            <a:r>
              <a:rPr lang="en-GB" sz="2000" dirty="0" smtClean="0">
                <a:solidFill>
                  <a:srgbClr val="1B0807"/>
                </a:solidFill>
                <a:latin typeface="Times New Roman" panose="02020603050405020304" pitchFamily="18" charset="0"/>
                <a:cs typeface="Times New Roman" panose="02020603050405020304" pitchFamily="18" charset="0"/>
              </a:rPr>
              <a:t>Zig-zag </a:t>
            </a:r>
            <a:r>
              <a:rPr lang="en-US" altLang="zh-CN" sz="2000" dirty="0" smtClean="0">
                <a:solidFill>
                  <a:srgbClr val="1B0807"/>
                </a:solidFill>
                <a:latin typeface="Times New Roman" panose="02020603050405020304" pitchFamily="18" charset="0"/>
                <a:cs typeface="Times New Roman" panose="02020603050405020304" pitchFamily="18" charset="0"/>
              </a:rPr>
              <a:t>digit</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US" altLang="zh-CN" sz="2000" dirty="0" smtClean="0">
                <a:solidFill>
                  <a:srgbClr val="1B0807"/>
                </a:solidFill>
                <a:latin typeface="Times New Roman" panose="02020603050405020304" pitchFamily="18" charset="0"/>
                <a:cs typeface="Times New Roman" panose="02020603050405020304" pitchFamily="18" charset="0"/>
              </a:rPr>
              <a:t>computation</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GB" sz="2000" dirty="0" smtClean="0">
                <a:solidFill>
                  <a:srgbClr val="1B0807"/>
                </a:solidFill>
                <a:latin typeface="Times New Roman" panose="02020603050405020304" pitchFamily="18" charset="0"/>
                <a:cs typeface="Times New Roman" panose="02020603050405020304" pitchFamily="18" charset="0"/>
              </a:rPr>
              <a:t>pattern</a:t>
            </a:r>
          </a:p>
          <a:p>
            <a:pPr marL="457200" indent="-457200">
              <a:lnSpc>
                <a:spcPct val="120000"/>
              </a:lnSpc>
              <a:buFont typeface="Wingdings" panose="05000000000000000000" pitchFamily="2" charset="2"/>
              <a:buChar char="ü"/>
            </a:pPr>
            <a:r>
              <a:rPr lang="en-US" altLang="zh-CN" sz="2000" dirty="0" smtClean="0">
                <a:solidFill>
                  <a:srgbClr val="1B0807"/>
                </a:solidFill>
                <a:latin typeface="Times New Roman" panose="02020603050405020304" pitchFamily="18" charset="0"/>
                <a:cs typeface="Times New Roman" panose="02020603050405020304" pitchFamily="18" charset="0"/>
              </a:rPr>
              <a:t>Same</a:t>
            </a:r>
            <a:r>
              <a:rPr lang="en-GB" sz="2000" dirty="0" smtClean="0">
                <a:solidFill>
                  <a:srgbClr val="1B0807"/>
                </a:solidFill>
                <a:latin typeface="Times New Roman" panose="02020603050405020304" pitchFamily="18" charset="0"/>
                <a:cs typeface="Times New Roman" panose="02020603050405020304" pitchFamily="18" charset="0"/>
              </a:rPr>
              <a:t> </a:t>
            </a:r>
            <a:r>
              <a:rPr lang="en-GB" sz="2000" dirty="0">
                <a:solidFill>
                  <a:srgbClr val="1B0807"/>
                </a:solidFill>
                <a:latin typeface="Times New Roman" panose="02020603050405020304" pitchFamily="18" charset="0"/>
                <a:cs typeface="Times New Roman" panose="02020603050405020304" pitchFamily="18" charset="0"/>
              </a:rPr>
              <a:t>hardware for </a:t>
            </a:r>
            <a:r>
              <a:rPr lang="en-GB" sz="2000" dirty="0" smtClean="0">
                <a:solidFill>
                  <a:srgbClr val="1B0807"/>
                </a:solidFill>
                <a:latin typeface="Times New Roman" panose="02020603050405020304" pitchFamily="18" charset="0"/>
                <a:cs typeface="Times New Roman" panose="02020603050405020304" pitchFamily="18" charset="0"/>
              </a:rPr>
              <a:t>any</a:t>
            </a:r>
            <a:r>
              <a:rPr lang="zh-CN" altLang="en-US" sz="2000" dirty="0" smtClean="0">
                <a:solidFill>
                  <a:srgbClr val="1B0807"/>
                </a:solidFill>
                <a:latin typeface="Times New Roman" panose="02020603050405020304" pitchFamily="18" charset="0"/>
                <a:cs typeface="Times New Roman" panose="02020603050405020304" pitchFamily="18" charset="0"/>
              </a:rPr>
              <a:t> </a:t>
            </a:r>
            <a:r>
              <a:rPr lang="en-GB" sz="2000" dirty="0" smtClean="0">
                <a:solidFill>
                  <a:srgbClr val="1B0807"/>
                </a:solidFill>
                <a:latin typeface="Times New Roman" panose="02020603050405020304" pitchFamily="18" charset="0"/>
                <a:cs typeface="Times New Roman" panose="02020603050405020304" pitchFamily="18" charset="0"/>
              </a:rPr>
              <a:t>precision.</a:t>
            </a:r>
            <a:endParaRPr lang="en-US" sz="2000" dirty="0">
              <a:solidFill>
                <a:srgbClr val="1B0807"/>
              </a:solidFill>
              <a:latin typeface="Times New Roman" panose="02020603050405020304" pitchFamily="18" charset="0"/>
              <a:cs typeface="Times New Roman" panose="02020603050405020304" pitchFamily="18" charset="0"/>
            </a:endParaRPr>
          </a:p>
          <a:p>
            <a:pPr marL="457200" indent="-457200">
              <a:lnSpc>
                <a:spcPct val="120000"/>
              </a:lnSpc>
              <a:buFont typeface="Wingdings" panose="05000000000000000000" pitchFamily="2" charset="2"/>
              <a:buChar char="ü"/>
            </a:pPr>
            <a:r>
              <a:rPr lang="en-US" altLang="zh-CN" sz="2000" dirty="0" smtClean="0">
                <a:solidFill>
                  <a:srgbClr val="1B0807"/>
                </a:solidFill>
                <a:latin typeface="Times New Roman" panose="02020603050405020304" pitchFamily="18" charset="0"/>
                <a:cs typeface="Times New Roman" panose="02020603050405020304" pitchFamily="18" charset="0"/>
              </a:rPr>
              <a:t>No</a:t>
            </a:r>
            <a:r>
              <a:rPr lang="en-GB" sz="2000" dirty="0" smtClean="0">
                <a:solidFill>
                  <a:srgbClr val="1B0807"/>
                </a:solidFill>
                <a:latin typeface="Times New Roman" panose="02020603050405020304" pitchFamily="18" charset="0"/>
                <a:cs typeface="Times New Roman" panose="02020603050405020304" pitchFamily="18" charset="0"/>
              </a:rPr>
              <a:t> </a:t>
            </a:r>
            <a:r>
              <a:rPr lang="en-GB" sz="2000" dirty="0">
                <a:solidFill>
                  <a:srgbClr val="1B0807"/>
                </a:solidFill>
                <a:latin typeface="Times New Roman" panose="02020603050405020304" pitchFamily="18" charset="0"/>
                <a:cs typeface="Times New Roman" panose="02020603050405020304" pitchFamily="18" charset="0"/>
              </a:rPr>
              <a:t>need to fix </a:t>
            </a:r>
            <a:r>
              <a:rPr lang="en-US" altLang="zh-CN" sz="2000" i="1" dirty="0">
                <a:solidFill>
                  <a:srgbClr val="1B0807"/>
                </a:solidFill>
                <a:latin typeface="Times New Roman" panose="02020603050405020304" pitchFamily="18" charset="0"/>
                <a:cs typeface="Times New Roman" panose="02020603050405020304" pitchFamily="18" charset="0"/>
              </a:rPr>
              <a:t>P</a:t>
            </a:r>
            <a:r>
              <a:rPr lang="en-GB" sz="2000" dirty="0">
                <a:solidFill>
                  <a:srgbClr val="1B0807"/>
                </a:solidFill>
                <a:latin typeface="Times New Roman" panose="02020603050405020304" pitchFamily="18" charset="0"/>
                <a:cs typeface="Times New Roman" panose="02020603050405020304" pitchFamily="18" charset="0"/>
              </a:rPr>
              <a:t> and </a:t>
            </a:r>
            <a:r>
              <a:rPr lang="en-US" altLang="zh-CN" sz="2000" i="1" dirty="0">
                <a:solidFill>
                  <a:srgbClr val="1B0807"/>
                </a:solidFill>
                <a:latin typeface="Times New Roman" panose="02020603050405020304" pitchFamily="18" charset="0"/>
                <a:cs typeface="Times New Roman" panose="02020603050405020304" pitchFamily="18" charset="0"/>
              </a:rPr>
              <a:t>K</a:t>
            </a:r>
            <a:r>
              <a:rPr lang="en-GB" sz="2000" dirty="0">
                <a:solidFill>
                  <a:srgbClr val="1B0807"/>
                </a:solidFill>
                <a:latin typeface="Times New Roman" panose="02020603050405020304" pitchFamily="18" charset="0"/>
                <a:cs typeface="Times New Roman" panose="02020603050405020304" pitchFamily="18" charset="0"/>
              </a:rPr>
              <a:t> in advance</a:t>
            </a:r>
            <a:r>
              <a:rPr lang="en-GB" sz="2000" dirty="0" smtClean="0">
                <a:solidFill>
                  <a:srgbClr val="1B0807"/>
                </a:solidFill>
                <a:latin typeface="Times New Roman" panose="02020603050405020304" pitchFamily="18" charset="0"/>
                <a:cs typeface="Times New Roman" panose="02020603050405020304" pitchFamily="18" charset="0"/>
              </a:rPr>
              <a:t>.</a:t>
            </a:r>
          </a:p>
          <a:p>
            <a:pPr marL="457200" indent="-457200">
              <a:lnSpc>
                <a:spcPct val="120000"/>
              </a:lnSpc>
              <a:buFont typeface="Wingdings" panose="05000000000000000000" pitchFamily="2" charset="2"/>
              <a:buChar char="ü"/>
            </a:pPr>
            <a:r>
              <a:rPr lang="en-US" altLang="zh-CN" sz="2000" dirty="0" smtClean="0">
                <a:solidFill>
                  <a:srgbClr val="1B0807"/>
                </a:solidFill>
                <a:latin typeface="Times New Roman" panose="02020603050405020304" pitchFamily="18" charset="0"/>
                <a:cs typeface="Times New Roman" panose="02020603050405020304" pitchFamily="18" charset="0"/>
              </a:rPr>
              <a:t>Computation</a:t>
            </a:r>
            <a:r>
              <a:rPr lang="en-GB" sz="2000" dirty="0" smtClean="0">
                <a:solidFill>
                  <a:srgbClr val="1B0807"/>
                </a:solidFill>
                <a:latin typeface="Times New Roman" panose="02020603050405020304" pitchFamily="18" charset="0"/>
                <a:cs typeface="Times New Roman" panose="02020603050405020304" pitchFamily="18" charset="0"/>
              </a:rPr>
              <a:t> </a:t>
            </a:r>
            <a:r>
              <a:rPr lang="en-GB" sz="2000" dirty="0">
                <a:solidFill>
                  <a:srgbClr val="1B0807"/>
                </a:solidFill>
                <a:latin typeface="Times New Roman" panose="02020603050405020304" pitchFamily="18" charset="0"/>
                <a:cs typeface="Times New Roman" panose="02020603050405020304" pitchFamily="18" charset="0"/>
              </a:rPr>
              <a:t>terminates whenever accurate-enough result is </a:t>
            </a:r>
            <a:r>
              <a:rPr lang="en-GB" sz="2000" dirty="0" smtClean="0">
                <a:solidFill>
                  <a:srgbClr val="1B0807"/>
                </a:solidFill>
                <a:latin typeface="Times New Roman" panose="02020603050405020304" pitchFamily="18" charset="0"/>
                <a:cs typeface="Times New Roman" panose="02020603050405020304" pitchFamily="18" charset="0"/>
              </a:rPr>
              <a:t>obtained</a:t>
            </a:r>
            <a:r>
              <a:rPr lang="en-US" altLang="zh-CN" sz="2000" dirty="0" smtClean="0">
                <a:solidFill>
                  <a:srgbClr val="1B0807"/>
                </a:solidFill>
                <a:latin typeface="Times New Roman" panose="02020603050405020304" pitchFamily="18" charset="0"/>
                <a:cs typeface="Times New Roman" panose="02020603050405020304" pitchFamily="18" charset="0"/>
              </a:rPr>
              <a:t>.</a:t>
            </a:r>
            <a:endParaRPr lang="en-GB" sz="2000" dirty="0">
              <a:solidFill>
                <a:srgbClr val="1B0807"/>
              </a:solidFill>
              <a:latin typeface="Times New Roman" panose="02020603050405020304" pitchFamily="18" charset="0"/>
              <a:cs typeface="Times New Roman" panose="02020603050405020304" pitchFamily="18" charset="0"/>
            </a:endParaRPr>
          </a:p>
          <a:p>
            <a:pPr marL="457200" indent="-457200">
              <a:lnSpc>
                <a:spcPct val="120000"/>
              </a:lnSpc>
              <a:buFont typeface="Wingdings" panose="05000000000000000000" pitchFamily="2" charset="2"/>
              <a:buChar char="ü"/>
            </a:pPr>
            <a:endParaRPr lang="en-GB" sz="2000" dirty="0" smtClean="0">
              <a:solidFill>
                <a:srgbClr val="1B0807"/>
              </a:solidFill>
              <a:latin typeface="Times New Roman" panose="02020603050405020304" pitchFamily="18" charset="0"/>
              <a:cs typeface="Times New Roman" panose="02020603050405020304" pitchFamily="18" charset="0"/>
            </a:endParaRPr>
          </a:p>
        </p:txBody>
      </p:sp>
      <p:sp>
        <p:nvSpPr>
          <p:cNvPr id="29" name="TextBox 3"/>
          <p:cNvSpPr txBox="1"/>
          <p:nvPr/>
        </p:nvSpPr>
        <p:spPr>
          <a:xfrm>
            <a:off x="8496944" y="6341258"/>
            <a:ext cx="611560" cy="400110"/>
          </a:xfrm>
          <a:prstGeom prst="rect">
            <a:avLst/>
          </a:prstGeom>
          <a:noFill/>
        </p:spPr>
        <p:txBody>
          <a:bodyPr wrap="square" rtlCol="0">
            <a:spAutoFit/>
          </a:bodyPr>
          <a:lstStyle/>
          <a:p>
            <a:r>
              <a:rPr lang="en-US" altLang="zh-CN" sz="2000" dirty="0">
                <a:solidFill>
                  <a:srgbClr val="1B0807"/>
                </a:solidFill>
                <a:latin typeface="Times New Roman" panose="02020603050405020304" pitchFamily="18" charset="0"/>
                <a:cs typeface="Times New Roman" panose="02020603050405020304" pitchFamily="18" charset="0"/>
              </a:rPr>
              <a:t>4</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20" name="文本框 6"/>
          <p:cNvSpPr txBox="1"/>
          <p:nvPr/>
        </p:nvSpPr>
        <p:spPr>
          <a:xfrm>
            <a:off x="838199" y="1506140"/>
            <a:ext cx="7830257" cy="769441"/>
          </a:xfrm>
          <a:prstGeom prst="rect">
            <a:avLst/>
          </a:prstGeom>
          <a:noFill/>
        </p:spPr>
        <p:txBody>
          <a:bodyPr wrap="square" rtlCol="0">
            <a:spAutoFit/>
          </a:bodyPr>
          <a:lstStyle/>
          <a:p>
            <a:r>
              <a:rPr lang="en-US" altLang="zh-CN" sz="2200" dirty="0" smtClean="0">
                <a:solidFill>
                  <a:srgbClr val="1B0807"/>
                </a:solidFill>
                <a:latin typeface="Times New Roman" panose="02020603050405020304" pitchFamily="18" charset="0"/>
                <a:cs typeface="Times New Roman" panose="02020603050405020304" pitchFamily="18" charset="0"/>
              </a:rPr>
              <a:t>ARCHITECT:</a:t>
            </a:r>
          </a:p>
          <a:p>
            <a:r>
              <a:rPr lang="en-US" altLang="zh-CN" sz="2200" b="1" dirty="0" smtClean="0">
                <a:solidFill>
                  <a:srgbClr val="1B0807"/>
                </a:solidFill>
                <a:latin typeface="Times New Roman" panose="02020603050405020304" pitchFamily="18" charset="0"/>
                <a:cs typeface="Times New Roman" panose="02020603050405020304" pitchFamily="18" charset="0"/>
              </a:rPr>
              <a:t>Ar</a:t>
            </a:r>
            <a:r>
              <a:rPr lang="en-US" altLang="zh-CN" sz="2200" dirty="0" smtClean="0">
                <a:solidFill>
                  <a:srgbClr val="1B0807"/>
                </a:solidFill>
                <a:latin typeface="Times New Roman" panose="02020603050405020304" pitchFamily="18" charset="0"/>
                <a:cs typeface="Times New Roman" panose="02020603050405020304" pitchFamily="18" charset="0"/>
              </a:rPr>
              <a:t>bitrary-precision </a:t>
            </a:r>
            <a:r>
              <a:rPr lang="en-US" altLang="zh-CN" sz="2200" b="1" dirty="0" smtClean="0">
                <a:solidFill>
                  <a:srgbClr val="1B0807"/>
                </a:solidFill>
                <a:latin typeface="Times New Roman" panose="02020603050405020304" pitchFamily="18" charset="0"/>
                <a:cs typeface="Times New Roman" panose="02020603050405020304" pitchFamily="18" charset="0"/>
              </a:rPr>
              <a:t>C</a:t>
            </a:r>
            <a:r>
              <a:rPr lang="en-US" altLang="zh-CN" sz="2200" dirty="0" smtClean="0">
                <a:solidFill>
                  <a:srgbClr val="1B0807"/>
                </a:solidFill>
                <a:latin typeface="Times New Roman" panose="02020603050405020304" pitchFamily="18" charset="0"/>
                <a:cs typeface="Times New Roman" panose="02020603050405020304" pitchFamily="18" charset="0"/>
              </a:rPr>
              <a:t>onstant-</a:t>
            </a:r>
            <a:r>
              <a:rPr lang="en-US" altLang="zh-CN" sz="2200" b="1" dirty="0">
                <a:solidFill>
                  <a:srgbClr val="1B0807"/>
                </a:solidFill>
                <a:latin typeface="Times New Roman" panose="02020603050405020304" pitchFamily="18" charset="0"/>
                <a:cs typeface="Times New Roman" panose="02020603050405020304" pitchFamily="18" charset="0"/>
              </a:rPr>
              <a:t>h</a:t>
            </a:r>
            <a:r>
              <a:rPr lang="en-US" altLang="zh-CN" sz="2200" dirty="0" smtClean="0">
                <a:solidFill>
                  <a:srgbClr val="1B0807"/>
                </a:solidFill>
                <a:latin typeface="Times New Roman" panose="02020603050405020304" pitchFamily="18" charset="0"/>
                <a:cs typeface="Times New Roman" panose="02020603050405020304" pitchFamily="18" charset="0"/>
              </a:rPr>
              <a:t>ardware </a:t>
            </a:r>
            <a:r>
              <a:rPr lang="en-US" altLang="zh-CN" sz="2200" b="1" dirty="0" smtClean="0">
                <a:solidFill>
                  <a:srgbClr val="000000"/>
                </a:solidFill>
                <a:latin typeface="Times New Roman" panose="02020603050405020304" pitchFamily="18" charset="0"/>
                <a:cs typeface="Times New Roman" panose="02020603050405020304" pitchFamily="18" charset="0"/>
              </a:rPr>
              <a:t>Ite</a:t>
            </a:r>
            <a:r>
              <a:rPr lang="en-US" altLang="zh-CN" sz="2200" dirty="0" smtClean="0">
                <a:solidFill>
                  <a:srgbClr val="1B0807"/>
                </a:solidFill>
                <a:latin typeface="Times New Roman" panose="02020603050405020304" pitchFamily="18" charset="0"/>
                <a:cs typeface="Times New Roman" panose="02020603050405020304" pitchFamily="18" charset="0"/>
              </a:rPr>
              <a:t>rative-</a:t>
            </a:r>
            <a:r>
              <a:rPr lang="en-US" altLang="zh-CN" sz="2200" b="1" dirty="0"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1B0807"/>
                </a:solidFill>
                <a:latin typeface="Times New Roman" panose="02020603050405020304" pitchFamily="18" charset="0"/>
                <a:cs typeface="Times New Roman" panose="02020603050405020304" pitchFamily="18" charset="0"/>
              </a:rPr>
              <a:t>ompu</a:t>
            </a:r>
            <a:r>
              <a:rPr lang="en-US" altLang="zh-CN" sz="2200" b="1" dirty="0" smtClean="0">
                <a:solidFill>
                  <a:srgbClr val="1B0807"/>
                </a:solidFill>
                <a:latin typeface="Times New Roman" panose="02020603050405020304" pitchFamily="18" charset="0"/>
                <a:cs typeface="Times New Roman" panose="02020603050405020304" pitchFamily="18" charset="0"/>
              </a:rPr>
              <a:t>t</a:t>
            </a:r>
            <a:r>
              <a:rPr lang="en-US" altLang="zh-CN" sz="2200" dirty="0" smtClean="0">
                <a:solidFill>
                  <a:srgbClr val="1B0807"/>
                </a:solidFill>
                <a:latin typeface="Times New Roman" panose="02020603050405020304" pitchFamily="18" charset="0"/>
                <a:cs typeface="Times New Roman" panose="02020603050405020304" pitchFamily="18" charset="0"/>
              </a:rPr>
              <a:t>e [FPT17] </a:t>
            </a:r>
            <a:endParaRPr lang="zh-CN" altLang="en-US" sz="22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32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xEl>
                                              <p:pRg st="2" end="2"/>
                                            </p:txEl>
                                          </p:spTgt>
                                        </p:tgtEl>
                                        <p:attrNameLst>
                                          <p:attrName>style.visibility</p:attrName>
                                        </p:attrNameLst>
                                      </p:cBhvr>
                                      <p:to>
                                        <p:strVal val="visible"/>
                                      </p:to>
                                    </p:set>
                                    <p:animEffect transition="in" filter="fade">
                                      <p:cBhvr>
                                        <p:cTn id="42" dur="500"/>
                                        <p:tgtEl>
                                          <p:spTgt spid="2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xEl>
                                              <p:pRg st="3" end="3"/>
                                            </p:txEl>
                                          </p:spTgt>
                                        </p:tgtEl>
                                        <p:attrNameLst>
                                          <p:attrName>style.visibility</p:attrName>
                                        </p:attrNameLst>
                                      </p:cBhvr>
                                      <p:to>
                                        <p:strVal val="visible"/>
                                      </p:to>
                                    </p:set>
                                    <p:animEffect transition="in" filter="fade">
                                      <p:cBhvr>
                                        <p:cTn id="47"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Motivation</a:t>
            </a:r>
            <a:endParaRPr lang="en-GB" dirty="0"/>
          </a:p>
        </p:txBody>
      </p:sp>
      <p:grpSp>
        <p:nvGrpSpPr>
          <p:cNvPr id="32" name="Group 31"/>
          <p:cNvGrpSpPr/>
          <p:nvPr/>
        </p:nvGrpSpPr>
        <p:grpSpPr>
          <a:xfrm>
            <a:off x="384260" y="2417387"/>
            <a:ext cx="1019388" cy="1083621"/>
            <a:chOff x="468318" y="2443359"/>
            <a:chExt cx="1019388" cy="1083621"/>
          </a:xfrm>
        </p:grpSpPr>
        <p:grpSp>
          <p:nvGrpSpPr>
            <p:cNvPr id="33" name="Group 32"/>
            <p:cNvGrpSpPr/>
            <p:nvPr/>
          </p:nvGrpSpPr>
          <p:grpSpPr>
            <a:xfrm>
              <a:off x="611560" y="2636912"/>
              <a:ext cx="576064" cy="504056"/>
              <a:chOff x="467544" y="2780928"/>
              <a:chExt cx="576064" cy="504056"/>
            </a:xfrm>
          </p:grpSpPr>
          <p:cxnSp>
            <p:nvCxnSpPr>
              <p:cNvPr id="36" name="Straight Arrow Connector 35"/>
              <p:cNvCxnSpPr/>
              <p:nvPr/>
            </p:nvCxnSpPr>
            <p:spPr bwMode="auto">
              <a:xfrm>
                <a:off x="467544" y="2780928"/>
                <a:ext cx="576064" cy="0"/>
              </a:xfrm>
              <a:prstGeom prst="straightConnector1">
                <a:avLst/>
              </a:prstGeom>
              <a:ln>
                <a:solidFill>
                  <a:srgbClr val="1B0807"/>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bwMode="auto">
              <a:xfrm>
                <a:off x="467544" y="2780928"/>
                <a:ext cx="0" cy="504056"/>
              </a:xfrm>
              <a:prstGeom prst="straightConnector1">
                <a:avLst/>
              </a:prstGeom>
              <a:ln>
                <a:solidFill>
                  <a:srgbClr val="0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34" name="Rectangle 33"/>
            <p:cNvSpPr/>
            <p:nvPr/>
          </p:nvSpPr>
          <p:spPr>
            <a:xfrm>
              <a:off x="1187624" y="2443359"/>
              <a:ext cx="300082" cy="369332"/>
            </a:xfrm>
            <a:prstGeom prst="rect">
              <a:avLst/>
            </a:prstGeom>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p</a:t>
              </a:r>
              <a:endParaRPr lang="en-GB" sz="1800" i="1" dirty="0"/>
            </a:p>
          </p:txBody>
        </p:sp>
        <p:sp>
          <p:nvSpPr>
            <p:cNvPr id="35" name="Rectangle 34"/>
            <p:cNvSpPr/>
            <p:nvPr/>
          </p:nvSpPr>
          <p:spPr>
            <a:xfrm>
              <a:off x="468318" y="3157648"/>
              <a:ext cx="287258" cy="369332"/>
            </a:xfrm>
            <a:prstGeom prst="rect">
              <a:avLst/>
            </a:prstGeom>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k</a:t>
              </a:r>
              <a:endParaRPr lang="en-GB" sz="1800" i="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923621"/>
            <a:ext cx="7557025" cy="2853861"/>
          </a:xfrm>
          <a:prstGeom prst="rect">
            <a:avLst/>
          </a:prstGeom>
        </p:spPr>
      </p:pic>
      <p:sp>
        <p:nvSpPr>
          <p:cNvPr id="6" name="Rectangle 5"/>
          <p:cNvSpPr/>
          <p:nvPr/>
        </p:nvSpPr>
        <p:spPr>
          <a:xfrm>
            <a:off x="1907704" y="5919662"/>
            <a:ext cx="1911101" cy="461665"/>
          </a:xfrm>
          <a:prstGeom prst="rect">
            <a:avLst/>
          </a:prstGeom>
        </p:spPr>
        <p:txBody>
          <a:bodyPr wrap="none">
            <a:spAutoFit/>
          </a:bodyPr>
          <a:lstStyle/>
          <a:p>
            <a:r>
              <a:rPr lang="en-US" altLang="zh-CN" dirty="0">
                <a:solidFill>
                  <a:srgbClr val="000000"/>
                </a:solidFill>
                <a:latin typeface="Times" panose="02020603050405020304" pitchFamily="18" charset="0"/>
                <a:cs typeface="Times" panose="02020603050405020304" pitchFamily="18" charset="0"/>
              </a:rPr>
              <a:t>ARCHITECT</a:t>
            </a:r>
            <a:endParaRPr lang="en-GB" dirty="0"/>
          </a:p>
        </p:txBody>
      </p:sp>
      <p:sp>
        <p:nvSpPr>
          <p:cNvPr id="16" name="Rectangle 15"/>
          <p:cNvSpPr/>
          <p:nvPr/>
        </p:nvSpPr>
        <p:spPr>
          <a:xfrm>
            <a:off x="5796136" y="5919663"/>
            <a:ext cx="1441420" cy="461665"/>
          </a:xfrm>
          <a:prstGeom prst="rect">
            <a:avLst/>
          </a:prstGeom>
        </p:spPr>
        <p:txBody>
          <a:bodyPr wrap="none">
            <a:spAutoFit/>
          </a:bodyPr>
          <a:lstStyle/>
          <a:p>
            <a:r>
              <a:rPr lang="en-US" dirty="0" smtClean="0">
                <a:solidFill>
                  <a:srgbClr val="000000"/>
                </a:solidFill>
                <a:latin typeface="Times" panose="02020603050405020304" pitchFamily="18" charset="0"/>
                <a:cs typeface="Times" panose="02020603050405020304" pitchFamily="18" charset="0"/>
              </a:rPr>
              <a:t>This work</a:t>
            </a:r>
            <a:endParaRPr lang="en-GB" dirty="0"/>
          </a:p>
        </p:txBody>
      </p:sp>
      <p:sp>
        <p:nvSpPr>
          <p:cNvPr id="14" name="TextBox 13"/>
          <p:cNvSpPr txBox="1"/>
          <p:nvPr/>
        </p:nvSpPr>
        <p:spPr>
          <a:xfrm>
            <a:off x="4784208" y="2624161"/>
            <a:ext cx="4180280" cy="4247317"/>
          </a:xfrm>
          <a:prstGeom prst="rect">
            <a:avLst/>
          </a:prstGeom>
          <a:solidFill>
            <a:schemeClr val="bg1"/>
          </a:solidFill>
        </p:spPr>
        <p:txBody>
          <a:bodyPr wrap="square" rtlCol="0">
            <a:spAutoFit/>
          </a:bodyPr>
          <a:lstStyle/>
          <a:p>
            <a:r>
              <a:rPr lang="en-US" altLang="zh-CN" dirty="0" smtClean="0">
                <a:solidFill>
                  <a:srgbClr val="000000"/>
                </a:solidFill>
                <a:latin typeface="Times" panose="02020603050405020304" pitchFamily="18" charset="0"/>
                <a:cs typeface="Times" panose="02020603050405020304" pitchFamily="18" charset="0"/>
              </a:rPr>
              <a:t>Pros &amp; cons:</a:t>
            </a:r>
          </a:p>
          <a:p>
            <a:pPr marL="457200" indent="-457200">
              <a:lnSpc>
                <a:spcPct val="150000"/>
              </a:lnSpc>
              <a:buAutoNum type="arabicPeriod"/>
            </a:pPr>
            <a:r>
              <a:rPr lang="en-US" altLang="zh-CN" sz="2000" dirty="0" smtClean="0">
                <a:solidFill>
                  <a:srgbClr val="000000"/>
                </a:solidFill>
                <a:latin typeface="Times" panose="02020603050405020304" pitchFamily="18" charset="0"/>
                <a:cs typeface="Times" panose="02020603050405020304" pitchFamily="18" charset="0"/>
              </a:rPr>
              <a:t>Can reach arbitrary</a:t>
            </a:r>
            <a:r>
              <a:rPr lang="zh-CN" altLang="en-US" sz="2000" dirty="0" smtClean="0">
                <a:solidFill>
                  <a:srgbClr val="000000"/>
                </a:solidFill>
                <a:latin typeface="Times" panose="02020603050405020304" pitchFamily="18" charset="0"/>
                <a:cs typeface="Times" panose="02020603050405020304" pitchFamily="18" charset="0"/>
              </a:rPr>
              <a:t> </a:t>
            </a:r>
            <a:r>
              <a:rPr lang="en-US" altLang="zh-CN" sz="2000" dirty="0" smtClean="0">
                <a:solidFill>
                  <a:srgbClr val="000000"/>
                </a:solidFill>
                <a:latin typeface="Times" panose="02020603050405020304" pitchFamily="18" charset="0"/>
                <a:cs typeface="Times" panose="02020603050405020304" pitchFamily="18" charset="0"/>
              </a:rPr>
              <a:t>accuracy (</a:t>
            </a:r>
            <a:r>
              <a:rPr lang="en-US" altLang="zh-CN" sz="2000" b="1" dirty="0" smtClean="0">
                <a:solidFill>
                  <a:schemeClr val="bg2"/>
                </a:solidFill>
                <a:latin typeface="Times" panose="02020603050405020304" pitchFamily="18" charset="0"/>
                <a:cs typeface="Times" panose="02020603050405020304" pitchFamily="18" charset="0"/>
              </a:rPr>
              <a:t>pro</a:t>
            </a:r>
            <a:r>
              <a:rPr lang="en-US" altLang="zh-CN" sz="2000" dirty="0" smtClean="0">
                <a:solidFill>
                  <a:srgbClr val="000000"/>
                </a:solidFill>
                <a:latin typeface="Times" panose="02020603050405020304" pitchFamily="18" charset="0"/>
                <a:cs typeface="Times" panose="02020603050405020304" pitchFamily="18" charset="0"/>
              </a:rPr>
              <a:t>).</a:t>
            </a:r>
          </a:p>
          <a:p>
            <a:pPr marL="457200" indent="-457200">
              <a:lnSpc>
                <a:spcPct val="150000"/>
              </a:lnSpc>
              <a:buAutoNum type="arabicPeriod"/>
            </a:pPr>
            <a:r>
              <a:rPr lang="en-US" altLang="zh-CN" sz="2000" dirty="0" smtClean="0">
                <a:solidFill>
                  <a:srgbClr val="000000"/>
                </a:solidFill>
                <a:latin typeface="Times" panose="02020603050405020304" pitchFamily="18" charset="0"/>
                <a:cs typeface="Times" panose="02020603050405020304" pitchFamily="18" charset="0"/>
              </a:rPr>
              <a:t>Generate </a:t>
            </a:r>
            <a:r>
              <a:rPr lang="en-US" altLang="zh-CN" sz="2000" dirty="0" smtClean="0">
                <a:solidFill>
                  <a:srgbClr val="000000"/>
                </a:solidFill>
                <a:latin typeface="Times" panose="02020603050405020304" pitchFamily="18" charset="0"/>
                <a:cs typeface="Times" panose="02020603050405020304" pitchFamily="18" charset="0"/>
              </a:rPr>
              <a:t>many more digits than strictly necessary (</a:t>
            </a:r>
            <a:r>
              <a:rPr lang="en-US" altLang="zh-CN" sz="2000" b="1" dirty="0" smtClean="0">
                <a:solidFill>
                  <a:srgbClr val="FF0000"/>
                </a:solidFill>
                <a:latin typeface="Times" panose="02020603050405020304" pitchFamily="18" charset="0"/>
                <a:cs typeface="Times" panose="02020603050405020304" pitchFamily="18" charset="0"/>
              </a:rPr>
              <a:t>con</a:t>
            </a:r>
            <a:r>
              <a:rPr lang="en-US" altLang="zh-CN" sz="2000" dirty="0" smtClean="0">
                <a:solidFill>
                  <a:srgbClr val="000000"/>
                </a:solidFill>
                <a:latin typeface="Times" panose="02020603050405020304" pitchFamily="18" charset="0"/>
                <a:cs typeface="Times" panose="02020603050405020304" pitchFamily="18" charset="0"/>
              </a:rPr>
              <a:t>).</a:t>
            </a:r>
          </a:p>
          <a:p>
            <a:pPr marL="457200" indent="-457200">
              <a:lnSpc>
                <a:spcPct val="150000"/>
              </a:lnSpc>
              <a:buAutoNum type="arabicPeriod"/>
            </a:pPr>
            <a:r>
              <a:rPr lang="en-US" altLang="zh-CN" sz="2000" dirty="0" smtClean="0">
                <a:solidFill>
                  <a:srgbClr val="000000"/>
                </a:solidFill>
                <a:latin typeface="Times" panose="02020603050405020304" pitchFamily="18" charset="0"/>
                <a:cs typeface="Times" panose="02020603050405020304" pitchFamily="18" charset="0"/>
              </a:rPr>
              <a:t>Need to revisit previous iterations (</a:t>
            </a:r>
            <a:r>
              <a:rPr lang="en-US" altLang="zh-CN" sz="2000" b="1" dirty="0" smtClean="0">
                <a:solidFill>
                  <a:srgbClr val="FF0000"/>
                </a:solidFill>
                <a:latin typeface="Times" panose="02020603050405020304" pitchFamily="18" charset="0"/>
                <a:cs typeface="Times" panose="02020603050405020304" pitchFamily="18" charset="0"/>
              </a:rPr>
              <a:t>con</a:t>
            </a:r>
            <a:r>
              <a:rPr lang="en-US" altLang="zh-CN" sz="2000" dirty="0" smtClean="0">
                <a:solidFill>
                  <a:srgbClr val="000000"/>
                </a:solidFill>
                <a:latin typeface="Times" panose="02020603050405020304" pitchFamily="18" charset="0"/>
                <a:cs typeface="Times" panose="02020603050405020304" pitchFamily="18" charset="0"/>
              </a:rPr>
              <a:t>).</a:t>
            </a:r>
          </a:p>
          <a:p>
            <a:pPr marL="457200" indent="-457200">
              <a:buAutoNum type="arabicPeriod"/>
            </a:pPr>
            <a:endParaRPr lang="en-US" altLang="zh-CN" dirty="0">
              <a:solidFill>
                <a:srgbClr val="000000"/>
              </a:solidFill>
              <a:latin typeface="Times" panose="02020603050405020304" pitchFamily="18" charset="0"/>
              <a:cs typeface="Times" panose="02020603050405020304" pitchFamily="18" charset="0"/>
            </a:endParaRPr>
          </a:p>
          <a:p>
            <a:pPr marL="457200" indent="-457200">
              <a:buAutoNum type="arabicPeriod"/>
            </a:pPr>
            <a:endParaRPr lang="en-US" altLang="zh-CN" dirty="0" smtClean="0">
              <a:solidFill>
                <a:srgbClr val="000000"/>
              </a:solidFill>
              <a:latin typeface="Times" panose="02020603050405020304" pitchFamily="18" charset="0"/>
              <a:cs typeface="Times" panose="02020603050405020304" pitchFamily="18" charset="0"/>
            </a:endParaRPr>
          </a:p>
          <a:p>
            <a:pPr marL="457200" indent="-457200">
              <a:buAutoNum type="arabicPeriod"/>
            </a:pPr>
            <a:endParaRPr lang="en-US" altLang="zh-CN" dirty="0">
              <a:solidFill>
                <a:srgbClr val="000000"/>
              </a:solidFill>
              <a:latin typeface="Times" panose="02020603050405020304" pitchFamily="18" charset="0"/>
              <a:cs typeface="Times" panose="02020603050405020304" pitchFamily="18" charset="0"/>
            </a:endParaRPr>
          </a:p>
          <a:p>
            <a:pPr marL="457200" indent="-457200">
              <a:buAutoNum type="arabicPeriod"/>
            </a:pPr>
            <a:endParaRPr lang="en-US" altLang="zh-CN" dirty="0" smtClean="0">
              <a:solidFill>
                <a:srgbClr val="000000"/>
              </a:solidFill>
              <a:latin typeface="Times" panose="02020603050405020304" pitchFamily="18" charset="0"/>
              <a:cs typeface="Times" panose="02020603050405020304" pitchFamily="18" charset="0"/>
            </a:endParaRPr>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5</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15" name="文本框 6"/>
          <p:cNvSpPr txBox="1"/>
          <p:nvPr/>
        </p:nvSpPr>
        <p:spPr>
          <a:xfrm>
            <a:off x="838199" y="1506140"/>
            <a:ext cx="7830257" cy="769441"/>
          </a:xfrm>
          <a:prstGeom prst="rect">
            <a:avLst/>
          </a:prstGeom>
          <a:noFill/>
        </p:spPr>
        <p:txBody>
          <a:bodyPr wrap="square" rtlCol="0">
            <a:spAutoFit/>
          </a:bodyPr>
          <a:lstStyle/>
          <a:p>
            <a:r>
              <a:rPr lang="en-US" altLang="zh-CN" sz="2200" dirty="0" smtClean="0">
                <a:solidFill>
                  <a:srgbClr val="1B0807"/>
                </a:solidFill>
                <a:latin typeface="Times New Roman" panose="02020603050405020304" pitchFamily="18" charset="0"/>
                <a:cs typeface="Times New Roman" panose="02020603050405020304" pitchFamily="18" charset="0"/>
              </a:rPr>
              <a:t>ARCHITECT:</a:t>
            </a:r>
          </a:p>
          <a:p>
            <a:r>
              <a:rPr lang="en-US" altLang="zh-CN" sz="2200" b="1" dirty="0" smtClean="0">
                <a:solidFill>
                  <a:srgbClr val="1B0807"/>
                </a:solidFill>
                <a:latin typeface="Times New Roman" panose="02020603050405020304" pitchFamily="18" charset="0"/>
                <a:cs typeface="Times New Roman" panose="02020603050405020304" pitchFamily="18" charset="0"/>
              </a:rPr>
              <a:t>Ar</a:t>
            </a:r>
            <a:r>
              <a:rPr lang="en-US" altLang="zh-CN" sz="2200" dirty="0" smtClean="0">
                <a:solidFill>
                  <a:srgbClr val="1B0807"/>
                </a:solidFill>
                <a:latin typeface="Times New Roman" panose="02020603050405020304" pitchFamily="18" charset="0"/>
                <a:cs typeface="Times New Roman" panose="02020603050405020304" pitchFamily="18" charset="0"/>
              </a:rPr>
              <a:t>bitrary-precision </a:t>
            </a:r>
            <a:r>
              <a:rPr lang="en-US" altLang="zh-CN" sz="2200" b="1" dirty="0" smtClean="0">
                <a:solidFill>
                  <a:srgbClr val="1B0807"/>
                </a:solidFill>
                <a:latin typeface="Times New Roman" panose="02020603050405020304" pitchFamily="18" charset="0"/>
                <a:cs typeface="Times New Roman" panose="02020603050405020304" pitchFamily="18" charset="0"/>
              </a:rPr>
              <a:t>C</a:t>
            </a:r>
            <a:r>
              <a:rPr lang="en-US" altLang="zh-CN" sz="2200" dirty="0" smtClean="0">
                <a:solidFill>
                  <a:srgbClr val="1B0807"/>
                </a:solidFill>
                <a:latin typeface="Times New Roman" panose="02020603050405020304" pitchFamily="18" charset="0"/>
                <a:cs typeface="Times New Roman" panose="02020603050405020304" pitchFamily="18" charset="0"/>
              </a:rPr>
              <a:t>onstant-</a:t>
            </a:r>
            <a:r>
              <a:rPr lang="en-US" altLang="zh-CN" sz="2200" b="1" dirty="0">
                <a:solidFill>
                  <a:srgbClr val="1B0807"/>
                </a:solidFill>
                <a:latin typeface="Times New Roman" panose="02020603050405020304" pitchFamily="18" charset="0"/>
                <a:cs typeface="Times New Roman" panose="02020603050405020304" pitchFamily="18" charset="0"/>
              </a:rPr>
              <a:t>h</a:t>
            </a:r>
            <a:r>
              <a:rPr lang="en-US" altLang="zh-CN" sz="2200" dirty="0" smtClean="0">
                <a:solidFill>
                  <a:srgbClr val="1B0807"/>
                </a:solidFill>
                <a:latin typeface="Times New Roman" panose="02020603050405020304" pitchFamily="18" charset="0"/>
                <a:cs typeface="Times New Roman" panose="02020603050405020304" pitchFamily="18" charset="0"/>
              </a:rPr>
              <a:t>ardware </a:t>
            </a:r>
            <a:r>
              <a:rPr lang="en-US" altLang="zh-CN" sz="2200" b="1" dirty="0" smtClean="0">
                <a:solidFill>
                  <a:srgbClr val="000000"/>
                </a:solidFill>
                <a:latin typeface="Times New Roman" panose="02020603050405020304" pitchFamily="18" charset="0"/>
                <a:cs typeface="Times New Roman" panose="02020603050405020304" pitchFamily="18" charset="0"/>
              </a:rPr>
              <a:t>Ite</a:t>
            </a:r>
            <a:r>
              <a:rPr lang="en-US" altLang="zh-CN" sz="2200" dirty="0" smtClean="0">
                <a:solidFill>
                  <a:srgbClr val="1B0807"/>
                </a:solidFill>
                <a:latin typeface="Times New Roman" panose="02020603050405020304" pitchFamily="18" charset="0"/>
                <a:cs typeface="Times New Roman" panose="02020603050405020304" pitchFamily="18" charset="0"/>
              </a:rPr>
              <a:t>rative-</a:t>
            </a:r>
            <a:r>
              <a:rPr lang="en-US" altLang="zh-CN" sz="2200" b="1" dirty="0" smtClean="0">
                <a:solidFill>
                  <a:srgbClr val="000000"/>
                </a:solidFill>
                <a:latin typeface="Times New Roman" panose="02020603050405020304" pitchFamily="18" charset="0"/>
                <a:cs typeface="Times New Roman" panose="02020603050405020304" pitchFamily="18" charset="0"/>
              </a:rPr>
              <a:t>C</a:t>
            </a:r>
            <a:r>
              <a:rPr lang="en-US" altLang="zh-CN" sz="2200" dirty="0" smtClean="0">
                <a:solidFill>
                  <a:srgbClr val="1B0807"/>
                </a:solidFill>
                <a:latin typeface="Times New Roman" panose="02020603050405020304" pitchFamily="18" charset="0"/>
                <a:cs typeface="Times New Roman" panose="02020603050405020304" pitchFamily="18" charset="0"/>
              </a:rPr>
              <a:t>ompu</a:t>
            </a:r>
            <a:r>
              <a:rPr lang="en-US" altLang="zh-CN" sz="2200" b="1" dirty="0" smtClean="0">
                <a:solidFill>
                  <a:srgbClr val="1B0807"/>
                </a:solidFill>
                <a:latin typeface="Times New Roman" panose="02020603050405020304" pitchFamily="18" charset="0"/>
                <a:cs typeface="Times New Roman" panose="02020603050405020304" pitchFamily="18" charset="0"/>
              </a:rPr>
              <a:t>t</a:t>
            </a:r>
            <a:r>
              <a:rPr lang="en-US" altLang="zh-CN" sz="2200" dirty="0" smtClean="0">
                <a:solidFill>
                  <a:srgbClr val="1B0807"/>
                </a:solidFill>
                <a:latin typeface="Times New Roman" panose="02020603050405020304" pitchFamily="18" charset="0"/>
                <a:cs typeface="Times New Roman" panose="02020603050405020304" pitchFamily="18" charset="0"/>
              </a:rPr>
              <a:t>e [FPT17] </a:t>
            </a:r>
            <a:endParaRPr lang="zh-CN" altLang="en-US" sz="22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356207"/>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Proposal</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168"/>
          <a:stretch/>
        </p:blipFill>
        <p:spPr>
          <a:xfrm>
            <a:off x="5292080" y="2923621"/>
            <a:ext cx="3312368" cy="2853861"/>
          </a:xfrm>
          <a:prstGeom prst="rect">
            <a:avLst/>
          </a:prstGeom>
        </p:spPr>
      </p:pic>
      <p:sp>
        <p:nvSpPr>
          <p:cNvPr id="6" name="Rectangle 5"/>
          <p:cNvSpPr/>
          <p:nvPr/>
        </p:nvSpPr>
        <p:spPr>
          <a:xfrm>
            <a:off x="1907704" y="5919662"/>
            <a:ext cx="1911101" cy="461665"/>
          </a:xfrm>
          <a:prstGeom prst="rect">
            <a:avLst/>
          </a:prstGeom>
        </p:spPr>
        <p:txBody>
          <a:bodyPr wrap="none">
            <a:spAutoFit/>
          </a:bodyPr>
          <a:lstStyle/>
          <a:p>
            <a:r>
              <a:rPr lang="en-US" altLang="zh-CN" dirty="0">
                <a:solidFill>
                  <a:srgbClr val="000000"/>
                </a:solidFill>
                <a:latin typeface="Times" panose="02020603050405020304" pitchFamily="18" charset="0"/>
                <a:cs typeface="Times" panose="02020603050405020304" pitchFamily="18" charset="0"/>
              </a:rPr>
              <a:t>ARCHITECT</a:t>
            </a:r>
            <a:endParaRPr lang="en-GB" dirty="0"/>
          </a:p>
        </p:txBody>
      </p:sp>
      <p:sp>
        <p:nvSpPr>
          <p:cNvPr id="16" name="Rectangle 15"/>
          <p:cNvSpPr/>
          <p:nvPr/>
        </p:nvSpPr>
        <p:spPr>
          <a:xfrm>
            <a:off x="5796136" y="5919663"/>
            <a:ext cx="1441420" cy="461665"/>
          </a:xfrm>
          <a:prstGeom prst="rect">
            <a:avLst/>
          </a:prstGeom>
        </p:spPr>
        <p:txBody>
          <a:bodyPr wrap="none">
            <a:spAutoFit/>
          </a:bodyPr>
          <a:lstStyle/>
          <a:p>
            <a:r>
              <a:rPr lang="en-US" dirty="0" smtClean="0">
                <a:solidFill>
                  <a:srgbClr val="000000"/>
                </a:solidFill>
                <a:latin typeface="Times" panose="02020603050405020304" pitchFamily="18" charset="0"/>
                <a:cs typeface="Times" panose="02020603050405020304" pitchFamily="18" charset="0"/>
              </a:rPr>
              <a:t>This work</a:t>
            </a:r>
            <a:endParaRPr lang="en-GB" dirty="0"/>
          </a:p>
        </p:txBody>
      </p:sp>
      <p:sp>
        <p:nvSpPr>
          <p:cNvPr id="14" name="TextBox 13"/>
          <p:cNvSpPr txBox="1"/>
          <p:nvPr/>
        </p:nvSpPr>
        <p:spPr>
          <a:xfrm>
            <a:off x="535255" y="2564904"/>
            <a:ext cx="3676705" cy="3847207"/>
          </a:xfrm>
          <a:prstGeom prst="rect">
            <a:avLst/>
          </a:prstGeom>
          <a:solidFill>
            <a:schemeClr val="bg1"/>
          </a:solidFill>
        </p:spPr>
        <p:txBody>
          <a:bodyPr wrap="square" rtlCol="0">
            <a:spAutoFit/>
          </a:bodyPr>
          <a:lstStyle/>
          <a:p>
            <a:pPr marL="457200" indent="-457200">
              <a:buFont typeface="Wingdings" panose="05000000000000000000" pitchFamily="2" charset="2"/>
              <a:buChar char="Ø"/>
            </a:pPr>
            <a:r>
              <a:rPr lang="en-US" altLang="zh-CN" sz="2000" dirty="0">
                <a:solidFill>
                  <a:srgbClr val="0000FF"/>
                </a:solidFill>
                <a:latin typeface="Times New Roman" panose="02020603050405020304" pitchFamily="18" charset="0"/>
                <a:cs typeface="Times New Roman" panose="02020603050405020304" pitchFamily="18" charset="0"/>
              </a:rPr>
              <a:t>D</a:t>
            </a:r>
            <a:r>
              <a:rPr lang="en-US" sz="2000" dirty="0">
                <a:solidFill>
                  <a:srgbClr val="0000FF"/>
                </a:solidFill>
                <a:latin typeface="Times New Roman" panose="02020603050405020304" pitchFamily="18" charset="0"/>
                <a:cs typeface="Times New Roman" panose="02020603050405020304" pitchFamily="18" charset="0"/>
              </a:rPr>
              <a:t>on’t-change digits</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high-significance digits of later approximants </a:t>
            </a:r>
            <a:r>
              <a:rPr lang="en-US" sz="2000" dirty="0" smtClean="0">
                <a:solidFill>
                  <a:srgbClr val="000000"/>
                </a:solidFill>
                <a:latin typeface="Times New Roman" panose="02020603050405020304" pitchFamily="18" charset="0"/>
                <a:cs typeface="Times New Roman" panose="02020603050405020304" pitchFamily="18" charset="0"/>
              </a:rPr>
              <a:t>become </a:t>
            </a:r>
            <a:r>
              <a:rPr lang="en-US" sz="2000" dirty="0">
                <a:solidFill>
                  <a:srgbClr val="000000"/>
                </a:solidFill>
                <a:latin typeface="Times New Roman" panose="02020603050405020304" pitchFamily="18" charset="0"/>
                <a:cs typeface="Times New Roman" panose="02020603050405020304" pitchFamily="18" charset="0"/>
              </a:rPr>
              <a:t>stable over time</a:t>
            </a:r>
            <a:r>
              <a:rPr lang="en-US" altLang="zh-CN" sz="2000" dirty="0">
                <a:solidFill>
                  <a:srgbClr val="000000"/>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endParaRPr lang="en-US" altLang="zh-CN" sz="2000" dirty="0" smtClean="0">
              <a:solidFill>
                <a:srgbClr val="C0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altLang="zh-CN" sz="2000" dirty="0" smtClean="0">
                <a:solidFill>
                  <a:srgbClr val="C00000"/>
                </a:solidFill>
                <a:latin typeface="Times New Roman" panose="02020603050405020304" pitchFamily="18" charset="0"/>
                <a:cs typeface="Times New Roman" panose="02020603050405020304" pitchFamily="18" charset="0"/>
              </a:rPr>
              <a:t>D</a:t>
            </a:r>
            <a:r>
              <a:rPr lang="en-US" sz="2000" dirty="0" smtClean="0">
                <a:solidFill>
                  <a:srgbClr val="C00000"/>
                </a:solidFill>
                <a:latin typeface="Times New Roman" panose="02020603050405020304" pitchFamily="18" charset="0"/>
                <a:cs typeface="Times New Roman" panose="02020603050405020304" pitchFamily="18" charset="0"/>
              </a:rPr>
              <a:t>on’t-care </a:t>
            </a:r>
            <a:r>
              <a:rPr lang="en-US" sz="2000" dirty="0">
                <a:solidFill>
                  <a:srgbClr val="C00000"/>
                </a:solidFill>
                <a:latin typeface="Times New Roman" panose="02020603050405020304" pitchFamily="18" charset="0"/>
                <a:cs typeface="Times New Roman" panose="02020603050405020304" pitchFamily="18" charset="0"/>
              </a:rPr>
              <a:t>digit</a:t>
            </a:r>
            <a:r>
              <a:rPr lang="en-US" altLang="zh-CN" sz="2000" dirty="0">
                <a:solidFill>
                  <a:srgbClr val="C00000"/>
                </a:solidFill>
                <a:latin typeface="Times New Roman" panose="02020603050405020304" pitchFamily="18" charset="0"/>
                <a:cs typeface="Times New Roman" panose="02020603050405020304" pitchFamily="18" charset="0"/>
              </a:rPr>
              <a:t>s</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low-significance </a:t>
            </a:r>
            <a:r>
              <a:rPr lang="en-US" sz="2000" dirty="0">
                <a:solidFill>
                  <a:srgbClr val="000000"/>
                </a:solidFill>
                <a:latin typeface="Times New Roman" panose="02020603050405020304" pitchFamily="18" charset="0"/>
                <a:cs typeface="Times New Roman" panose="02020603050405020304" pitchFamily="18" charset="0"/>
              </a:rPr>
              <a:t>digits of early approximants are generally </a:t>
            </a:r>
            <a:r>
              <a:rPr lang="en-US" sz="2000" dirty="0">
                <a:solidFill>
                  <a:srgbClr val="1B0807"/>
                </a:solidFill>
                <a:latin typeface="Times New Roman" panose="02020603050405020304" pitchFamily="18" charset="0"/>
                <a:cs typeface="Times New Roman" panose="02020603050405020304" pitchFamily="18" charset="0"/>
              </a:rPr>
              <a:t>unimportant</a:t>
            </a:r>
            <a:r>
              <a:rPr lang="en-US" altLang="zh-CN" sz="2000" dirty="0" smtClean="0">
                <a:solidFill>
                  <a:srgbClr val="1B0807"/>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endParaRPr lang="en-US" altLang="zh-CN" dirty="0" smtClean="0">
              <a:solidFill>
                <a:srgbClr val="1B0807"/>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altLang="zh-CN" sz="2000" dirty="0" smtClean="0">
                <a:solidFill>
                  <a:srgbClr val="000000"/>
                </a:solidFill>
                <a:latin typeface="Times New Roman" panose="02020603050405020304" pitchFamily="18" charset="0"/>
                <a:cs typeface="Times New Roman" panose="02020603050405020304" pitchFamily="18" charset="0"/>
              </a:rPr>
              <a:t>Guarantee the</a:t>
            </a:r>
            <a:r>
              <a:rPr lang="zh-CN" altLang="en-US" sz="2000" dirty="0" smtClean="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convergence </a:t>
            </a:r>
            <a:r>
              <a:rPr lang="en-US" altLang="zh-CN" sz="2000" dirty="0">
                <a:solidFill>
                  <a:srgbClr val="000000"/>
                </a:solidFill>
                <a:latin typeface="Times New Roman" panose="02020603050405020304" pitchFamily="18" charset="0"/>
                <a:cs typeface="Times New Roman" panose="02020603050405020304" pitchFamily="18" charset="0"/>
              </a:rPr>
              <a:t>to results </a:t>
            </a:r>
            <a:r>
              <a:rPr lang="en-US" altLang="zh-CN" sz="2000" dirty="0" smtClean="0">
                <a:solidFill>
                  <a:srgbClr val="000000"/>
                </a:solidFill>
                <a:latin typeface="Times New Roman" panose="02020603050405020304" pitchFamily="18" charset="0"/>
                <a:cs typeface="Times New Roman" panose="02020603050405020304" pitchFamily="18" charset="0"/>
              </a:rPr>
              <a:t>of </a:t>
            </a:r>
            <a:r>
              <a:rPr lang="en-US" altLang="zh-CN" sz="2000" dirty="0">
                <a:solidFill>
                  <a:srgbClr val="000000"/>
                </a:solidFill>
                <a:latin typeface="Times New Roman" panose="02020603050405020304" pitchFamily="18" charset="0"/>
                <a:cs typeface="Times New Roman" panose="02020603050405020304" pitchFamily="18" charset="0"/>
              </a:rPr>
              <a:t>any </a:t>
            </a:r>
            <a:r>
              <a:rPr lang="en-US" altLang="zh-CN" sz="2000" dirty="0" smtClean="0">
                <a:solidFill>
                  <a:srgbClr val="000000"/>
                </a:solidFill>
                <a:latin typeface="Times New Roman" panose="02020603050405020304" pitchFamily="18" charset="0"/>
                <a:cs typeface="Times New Roman" panose="02020603050405020304" pitchFamily="18" charset="0"/>
              </a:rPr>
              <a:t>accuracy.</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6</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487853" y="1648045"/>
            <a:ext cx="7176405" cy="830997"/>
          </a:xfrm>
          <a:prstGeom prst="rect">
            <a:avLst/>
          </a:prstGeom>
        </p:spPr>
        <p:txBody>
          <a:bodyPr wrap="square">
            <a:spAutoFit/>
          </a:bodyPr>
          <a:lstStyle/>
          <a:p>
            <a:r>
              <a:rPr lang="en-GB" dirty="0" smtClean="0">
                <a:solidFill>
                  <a:srgbClr val="DC0217"/>
                </a:solidFill>
                <a:latin typeface="Times New Roman" panose="02020603050405020304" pitchFamily="18" charset="0"/>
                <a:cs typeface="Times New Roman" panose="02020603050405020304" pitchFamily="18" charset="0"/>
              </a:rPr>
              <a:t>Observation:</a:t>
            </a:r>
            <a:r>
              <a:rPr lang="zh-CN" altLang="en-US" dirty="0" smtClean="0">
                <a:solidFill>
                  <a:srgbClr val="000000"/>
                </a:solidFill>
                <a:latin typeface="Times New Roman" panose="02020603050405020304" pitchFamily="18" charset="0"/>
                <a:cs typeface="Times New Roman" panose="02020603050405020304" pitchFamily="18" charset="0"/>
              </a:rPr>
              <a:t> </a:t>
            </a:r>
            <a:endParaRPr lang="en-US" altLang="zh-CN" dirty="0" smtClean="0">
              <a:solidFill>
                <a:srgbClr val="000000"/>
              </a:solidFill>
              <a:latin typeface="Times New Roman" panose="02020603050405020304" pitchFamily="18" charset="0"/>
              <a:cs typeface="Times New Roman" panose="02020603050405020304" pitchFamily="18" charset="0"/>
            </a:endParaRPr>
          </a:p>
          <a:p>
            <a:r>
              <a:rPr lang="en-US" altLang="zh-CN" dirty="0" smtClean="0">
                <a:solidFill>
                  <a:srgbClr val="000000"/>
                </a:solidFill>
                <a:latin typeface="Times New Roman" panose="02020603050405020304" pitchFamily="18" charset="0"/>
                <a:cs typeface="Times New Roman" panose="02020603050405020304" pitchFamily="18" charset="0"/>
              </a:rPr>
              <a:t>Can</a:t>
            </a:r>
            <a:r>
              <a:rPr lang="zh-CN" altLang="en-US" dirty="0" smtClean="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we avoid s</a:t>
            </a:r>
            <a:r>
              <a:rPr lang="en-US" dirty="0" smtClean="0">
                <a:solidFill>
                  <a:srgbClr val="000000"/>
                </a:solidFill>
                <a:latin typeface="Times New Roman" panose="02020603050405020304" pitchFamily="18" charset="0"/>
                <a:cs typeface="Times New Roman" panose="02020603050405020304" pitchFamily="18" charset="0"/>
              </a:rPr>
              <a:t>uperfluous digits</a:t>
            </a:r>
            <a:r>
              <a:rPr lang="zh-CN" altLang="en-US" dirty="0" smtClean="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in computation?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7" name="Right Triangle 16"/>
          <p:cNvSpPr/>
          <p:nvPr/>
        </p:nvSpPr>
        <p:spPr bwMode="auto">
          <a:xfrm rot="10800000">
            <a:off x="6588224" y="2958125"/>
            <a:ext cx="1944216" cy="1885302"/>
          </a:xfrm>
          <a:prstGeom prst="rtTriangle">
            <a:avLst/>
          </a:prstGeom>
          <a:noFill/>
          <a:ln>
            <a:prstDash val="dash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sp>
        <p:nvSpPr>
          <p:cNvPr id="18" name="Right Triangle 17"/>
          <p:cNvSpPr/>
          <p:nvPr/>
        </p:nvSpPr>
        <p:spPr bwMode="auto">
          <a:xfrm>
            <a:off x="5436096" y="3861048"/>
            <a:ext cx="1512168" cy="1916434"/>
          </a:xfrm>
          <a:prstGeom prst="rtTriangle">
            <a:avLst/>
          </a:prstGeom>
          <a:noFill/>
          <a:ln>
            <a:solidFill>
              <a:srgbClr val="2D55FF"/>
            </a:solidFill>
            <a:prstDash val="dash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smtClean="0">
              <a:ln>
                <a:noFill/>
              </a:ln>
              <a:solidFill>
                <a:srgbClr val="6E6E6F"/>
              </a:solidFill>
              <a:effectLst/>
              <a:latin typeface="Verdana" pitchFamily="34" charset="0"/>
              <a:cs typeface="Arial" charset="0"/>
            </a:endParaRPr>
          </a:p>
        </p:txBody>
      </p:sp>
      <p:grpSp>
        <p:nvGrpSpPr>
          <p:cNvPr id="32" name="Group 31"/>
          <p:cNvGrpSpPr/>
          <p:nvPr/>
        </p:nvGrpSpPr>
        <p:grpSpPr>
          <a:xfrm>
            <a:off x="4355976" y="2555137"/>
            <a:ext cx="1019388" cy="1083621"/>
            <a:chOff x="468318" y="2443359"/>
            <a:chExt cx="1019388" cy="1083621"/>
          </a:xfrm>
        </p:grpSpPr>
        <p:grpSp>
          <p:nvGrpSpPr>
            <p:cNvPr id="33" name="Group 32"/>
            <p:cNvGrpSpPr/>
            <p:nvPr/>
          </p:nvGrpSpPr>
          <p:grpSpPr>
            <a:xfrm>
              <a:off x="611560" y="2636912"/>
              <a:ext cx="576064" cy="504056"/>
              <a:chOff x="467544" y="2780928"/>
              <a:chExt cx="576064" cy="504056"/>
            </a:xfrm>
          </p:grpSpPr>
          <p:cxnSp>
            <p:nvCxnSpPr>
              <p:cNvPr id="36" name="Straight Arrow Connector 35"/>
              <p:cNvCxnSpPr/>
              <p:nvPr/>
            </p:nvCxnSpPr>
            <p:spPr bwMode="auto">
              <a:xfrm>
                <a:off x="467544" y="2780928"/>
                <a:ext cx="576064" cy="0"/>
              </a:xfrm>
              <a:prstGeom prst="straightConnector1">
                <a:avLst/>
              </a:prstGeom>
              <a:ln>
                <a:solidFill>
                  <a:srgbClr val="1B0807"/>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bwMode="auto">
              <a:xfrm>
                <a:off x="467544" y="2780928"/>
                <a:ext cx="0" cy="504056"/>
              </a:xfrm>
              <a:prstGeom prst="straightConnector1">
                <a:avLst/>
              </a:prstGeom>
              <a:ln>
                <a:solidFill>
                  <a:srgbClr val="000000"/>
                </a:solidFill>
                <a:headEnd type="none" w="med" len="med"/>
                <a:tailEnd type="triangle"/>
              </a:ln>
            </p:spPr>
            <p:style>
              <a:lnRef idx="1">
                <a:schemeClr val="accent2"/>
              </a:lnRef>
              <a:fillRef idx="0">
                <a:schemeClr val="accent2"/>
              </a:fillRef>
              <a:effectRef idx="0">
                <a:schemeClr val="accent2"/>
              </a:effectRef>
              <a:fontRef idx="minor">
                <a:schemeClr val="tx1"/>
              </a:fontRef>
            </p:style>
          </p:cxnSp>
        </p:grpSp>
        <p:sp>
          <p:nvSpPr>
            <p:cNvPr id="34" name="Rectangle 33"/>
            <p:cNvSpPr/>
            <p:nvPr/>
          </p:nvSpPr>
          <p:spPr>
            <a:xfrm>
              <a:off x="1187624" y="2443359"/>
              <a:ext cx="300082" cy="369332"/>
            </a:xfrm>
            <a:prstGeom prst="rect">
              <a:avLst/>
            </a:prstGeom>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p</a:t>
              </a:r>
              <a:endParaRPr lang="en-GB" sz="1800" i="1" dirty="0"/>
            </a:p>
          </p:txBody>
        </p:sp>
        <p:sp>
          <p:nvSpPr>
            <p:cNvPr id="35" name="Rectangle 34"/>
            <p:cNvSpPr/>
            <p:nvPr/>
          </p:nvSpPr>
          <p:spPr>
            <a:xfrm>
              <a:off x="468318" y="3157648"/>
              <a:ext cx="287258" cy="369332"/>
            </a:xfrm>
            <a:prstGeom prst="rect">
              <a:avLst/>
            </a:prstGeom>
          </p:spPr>
          <p:txBody>
            <a:bodyPr wrap="none">
              <a:spAutoFit/>
            </a:bodyPr>
            <a:lstStyle/>
            <a:p>
              <a:r>
                <a:rPr lang="en-US" altLang="zh-CN" sz="1800" i="1" dirty="0" smtClean="0">
                  <a:solidFill>
                    <a:srgbClr val="1B0807"/>
                  </a:solidFill>
                  <a:latin typeface="Times New Roman" panose="02020603050405020304" pitchFamily="18" charset="0"/>
                  <a:cs typeface="Times New Roman" panose="02020603050405020304" pitchFamily="18" charset="0"/>
                </a:rPr>
                <a:t>k</a:t>
              </a:r>
              <a:endParaRPr lang="en-GB" sz="1800" i="1" dirty="0"/>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2936695"/>
            <a:ext cx="774178" cy="2940577"/>
          </a:xfrm>
          <a:prstGeom prst="rect">
            <a:avLst/>
          </a:prstGeom>
        </p:spPr>
      </p:pic>
    </p:spTree>
    <p:extLst>
      <p:ext uri="{BB962C8B-B14F-4D97-AF65-F5344CB8AC3E}">
        <p14:creationId xmlns:p14="http://schemas.microsoft.com/office/powerpoint/2010/main" val="728190128"/>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GB" altLang="zh-CN" dirty="0" smtClean="0"/>
              <a:t>Contributions</a:t>
            </a:r>
            <a:endParaRPr lang="en-GB" dirty="0"/>
          </a:p>
        </p:txBody>
      </p:sp>
      <p:sp>
        <p:nvSpPr>
          <p:cNvPr id="3" name="Content Placeholder 2"/>
          <p:cNvSpPr>
            <a:spLocks noGrp="1"/>
          </p:cNvSpPr>
          <p:nvPr>
            <p:ph idx="1"/>
          </p:nvPr>
        </p:nvSpPr>
        <p:spPr>
          <a:xfrm>
            <a:off x="694184" y="1943100"/>
            <a:ext cx="7910264" cy="4457700"/>
          </a:xfrm>
        </p:spPr>
        <p:txBody>
          <a:bodyPr/>
          <a:lstStyle/>
          <a:p>
            <a:pPr marL="0" indent="0">
              <a:lnSpc>
                <a:spcPct val="150000"/>
              </a:lnSpc>
              <a:buNone/>
            </a:pPr>
            <a:r>
              <a:rPr lang="en-US" altLang="zh-CN" sz="2800" dirty="0" smtClean="0">
                <a:solidFill>
                  <a:srgbClr val="1B0807"/>
                </a:solidFill>
              </a:rPr>
              <a:t>1.</a:t>
            </a:r>
            <a:r>
              <a:rPr lang="zh-CN" altLang="en-US" sz="2800" dirty="0" smtClean="0">
                <a:solidFill>
                  <a:srgbClr val="1B0807"/>
                </a:solidFill>
              </a:rPr>
              <a:t> </a:t>
            </a:r>
            <a:r>
              <a:rPr lang="en-US" altLang="zh-CN" sz="2800" dirty="0">
                <a:solidFill>
                  <a:srgbClr val="1B0807"/>
                </a:solidFill>
              </a:rPr>
              <a:t>Elision of </a:t>
            </a:r>
            <a:r>
              <a:rPr lang="en-US" altLang="zh-CN" sz="2800" dirty="0" smtClean="0">
                <a:solidFill>
                  <a:srgbClr val="1B0807"/>
                </a:solidFill>
              </a:rPr>
              <a:t>don’t-change</a:t>
            </a:r>
            <a:r>
              <a:rPr lang="zh-CN" altLang="en-US" sz="2800" dirty="0" smtClean="0">
                <a:solidFill>
                  <a:srgbClr val="1B0807"/>
                </a:solidFill>
              </a:rPr>
              <a:t> </a:t>
            </a:r>
            <a:r>
              <a:rPr lang="en-US" altLang="zh-CN" sz="2800" dirty="0" smtClean="0">
                <a:solidFill>
                  <a:srgbClr val="1B0807"/>
                </a:solidFill>
              </a:rPr>
              <a:t>digits</a:t>
            </a:r>
            <a:r>
              <a:rPr lang="zh-CN" altLang="en-US" sz="2800" dirty="0" smtClean="0">
                <a:solidFill>
                  <a:srgbClr val="1B0807"/>
                </a:solidFill>
              </a:rPr>
              <a:t> </a:t>
            </a:r>
            <a:endParaRPr lang="en-US" altLang="zh-CN" sz="2800" dirty="0" smtClean="0">
              <a:solidFill>
                <a:srgbClr val="1B0807"/>
              </a:solidFill>
            </a:endParaRPr>
          </a:p>
          <a:p>
            <a:pPr marL="0" indent="0">
              <a:lnSpc>
                <a:spcPct val="150000"/>
              </a:lnSpc>
              <a:buNone/>
            </a:pPr>
            <a:r>
              <a:rPr lang="zh-CN" altLang="en-US" sz="2800" dirty="0" smtClean="0">
                <a:solidFill>
                  <a:srgbClr val="1B0807"/>
                </a:solidFill>
              </a:rPr>
              <a:t>    </a:t>
            </a:r>
            <a:r>
              <a:rPr lang="en-US" altLang="zh-CN" sz="2400" i="1" dirty="0" smtClean="0">
                <a:solidFill>
                  <a:srgbClr val="1B0807"/>
                </a:solidFill>
              </a:rPr>
              <a:t>for any online arithmetic-implemented iterative method.</a:t>
            </a:r>
          </a:p>
          <a:p>
            <a:pPr marL="0" indent="0">
              <a:lnSpc>
                <a:spcPct val="150000"/>
              </a:lnSpc>
              <a:buNone/>
            </a:pPr>
            <a:r>
              <a:rPr lang="en-US" altLang="zh-CN" sz="2800" dirty="0" smtClean="0">
                <a:solidFill>
                  <a:srgbClr val="1B0807"/>
                </a:solidFill>
              </a:rPr>
              <a:t>2.</a:t>
            </a:r>
            <a:r>
              <a:rPr lang="zh-CN" altLang="en-US" sz="2800" dirty="0" smtClean="0">
                <a:solidFill>
                  <a:srgbClr val="1B0807"/>
                </a:solidFill>
              </a:rPr>
              <a:t> </a:t>
            </a:r>
            <a:r>
              <a:rPr lang="en-US" altLang="zh-CN" sz="2800" dirty="0" smtClean="0">
                <a:solidFill>
                  <a:srgbClr val="1B0807"/>
                </a:solidFill>
              </a:rPr>
              <a:t>Elision of don’t-care</a:t>
            </a:r>
            <a:r>
              <a:rPr lang="zh-CN" altLang="en-US" sz="2800" dirty="0" smtClean="0">
                <a:solidFill>
                  <a:srgbClr val="1B0807"/>
                </a:solidFill>
              </a:rPr>
              <a:t> </a:t>
            </a:r>
            <a:r>
              <a:rPr lang="en-US" altLang="zh-CN" sz="2800" dirty="0" smtClean="0">
                <a:solidFill>
                  <a:srgbClr val="1B0807"/>
                </a:solidFill>
              </a:rPr>
              <a:t>digits</a:t>
            </a:r>
          </a:p>
          <a:p>
            <a:pPr marL="0" indent="0">
              <a:lnSpc>
                <a:spcPct val="150000"/>
              </a:lnSpc>
              <a:buNone/>
            </a:pPr>
            <a:r>
              <a:rPr lang="zh-CN" altLang="en-US" sz="2800" dirty="0" smtClean="0">
                <a:solidFill>
                  <a:srgbClr val="1B0807"/>
                </a:solidFill>
              </a:rPr>
              <a:t>    </a:t>
            </a:r>
            <a:r>
              <a:rPr lang="en-US" altLang="zh-CN" sz="2400" i="1" dirty="0" smtClean="0">
                <a:solidFill>
                  <a:srgbClr val="1B0807"/>
                </a:solidFill>
              </a:rPr>
              <a:t>for stationary iterative methods only.</a:t>
            </a:r>
          </a:p>
          <a:p>
            <a:pPr marL="0" indent="0">
              <a:lnSpc>
                <a:spcPct val="150000"/>
              </a:lnSpc>
              <a:buNone/>
            </a:pPr>
            <a:r>
              <a:rPr lang="en-US" altLang="zh-CN" sz="2800" dirty="0" smtClean="0">
                <a:solidFill>
                  <a:srgbClr val="1B0807"/>
                </a:solidFill>
              </a:rPr>
              <a:t>3.</a:t>
            </a:r>
            <a:r>
              <a:rPr lang="zh-CN" altLang="en-US" sz="2800" dirty="0" smtClean="0">
                <a:solidFill>
                  <a:srgbClr val="1B0807"/>
                </a:solidFill>
              </a:rPr>
              <a:t> </a:t>
            </a:r>
            <a:r>
              <a:rPr lang="en-US" altLang="zh-CN" sz="2800" dirty="0" smtClean="0">
                <a:solidFill>
                  <a:srgbClr val="1B0807"/>
                </a:solidFill>
              </a:rPr>
              <a:t>Reduces memory usage</a:t>
            </a:r>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7</a:t>
            </a:r>
            <a:endParaRPr lang="en-GB" sz="2000" dirty="0">
              <a:solidFill>
                <a:srgbClr val="1B08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83486"/>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Arithmetic</a:t>
            </a:r>
            <a:endParaRPr lang="en-GB" dirty="0"/>
          </a:p>
        </p:txBody>
      </p:sp>
      <p:sp>
        <p:nvSpPr>
          <p:cNvPr id="9"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8</a:t>
            </a:r>
            <a:endParaRPr lang="en-GB" sz="2000" dirty="0">
              <a:solidFill>
                <a:srgbClr val="1B0807"/>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55577" y="1660408"/>
            <a:ext cx="6984775" cy="461665"/>
          </a:xfrm>
          <a:prstGeom prst="rect">
            <a:avLst/>
          </a:prstGeom>
        </p:spPr>
        <p:txBody>
          <a:bodyPr wrap="square">
            <a:spAutoFit/>
          </a:bodyPr>
          <a:lstStyle/>
          <a:p>
            <a:r>
              <a:rPr lang="en-US" dirty="0" smtClean="0">
                <a:solidFill>
                  <a:srgbClr val="000000"/>
                </a:solidFill>
                <a:latin typeface="Times New Roman" panose="02020603050405020304" pitchFamily="18" charset="0"/>
                <a:cs typeface="Times New Roman" panose="02020603050405020304" pitchFamily="18" charset="0"/>
              </a:rPr>
              <a:t>A </a:t>
            </a:r>
            <a:r>
              <a:rPr lang="en-US" smtClean="0">
                <a:solidFill>
                  <a:srgbClr val="000000"/>
                </a:solidFill>
                <a:latin typeface="Times New Roman" panose="02020603050405020304" pitchFamily="18" charset="0"/>
                <a:cs typeface="Times New Roman" panose="02020603050405020304" pitchFamily="18" charset="0"/>
              </a:rPr>
              <a:t>different way</a:t>
            </a:r>
            <a:endParaRPr lang="en-GB" dirty="0">
              <a:solidFill>
                <a:srgbClr val="000000"/>
              </a:solidFill>
              <a:latin typeface="Times" panose="02020603050405020304" pitchFamily="18" charset="0"/>
              <a:cs typeface="Times" panose="02020603050405020304" pitchFamily="18" charset="0"/>
            </a:endParaRPr>
          </a:p>
        </p:txBody>
      </p:sp>
      <p:graphicFrame>
        <p:nvGraphicFramePr>
          <p:cNvPr id="4" name="Table 3"/>
          <p:cNvGraphicFramePr>
            <a:graphicFrameLocks noGrp="1"/>
          </p:cNvGraphicFramePr>
          <p:nvPr>
            <p:extLst/>
          </p:nvPr>
        </p:nvGraphicFramePr>
        <p:xfrm>
          <a:off x="1640904" y="2740965"/>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4615944"/>
                  </a:ext>
                </a:extLst>
              </a:tr>
            </a:tbl>
          </a:graphicData>
        </a:graphic>
      </p:graphicFrame>
      <p:graphicFrame>
        <p:nvGraphicFramePr>
          <p:cNvPr id="15" name="Table 14"/>
          <p:cNvGraphicFramePr>
            <a:graphicFrameLocks noGrp="1"/>
          </p:cNvGraphicFramePr>
          <p:nvPr>
            <p:extLst/>
          </p:nvPr>
        </p:nvGraphicFramePr>
        <p:xfrm>
          <a:off x="4798640" y="2740965"/>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r>
                        <a:rPr lang="en-US" dirty="0" smtClean="0"/>
                        <a:t>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4615944"/>
                  </a:ext>
                </a:extLst>
              </a:tr>
            </a:tbl>
          </a:graphicData>
        </a:graphic>
      </p:graphicFrame>
      <p:graphicFrame>
        <p:nvGraphicFramePr>
          <p:cNvPr id="20" name="Table 19"/>
          <p:cNvGraphicFramePr>
            <a:graphicFrameLocks noGrp="1"/>
          </p:cNvGraphicFramePr>
          <p:nvPr/>
        </p:nvGraphicFramePr>
        <p:xfrm>
          <a:off x="3219772" y="5886265"/>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r>
                        <a:rPr lang="en-US" dirty="0" smtClean="0"/>
                        <a:t>cc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54615944"/>
                  </a:ext>
                </a:extLst>
              </a:tr>
            </a:tbl>
          </a:graphicData>
        </a:graphic>
      </p:graphicFrame>
      <p:graphicFrame>
        <p:nvGraphicFramePr>
          <p:cNvPr id="21" name="Table 20"/>
          <p:cNvGraphicFramePr>
            <a:graphicFrameLocks noGrp="1"/>
          </p:cNvGraphicFramePr>
          <p:nvPr>
            <p:extLst/>
          </p:nvPr>
        </p:nvGraphicFramePr>
        <p:xfrm>
          <a:off x="1630288" y="2742019"/>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3" name="Table 22"/>
          <p:cNvGraphicFramePr>
            <a:graphicFrameLocks noGrp="1"/>
          </p:cNvGraphicFramePr>
          <p:nvPr>
            <p:extLst/>
          </p:nvPr>
        </p:nvGraphicFramePr>
        <p:xfrm>
          <a:off x="4788024" y="2742019"/>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4" name="Table 23"/>
          <p:cNvGraphicFramePr>
            <a:graphicFrameLocks noGrp="1"/>
          </p:cNvGraphicFramePr>
          <p:nvPr>
            <p:extLst/>
          </p:nvPr>
        </p:nvGraphicFramePr>
        <p:xfrm>
          <a:off x="3224533" y="5886265"/>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pSp>
        <p:nvGrpSpPr>
          <p:cNvPr id="8" name="Group 7"/>
          <p:cNvGrpSpPr/>
          <p:nvPr/>
        </p:nvGrpSpPr>
        <p:grpSpPr>
          <a:xfrm>
            <a:off x="3329918" y="3872913"/>
            <a:ext cx="2603598" cy="1788335"/>
            <a:chOff x="3329918" y="3872913"/>
            <a:chExt cx="2603598" cy="1788335"/>
          </a:xfrm>
        </p:grpSpPr>
        <p:sp>
          <p:nvSpPr>
            <p:cNvPr id="10" name="Down Arrow Callout 9"/>
            <p:cNvSpPr/>
            <p:nvPr/>
          </p:nvSpPr>
          <p:spPr bwMode="auto">
            <a:xfrm>
              <a:off x="3358480" y="3872913"/>
              <a:ext cx="2376264" cy="1788335"/>
            </a:xfrm>
            <a:prstGeom prst="downArrowCallout">
              <a:avLst/>
            </a:prstGeom>
            <a:ln>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2">
                    <a:lumMod val="50000"/>
                  </a:schemeClr>
                </a:solidFill>
                <a:effectLst/>
                <a:latin typeface="Verdana" pitchFamily="34" charset="0"/>
                <a:cs typeface="Arial" charset="0"/>
              </a:endParaRPr>
            </a:p>
          </p:txBody>
        </p:sp>
        <p:sp>
          <p:nvSpPr>
            <p:cNvPr id="11" name="Rectangle 10"/>
            <p:cNvSpPr/>
            <p:nvPr/>
          </p:nvSpPr>
          <p:spPr>
            <a:xfrm>
              <a:off x="3329918" y="4129916"/>
              <a:ext cx="2603598" cy="523220"/>
            </a:xfrm>
            <a:prstGeom prst="rect">
              <a:avLst/>
            </a:prstGeom>
          </p:spPr>
          <p:txBody>
            <a:bodyPr wrap="none">
              <a:spAutoFit/>
            </a:bodyPr>
            <a:lstStyle/>
            <a:p>
              <a:r>
                <a:rPr lang="en-US" sz="2800" dirty="0" smtClean="0">
                  <a:solidFill>
                    <a:srgbClr val="000000"/>
                  </a:solidFill>
                  <a:latin typeface="+mn-lt"/>
                  <a:cs typeface="Times New Roman" panose="02020603050405020304" pitchFamily="18" charset="0"/>
                </a:rPr>
                <a:t>Computations  </a:t>
              </a:r>
              <a:endParaRPr lang="en-GB" sz="2800" dirty="0">
                <a:latin typeface="+mn-lt"/>
              </a:endParaRPr>
            </a:p>
          </p:txBody>
        </p:sp>
      </p:grpSp>
      <p:graphicFrame>
        <p:nvGraphicFramePr>
          <p:cNvPr id="14" name="Table 13"/>
          <p:cNvGraphicFramePr>
            <a:graphicFrameLocks noGrp="1"/>
          </p:cNvGraphicFramePr>
          <p:nvPr>
            <p:extLst/>
          </p:nvPr>
        </p:nvGraphicFramePr>
        <p:xfrm>
          <a:off x="1619672" y="2742019"/>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4615944"/>
                  </a:ext>
                </a:extLst>
              </a:tr>
            </a:tbl>
          </a:graphicData>
        </a:graphic>
      </p:graphicFrame>
      <p:graphicFrame>
        <p:nvGraphicFramePr>
          <p:cNvPr id="16" name="Table 15"/>
          <p:cNvGraphicFramePr>
            <a:graphicFrameLocks noGrp="1"/>
          </p:cNvGraphicFramePr>
          <p:nvPr>
            <p:extLst/>
          </p:nvPr>
        </p:nvGraphicFramePr>
        <p:xfrm>
          <a:off x="4798640" y="2742019"/>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4615944"/>
                  </a:ext>
                </a:extLst>
              </a:tr>
            </a:tbl>
          </a:graphicData>
        </a:graphic>
      </p:graphicFrame>
      <p:graphicFrame>
        <p:nvGraphicFramePr>
          <p:cNvPr id="17" name="Table 16"/>
          <p:cNvGraphicFramePr>
            <a:graphicFrameLocks noGrp="1"/>
          </p:cNvGraphicFramePr>
          <p:nvPr>
            <p:extLst/>
          </p:nvPr>
        </p:nvGraphicFramePr>
        <p:xfrm>
          <a:off x="3215011" y="5866472"/>
          <a:ext cx="26536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gridCol w="442280">
                  <a:extLst>
                    <a:ext uri="{9D8B030D-6E8A-4147-A177-3AD203B41FA5}">
                      <a16:colId xmlns:a16="http://schemas.microsoft.com/office/drawing/2014/main" xmlns="" val="3930701763"/>
                    </a:ext>
                  </a:extLst>
                </a:gridCol>
                <a:gridCol w="442280">
                  <a:extLst>
                    <a:ext uri="{9D8B030D-6E8A-4147-A177-3AD203B41FA5}">
                      <a16:colId xmlns:a16="http://schemas.microsoft.com/office/drawing/2014/main" xmlns="" val="1915037034"/>
                    </a:ext>
                  </a:extLst>
                </a:gridCol>
                <a:gridCol w="442280">
                  <a:extLst>
                    <a:ext uri="{9D8B030D-6E8A-4147-A177-3AD203B41FA5}">
                      <a16:colId xmlns:a16="http://schemas.microsoft.com/office/drawing/2014/main" xmlns="" val="211569263"/>
                    </a:ext>
                  </a:extLst>
                </a:gridCol>
                <a:gridCol w="442280">
                  <a:extLst>
                    <a:ext uri="{9D8B030D-6E8A-4147-A177-3AD203B41FA5}">
                      <a16:colId xmlns:a16="http://schemas.microsoft.com/office/drawing/2014/main" xmlns="" val="3642563723"/>
                    </a:ext>
                  </a:extLst>
                </a:gridCol>
                <a:gridCol w="442280">
                  <a:extLst>
                    <a:ext uri="{9D8B030D-6E8A-4147-A177-3AD203B41FA5}">
                      <a16:colId xmlns:a16="http://schemas.microsoft.com/office/drawing/2014/main" xmlns="" val="2353859895"/>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54615944"/>
                  </a:ext>
                </a:extLst>
              </a:tr>
            </a:tbl>
          </a:graphicData>
        </a:graphic>
      </p:graphicFrame>
      <p:graphicFrame>
        <p:nvGraphicFramePr>
          <p:cNvPr id="13" name="Table 12"/>
          <p:cNvGraphicFramePr>
            <a:graphicFrameLocks noGrp="1"/>
          </p:cNvGraphicFramePr>
          <p:nvPr>
            <p:extLst/>
          </p:nvPr>
        </p:nvGraphicFramePr>
        <p:xfrm>
          <a:off x="1609440"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18" name="Table 17"/>
          <p:cNvGraphicFramePr>
            <a:graphicFrameLocks noGrp="1"/>
          </p:cNvGraphicFramePr>
          <p:nvPr>
            <p:extLst/>
          </p:nvPr>
        </p:nvGraphicFramePr>
        <p:xfrm>
          <a:off x="4788024"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19" name="Table 18"/>
          <p:cNvGraphicFramePr>
            <a:graphicFrameLocks noGrp="1"/>
          </p:cNvGraphicFramePr>
          <p:nvPr>
            <p:extLst/>
          </p:nvPr>
        </p:nvGraphicFramePr>
        <p:xfrm>
          <a:off x="2051720"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2" name="Table 21"/>
          <p:cNvGraphicFramePr>
            <a:graphicFrameLocks noGrp="1"/>
          </p:cNvGraphicFramePr>
          <p:nvPr>
            <p:extLst/>
          </p:nvPr>
        </p:nvGraphicFramePr>
        <p:xfrm>
          <a:off x="5220072" y="2742019"/>
          <a:ext cx="462936" cy="370840"/>
        </p:xfrm>
        <a:graphic>
          <a:graphicData uri="http://schemas.openxmlformats.org/drawingml/2006/table">
            <a:tbl>
              <a:tblPr firstRow="1" bandRow="1">
                <a:tableStyleId>{5C22544A-7EE6-4342-B048-85BDC9FD1C3A}</a:tableStyleId>
              </a:tblPr>
              <a:tblGrid>
                <a:gridCol w="462936">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5" name="Table 24"/>
          <p:cNvGraphicFramePr>
            <a:graphicFrameLocks noGrp="1"/>
          </p:cNvGraphicFramePr>
          <p:nvPr>
            <p:extLst/>
          </p:nvPr>
        </p:nvGraphicFramePr>
        <p:xfrm>
          <a:off x="2483768"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6" name="Table 25"/>
          <p:cNvGraphicFramePr>
            <a:graphicFrameLocks noGrp="1"/>
          </p:cNvGraphicFramePr>
          <p:nvPr>
            <p:extLst/>
          </p:nvPr>
        </p:nvGraphicFramePr>
        <p:xfrm>
          <a:off x="5651735" y="2742019"/>
          <a:ext cx="446001" cy="370840"/>
        </p:xfrm>
        <a:graphic>
          <a:graphicData uri="http://schemas.openxmlformats.org/drawingml/2006/table">
            <a:tbl>
              <a:tblPr firstRow="1" bandRow="1">
                <a:tableStyleId>{5C22544A-7EE6-4342-B048-85BDC9FD1C3A}</a:tableStyleId>
              </a:tblPr>
              <a:tblGrid>
                <a:gridCol w="446001">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7" name="Table 26"/>
          <p:cNvGraphicFramePr>
            <a:graphicFrameLocks noGrp="1"/>
          </p:cNvGraphicFramePr>
          <p:nvPr>
            <p:extLst/>
          </p:nvPr>
        </p:nvGraphicFramePr>
        <p:xfrm>
          <a:off x="2923651" y="2742019"/>
          <a:ext cx="472592" cy="370840"/>
        </p:xfrm>
        <a:graphic>
          <a:graphicData uri="http://schemas.openxmlformats.org/drawingml/2006/table">
            <a:tbl>
              <a:tblPr firstRow="1" bandRow="1">
                <a:tableStyleId>{5C22544A-7EE6-4342-B048-85BDC9FD1C3A}</a:tableStyleId>
              </a:tblPr>
              <a:tblGrid>
                <a:gridCol w="472592">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8" name="Table 27"/>
          <p:cNvGraphicFramePr>
            <a:graphicFrameLocks noGrp="1"/>
          </p:cNvGraphicFramePr>
          <p:nvPr>
            <p:extLst/>
          </p:nvPr>
        </p:nvGraphicFramePr>
        <p:xfrm>
          <a:off x="6110319"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29" name="Table 28"/>
          <p:cNvGraphicFramePr>
            <a:graphicFrameLocks noGrp="1"/>
          </p:cNvGraphicFramePr>
          <p:nvPr>
            <p:extLst/>
          </p:nvPr>
        </p:nvGraphicFramePr>
        <p:xfrm>
          <a:off x="3409640"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0" name="Table 29"/>
          <p:cNvGraphicFramePr>
            <a:graphicFrameLocks noGrp="1"/>
          </p:cNvGraphicFramePr>
          <p:nvPr>
            <p:extLst/>
          </p:nvPr>
        </p:nvGraphicFramePr>
        <p:xfrm>
          <a:off x="6576349"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1" name="Table 30"/>
          <p:cNvGraphicFramePr>
            <a:graphicFrameLocks noGrp="1"/>
          </p:cNvGraphicFramePr>
          <p:nvPr>
            <p:extLst/>
          </p:nvPr>
        </p:nvGraphicFramePr>
        <p:xfrm>
          <a:off x="3851920"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2" name="Table 31"/>
          <p:cNvGraphicFramePr>
            <a:graphicFrameLocks noGrp="1"/>
          </p:cNvGraphicFramePr>
          <p:nvPr>
            <p:extLst/>
          </p:nvPr>
        </p:nvGraphicFramePr>
        <p:xfrm>
          <a:off x="7010040" y="2742019"/>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3" name="Table 32"/>
          <p:cNvGraphicFramePr>
            <a:graphicFrameLocks noGrp="1"/>
          </p:cNvGraphicFramePr>
          <p:nvPr>
            <p:extLst/>
          </p:nvPr>
        </p:nvGraphicFramePr>
        <p:xfrm>
          <a:off x="3203848" y="5866472"/>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4" name="Table 33"/>
          <p:cNvGraphicFramePr>
            <a:graphicFrameLocks noGrp="1"/>
          </p:cNvGraphicFramePr>
          <p:nvPr>
            <p:extLst/>
          </p:nvPr>
        </p:nvGraphicFramePr>
        <p:xfrm>
          <a:off x="3635896" y="5877272"/>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5" name="Table 34"/>
          <p:cNvGraphicFramePr>
            <a:graphicFrameLocks noGrp="1"/>
          </p:cNvGraphicFramePr>
          <p:nvPr>
            <p:extLst/>
          </p:nvPr>
        </p:nvGraphicFramePr>
        <p:xfrm>
          <a:off x="4067944" y="5877272"/>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6" name="Table 35"/>
          <p:cNvGraphicFramePr>
            <a:graphicFrameLocks noGrp="1"/>
          </p:cNvGraphicFramePr>
          <p:nvPr>
            <p:extLst/>
          </p:nvPr>
        </p:nvGraphicFramePr>
        <p:xfrm>
          <a:off x="4510224" y="5877272"/>
          <a:ext cx="493824" cy="370840"/>
        </p:xfrm>
        <a:graphic>
          <a:graphicData uri="http://schemas.openxmlformats.org/drawingml/2006/table">
            <a:tbl>
              <a:tblPr firstRow="1" bandRow="1">
                <a:tableStyleId>{5C22544A-7EE6-4342-B048-85BDC9FD1C3A}</a:tableStyleId>
              </a:tblPr>
              <a:tblGrid>
                <a:gridCol w="493824">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7" name="Table 36"/>
          <p:cNvGraphicFramePr>
            <a:graphicFrameLocks noGrp="1"/>
          </p:cNvGraphicFramePr>
          <p:nvPr>
            <p:extLst/>
          </p:nvPr>
        </p:nvGraphicFramePr>
        <p:xfrm>
          <a:off x="5009164" y="5872282"/>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r>
                        <a:rPr lang="en-US" dirty="0" smtClean="0">
                          <a:solidFill>
                            <a:srgbClr val="FF0000"/>
                          </a:solidFill>
                        </a:rPr>
                        <a:t>c</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aphicFrame>
        <p:nvGraphicFramePr>
          <p:cNvPr id="38" name="Table 37"/>
          <p:cNvGraphicFramePr>
            <a:graphicFrameLocks noGrp="1"/>
          </p:cNvGraphicFramePr>
          <p:nvPr>
            <p:extLst/>
          </p:nvPr>
        </p:nvGraphicFramePr>
        <p:xfrm>
          <a:off x="5436096" y="5877272"/>
          <a:ext cx="442280" cy="370840"/>
        </p:xfrm>
        <a:graphic>
          <a:graphicData uri="http://schemas.openxmlformats.org/drawingml/2006/table">
            <a:tbl>
              <a:tblPr firstRow="1" bandRow="1">
                <a:tableStyleId>{5C22544A-7EE6-4342-B048-85BDC9FD1C3A}</a:tableStyleId>
              </a:tblPr>
              <a:tblGrid>
                <a:gridCol w="442280">
                  <a:extLst>
                    <a:ext uri="{9D8B030D-6E8A-4147-A177-3AD203B41FA5}">
                      <a16:colId xmlns:a16="http://schemas.microsoft.com/office/drawing/2014/main" xmlns="" val="52936422"/>
                    </a:ext>
                  </a:extLst>
                </a:gridCol>
              </a:tblGrid>
              <a:tr h="370840">
                <a:tc>
                  <a:txBody>
                    <a:bodyPr/>
                    <a:lstStyle/>
                    <a:p>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4254615944"/>
                  </a:ext>
                </a:extLst>
              </a:tr>
            </a:tbl>
          </a:graphicData>
        </a:graphic>
      </p:graphicFrame>
      <p:grpSp>
        <p:nvGrpSpPr>
          <p:cNvPr id="6" name="Group 5"/>
          <p:cNvGrpSpPr/>
          <p:nvPr/>
        </p:nvGrpSpPr>
        <p:grpSpPr>
          <a:xfrm>
            <a:off x="1619672" y="3174067"/>
            <a:ext cx="2376264" cy="614973"/>
            <a:chOff x="1619672" y="2924944"/>
            <a:chExt cx="2376264" cy="614973"/>
          </a:xfrm>
        </p:grpSpPr>
        <p:sp>
          <p:nvSpPr>
            <p:cNvPr id="3" name="Right Brace 2"/>
            <p:cNvSpPr/>
            <p:nvPr/>
          </p:nvSpPr>
          <p:spPr bwMode="auto">
            <a:xfrm rot="5400000">
              <a:off x="1907571" y="2637045"/>
              <a:ext cx="259048" cy="834846"/>
            </a:xfrm>
            <a:prstGeom prst="rightBrac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grpSp>
          <p:nvGrpSpPr>
            <p:cNvPr id="48" name="Group 47"/>
            <p:cNvGrpSpPr/>
            <p:nvPr/>
          </p:nvGrpSpPr>
          <p:grpSpPr>
            <a:xfrm>
              <a:off x="1619672" y="3068960"/>
              <a:ext cx="2376264" cy="470957"/>
              <a:chOff x="5868144" y="2535287"/>
              <a:chExt cx="2376264" cy="470957"/>
            </a:xfrm>
          </p:grpSpPr>
          <p:sp>
            <p:nvSpPr>
              <p:cNvPr id="49" name="TextBox 48"/>
              <p:cNvSpPr txBox="1"/>
              <p:nvPr/>
            </p:nvSpPr>
            <p:spPr>
              <a:xfrm>
                <a:off x="6449997" y="2596842"/>
                <a:ext cx="1794411" cy="400110"/>
              </a:xfrm>
              <a:prstGeom prst="rect">
                <a:avLst/>
              </a:prstGeom>
              <a:noFill/>
            </p:spPr>
            <p:txBody>
              <a:bodyPr wrap="square" rtlCol="0">
                <a:spAutoFit/>
              </a:bodyPr>
              <a:lstStyle/>
              <a:p>
                <a:r>
                  <a:rPr lang="en-US" altLang="zh-CN" sz="2000" dirty="0" smtClean="0">
                    <a:solidFill>
                      <a:srgbClr val="040404"/>
                    </a:solidFill>
                    <a:latin typeface="+mn-lt"/>
                  </a:rPr>
                  <a:t>(</a:t>
                </a:r>
                <a:r>
                  <a:rPr lang="en-US" altLang="zh-CN" sz="2000" dirty="0" smtClean="0">
                    <a:solidFill>
                      <a:srgbClr val="FF0000"/>
                    </a:solidFill>
                    <a:latin typeface="+mn-lt"/>
                  </a:rPr>
                  <a:t>Online</a:t>
                </a:r>
                <a:r>
                  <a:rPr lang="zh-CN" altLang="en-US" sz="2000" dirty="0" smtClean="0">
                    <a:solidFill>
                      <a:srgbClr val="FF0000"/>
                    </a:solidFill>
                    <a:latin typeface="+mn-lt"/>
                  </a:rPr>
                  <a:t> </a:t>
                </a:r>
                <a:r>
                  <a:rPr lang="en-US" altLang="zh-CN" sz="2000" dirty="0" smtClean="0">
                    <a:solidFill>
                      <a:srgbClr val="FF0000"/>
                    </a:solidFill>
                    <a:latin typeface="+mn-lt"/>
                  </a:rPr>
                  <a:t>delay</a:t>
                </a:r>
                <a:r>
                  <a:rPr lang="en-US" altLang="zh-CN" sz="2000" dirty="0" smtClean="0">
                    <a:solidFill>
                      <a:srgbClr val="040404"/>
                    </a:solidFill>
                    <a:latin typeface="+mn-lt"/>
                  </a:rPr>
                  <a:t>)</a:t>
                </a:r>
                <a:endParaRPr lang="en-US" dirty="0">
                  <a:solidFill>
                    <a:srgbClr val="040404"/>
                  </a:solidFill>
                  <a:latin typeface="+mn-lt"/>
                </a:endParaRPr>
              </a:p>
            </p:txBody>
          </p:sp>
          <p:grpSp>
            <p:nvGrpSpPr>
              <p:cNvPr id="50" name="Group 49"/>
              <p:cNvGrpSpPr/>
              <p:nvPr/>
            </p:nvGrpSpPr>
            <p:grpSpPr>
              <a:xfrm>
                <a:off x="5868144" y="2535287"/>
                <a:ext cx="581853" cy="470957"/>
                <a:chOff x="5868144" y="2535287"/>
                <a:chExt cx="581853" cy="470957"/>
              </a:xfrm>
            </p:grpSpPr>
            <p:sp>
              <p:nvSpPr>
                <p:cNvPr id="51" name="TextBox 50"/>
                <p:cNvSpPr txBox="1"/>
                <p:nvPr/>
              </p:nvSpPr>
              <p:spPr>
                <a:xfrm>
                  <a:off x="5868144" y="2535287"/>
                  <a:ext cx="581853" cy="461665"/>
                </a:xfrm>
                <a:prstGeom prst="rect">
                  <a:avLst/>
                </a:prstGeom>
                <a:noFill/>
              </p:spPr>
              <p:txBody>
                <a:bodyPr wrap="square" rtlCol="0">
                  <a:spAutoFit/>
                </a:bodyPr>
                <a:lstStyle/>
                <a:p>
                  <a:endParaRPr lang="en-US" dirty="0">
                    <a:solidFill>
                      <a:schemeClr val="bg1"/>
                    </a:solidFill>
                    <a:latin typeface="+mn-lt"/>
                  </a:endParaRPr>
                </a:p>
              </p:txBody>
            </p:sp>
            <mc:AlternateContent xmlns:mc="http://schemas.openxmlformats.org/markup-compatibility/2006" xmlns:a14="http://schemas.microsoft.com/office/drawing/2010/main">
              <mc:Choice Requires="a14">
                <p:sp>
                  <p:nvSpPr>
                    <p:cNvPr id="52" name="TextBox 51"/>
                    <p:cNvSpPr txBox="1"/>
                    <p:nvPr/>
                  </p:nvSpPr>
                  <p:spPr>
                    <a:xfrm>
                      <a:off x="6156176" y="2636912"/>
                      <a:ext cx="2861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636912"/>
                      <a:ext cx="286169" cy="369332"/>
                    </a:xfrm>
                    <a:prstGeom prst="rect">
                      <a:avLst/>
                    </a:prstGeom>
                    <a:blipFill rotWithShape="0">
                      <a:blip r:embed="rId4"/>
                      <a:stretch>
                        <a:fillRect l="-19149" r="-14894" b="-11667"/>
                      </a:stretch>
                    </a:blipFill>
                  </p:spPr>
                  <p:txBody>
                    <a:bodyPr/>
                    <a:lstStyle/>
                    <a:p>
                      <a:r>
                        <a:rPr lang="en-US">
                          <a:noFill/>
                        </a:rPr>
                        <a:t> </a:t>
                      </a:r>
                    </a:p>
                  </p:txBody>
                </p:sp>
              </mc:Fallback>
            </mc:AlternateContent>
          </p:grpSp>
        </p:grpSp>
      </p:grpSp>
      <p:grpSp>
        <p:nvGrpSpPr>
          <p:cNvPr id="53" name="Group 52"/>
          <p:cNvGrpSpPr/>
          <p:nvPr/>
        </p:nvGrpSpPr>
        <p:grpSpPr>
          <a:xfrm>
            <a:off x="4788024" y="3174067"/>
            <a:ext cx="834846" cy="614973"/>
            <a:chOff x="1619672" y="2924944"/>
            <a:chExt cx="834846" cy="614973"/>
          </a:xfrm>
        </p:grpSpPr>
        <p:sp>
          <p:nvSpPr>
            <p:cNvPr id="54" name="Right Brace 53"/>
            <p:cNvSpPr/>
            <p:nvPr/>
          </p:nvSpPr>
          <p:spPr bwMode="auto">
            <a:xfrm rot="5400000">
              <a:off x="1907571" y="2637045"/>
              <a:ext cx="259048" cy="834846"/>
            </a:xfrm>
            <a:prstGeom prst="rightBrac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rgbClr val="6E6E6F"/>
                </a:solidFill>
                <a:effectLst/>
                <a:latin typeface="Verdana" pitchFamily="34" charset="0"/>
                <a:cs typeface="Arial" charset="0"/>
              </a:endParaRPr>
            </a:p>
          </p:txBody>
        </p:sp>
        <p:grpSp>
          <p:nvGrpSpPr>
            <p:cNvPr id="57" name="Group 56"/>
            <p:cNvGrpSpPr/>
            <p:nvPr/>
          </p:nvGrpSpPr>
          <p:grpSpPr>
            <a:xfrm>
              <a:off x="1619672" y="3068960"/>
              <a:ext cx="581853" cy="470957"/>
              <a:chOff x="5868144" y="2535287"/>
              <a:chExt cx="581853" cy="470957"/>
            </a:xfrm>
          </p:grpSpPr>
          <p:sp>
            <p:nvSpPr>
              <p:cNvPr id="58" name="TextBox 57"/>
              <p:cNvSpPr txBox="1"/>
              <p:nvPr/>
            </p:nvSpPr>
            <p:spPr>
              <a:xfrm>
                <a:off x="5868144" y="2535287"/>
                <a:ext cx="581853" cy="461665"/>
              </a:xfrm>
              <a:prstGeom prst="rect">
                <a:avLst/>
              </a:prstGeom>
              <a:noFill/>
            </p:spPr>
            <p:txBody>
              <a:bodyPr wrap="square" rtlCol="0">
                <a:spAutoFit/>
              </a:bodyPr>
              <a:lstStyle/>
              <a:p>
                <a:endParaRPr lang="en-US" dirty="0">
                  <a:solidFill>
                    <a:schemeClr val="bg1"/>
                  </a:solidFill>
                  <a:latin typeface="+mn-lt"/>
                </a:endParaRPr>
              </a:p>
            </p:txBody>
          </p:sp>
          <mc:AlternateContent xmlns:mc="http://schemas.openxmlformats.org/markup-compatibility/2006" xmlns:a14="http://schemas.microsoft.com/office/drawing/2010/main">
            <mc:Choice Requires="a14">
              <p:sp>
                <p:nvSpPr>
                  <p:cNvPr id="59" name="TextBox 58"/>
                  <p:cNvSpPr txBox="1"/>
                  <p:nvPr/>
                </p:nvSpPr>
                <p:spPr>
                  <a:xfrm>
                    <a:off x="6156176" y="2636912"/>
                    <a:ext cx="2861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636912"/>
                    <a:ext cx="286169" cy="369332"/>
                  </a:xfrm>
                  <a:prstGeom prst="rect">
                    <a:avLst/>
                  </a:prstGeom>
                  <a:blipFill rotWithShape="0">
                    <a:blip r:embed="rId4"/>
                    <a:stretch>
                      <a:fillRect l="-19149" r="-14894" b="-11667"/>
                    </a:stretch>
                  </a:blipFill>
                </p:spPr>
                <p:txBody>
                  <a:bodyPr/>
                  <a:lstStyle/>
                  <a:p>
                    <a:r>
                      <a:rPr lang="en-US">
                        <a:noFill/>
                      </a:rPr>
                      <a:t> </a:t>
                    </a:r>
                  </a:p>
                </p:txBody>
              </p:sp>
            </mc:Fallback>
          </mc:AlternateContent>
        </p:grpSp>
      </p:grpSp>
      <p:sp>
        <p:nvSpPr>
          <p:cNvPr id="60" name="Rectangle 59"/>
          <p:cNvSpPr/>
          <p:nvPr/>
        </p:nvSpPr>
        <p:spPr>
          <a:xfrm>
            <a:off x="755576" y="1743199"/>
            <a:ext cx="6984775" cy="461665"/>
          </a:xfrm>
          <a:prstGeom prst="rect">
            <a:avLst/>
          </a:prstGeom>
        </p:spPr>
        <p:txBody>
          <a:bodyPr wrap="square">
            <a:spAutoFit/>
          </a:bodyPr>
          <a:lstStyle/>
          <a:p>
            <a:r>
              <a:rPr lang="en-US" dirty="0" smtClean="0">
                <a:solidFill>
                  <a:srgbClr val="000000"/>
                </a:solidFill>
                <a:latin typeface="Times New Roman" panose="02020603050405020304" pitchFamily="18" charset="0"/>
                <a:cs typeface="Times New Roman" panose="02020603050405020304" pitchFamily="18" charset="0"/>
              </a:rPr>
              <a:t>The normal way</a:t>
            </a:r>
            <a:endParaRPr lang="en-GB" dirty="0">
              <a:solidFill>
                <a:srgbClr val="000000"/>
              </a:solidFill>
              <a:latin typeface="Times" panose="02020603050405020304" pitchFamily="18" charset="0"/>
              <a:cs typeface="Times" panose="02020603050405020304" pitchFamily="18" charset="0"/>
            </a:endParaRPr>
          </a:p>
        </p:txBody>
      </p:sp>
      <p:cxnSp>
        <p:nvCxnSpPr>
          <p:cNvPr id="61" name="Straight Arrow Connector 60"/>
          <p:cNvCxnSpPr/>
          <p:nvPr/>
        </p:nvCxnSpPr>
        <p:spPr bwMode="auto">
          <a:xfrm>
            <a:off x="6401742" y="2394916"/>
            <a:ext cx="1122586" cy="0"/>
          </a:xfrm>
          <a:prstGeom prst="straightConnector1">
            <a:avLst/>
          </a:prstGeom>
          <a:noFill/>
          <a:ln w="47625">
            <a:solidFill>
              <a:srgbClr val="040404"/>
            </a:solidFill>
            <a:headEnd type="stealth" w="med" len="med"/>
            <a:tailEnd type="none"/>
          </a:ln>
        </p:spPr>
        <p:style>
          <a:lnRef idx="1">
            <a:schemeClr val="accent2"/>
          </a:lnRef>
          <a:fillRef idx="0">
            <a:schemeClr val="accent2"/>
          </a:fillRef>
          <a:effectRef idx="0">
            <a:schemeClr val="accent2"/>
          </a:effectRef>
          <a:fontRef idx="minor">
            <a:schemeClr val="tx1"/>
          </a:fontRef>
        </p:style>
      </p:cxnSp>
      <p:sp>
        <p:nvSpPr>
          <p:cNvPr id="65" name="Rectangle 64"/>
          <p:cNvSpPr/>
          <p:nvPr/>
        </p:nvSpPr>
        <p:spPr>
          <a:xfrm>
            <a:off x="7569682" y="2204864"/>
            <a:ext cx="1479892" cy="400110"/>
          </a:xfrm>
          <a:prstGeom prst="rect">
            <a:avLst/>
          </a:prstGeom>
        </p:spPr>
        <p:txBody>
          <a:bodyPr wrap="none">
            <a:spAutoFit/>
          </a:bodyPr>
          <a:lstStyle/>
          <a:p>
            <a:r>
              <a:rPr lang="en-US" sz="2000" dirty="0" smtClean="0">
                <a:solidFill>
                  <a:srgbClr val="000000"/>
                </a:solidFill>
                <a:latin typeface="+mn-lt"/>
                <a:cs typeface="Times New Roman" panose="02020603050405020304" pitchFamily="18" charset="0"/>
              </a:rPr>
              <a:t>Right to left</a:t>
            </a:r>
            <a:endParaRPr lang="en-GB" sz="2000" dirty="0">
              <a:solidFill>
                <a:srgbClr val="000000"/>
              </a:solidFill>
              <a:latin typeface="+mn-lt"/>
            </a:endParaRPr>
          </a:p>
        </p:txBody>
      </p:sp>
      <p:sp>
        <p:nvSpPr>
          <p:cNvPr id="66" name="Rectangle 65"/>
          <p:cNvSpPr/>
          <p:nvPr/>
        </p:nvSpPr>
        <p:spPr>
          <a:xfrm>
            <a:off x="286642" y="2223837"/>
            <a:ext cx="1604927" cy="400110"/>
          </a:xfrm>
          <a:prstGeom prst="rect">
            <a:avLst/>
          </a:prstGeom>
        </p:spPr>
        <p:txBody>
          <a:bodyPr wrap="none">
            <a:spAutoFit/>
          </a:bodyPr>
          <a:lstStyle/>
          <a:p>
            <a:r>
              <a:rPr lang="en-US" sz="2000" dirty="0" smtClean="0">
                <a:solidFill>
                  <a:srgbClr val="000000"/>
                </a:solidFill>
                <a:latin typeface="+mn-lt"/>
                <a:cs typeface="Times New Roman" panose="02020603050405020304" pitchFamily="18" charset="0"/>
              </a:rPr>
              <a:t>Left to right  </a:t>
            </a:r>
            <a:endParaRPr lang="en-GB" sz="2000" dirty="0">
              <a:solidFill>
                <a:srgbClr val="000000"/>
              </a:solidFill>
              <a:latin typeface="+mn-lt"/>
            </a:endParaRPr>
          </a:p>
        </p:txBody>
      </p:sp>
      <p:cxnSp>
        <p:nvCxnSpPr>
          <p:cNvPr id="67" name="Straight Arrow Connector 66"/>
          <p:cNvCxnSpPr/>
          <p:nvPr/>
        </p:nvCxnSpPr>
        <p:spPr bwMode="auto">
          <a:xfrm>
            <a:off x="1793230" y="2423892"/>
            <a:ext cx="1122586" cy="0"/>
          </a:xfrm>
          <a:prstGeom prst="straightConnector1">
            <a:avLst/>
          </a:prstGeom>
          <a:noFill/>
          <a:ln w="47625">
            <a:solidFill>
              <a:srgbClr val="040404"/>
            </a:solidFill>
            <a:headEnd type="none" w="med" len="med"/>
            <a:tailEnd type="stealt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36512" y="2708920"/>
            <a:ext cx="1667444" cy="400110"/>
          </a:xfrm>
          <a:prstGeom prst="rect">
            <a:avLst/>
          </a:prstGeom>
        </p:spPr>
        <p:txBody>
          <a:bodyPr wrap="none">
            <a:spAutoFit/>
          </a:bodyPr>
          <a:lstStyle/>
          <a:p>
            <a:r>
              <a:rPr lang="en-US" sz="2000" dirty="0" smtClean="0">
                <a:solidFill>
                  <a:srgbClr val="000000"/>
                </a:solidFill>
                <a:latin typeface="+mn-lt"/>
                <a:cs typeface="Times New Roman" panose="02020603050405020304" pitchFamily="18" charset="0"/>
              </a:rPr>
              <a:t>Partial </a:t>
            </a:r>
            <a:r>
              <a:rPr lang="en-US" sz="2000" dirty="0">
                <a:solidFill>
                  <a:srgbClr val="000000"/>
                </a:solidFill>
                <a:latin typeface="+mn-lt"/>
                <a:cs typeface="Times New Roman" panose="02020603050405020304" pitchFamily="18" charset="0"/>
              </a:rPr>
              <a:t>i</a:t>
            </a:r>
            <a:r>
              <a:rPr lang="en-US" sz="2000" dirty="0" smtClean="0">
                <a:solidFill>
                  <a:srgbClr val="000000"/>
                </a:solidFill>
                <a:latin typeface="+mn-lt"/>
                <a:cs typeface="Times New Roman" panose="02020603050405020304" pitchFamily="18" charset="0"/>
              </a:rPr>
              <a:t>nputs</a:t>
            </a:r>
            <a:endParaRPr lang="en-GB" sz="2000" dirty="0">
              <a:solidFill>
                <a:srgbClr val="000000"/>
              </a:solidFill>
              <a:latin typeface="+mn-lt"/>
            </a:endParaRPr>
          </a:p>
        </p:txBody>
      </p:sp>
    </p:spTree>
    <p:extLst>
      <p:ext uri="{BB962C8B-B14F-4D97-AF65-F5344CB8AC3E}">
        <p14:creationId xmlns:p14="http://schemas.microsoft.com/office/powerpoint/2010/main" val="510142716"/>
      </p:ext>
    </p:extLst>
  </p:cSld>
  <p:clrMapOvr>
    <a:masterClrMapping/>
  </p:clrMapOvr>
  <mc:AlternateContent xmlns:mc="http://schemas.openxmlformats.org/markup-compatibility/2006" xmlns:p14="http://schemas.microsoft.com/office/powerpoint/2010/main">
    <mc:Choice Requires="p14">
      <p:transition spd="slow" p14:dur="2000" advTm="22739"/>
    </mc:Choice>
    <mc:Fallback xmlns="">
      <p:transition spd="slow" advTm="22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0"/>
                                        </p:tgtEl>
                                      </p:cBhvr>
                                    </p:animEffect>
                                    <p:set>
                                      <p:cBhvr>
                                        <p:cTn id="31" dur="1" fill="hold">
                                          <p:stCondLst>
                                            <p:cond delay="499"/>
                                          </p:stCondLst>
                                        </p:cTn>
                                        <p:tgtEl>
                                          <p:spTgt spid="60"/>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65"/>
                                        </p:tgtEl>
                                      </p:cBhvr>
                                    </p:animEffect>
                                    <p:set>
                                      <p:cBhvr>
                                        <p:cTn id="34" dur="1" fill="hold">
                                          <p:stCondLst>
                                            <p:cond delay="499"/>
                                          </p:stCondLst>
                                        </p:cTn>
                                        <p:tgtEl>
                                          <p:spTgt spid="65"/>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par>
                                <p:cTn id="84" presetID="10" presetClass="entr" presetSubtype="0" fill="hold"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500"/>
                                        <p:tgtEl>
                                          <p:spTgt spid="5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10"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par>
                                <p:cTn id="103" presetID="10" presetClass="entr" presetSubtype="0"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10" presetClass="entr" presetSubtype="0"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nodeType="withEffect">
                                  <p:stCondLst>
                                    <p:cond delay="0"/>
                                  </p:stCondLst>
                                  <p:childTnLst>
                                    <p:set>
                                      <p:cBhvr>
                                        <p:cTn id="121" dur="1" fill="hold">
                                          <p:stCondLst>
                                            <p:cond delay="0"/>
                                          </p:stCondLst>
                                        </p:cTn>
                                        <p:tgtEl>
                                          <p:spTgt spid="37"/>
                                        </p:tgtEl>
                                        <p:attrNameLst>
                                          <p:attrName>style.visibility</p:attrName>
                                        </p:attrNameLst>
                                      </p:cBhvr>
                                      <p:to>
                                        <p:strVal val="visible"/>
                                      </p:to>
                                    </p:set>
                                    <p:animEffect transition="in" filter="fade">
                                      <p:cBhvr>
                                        <p:cTn id="122" dur="500"/>
                                        <p:tgtEl>
                                          <p:spTgt spid="37"/>
                                        </p:tgtEl>
                                      </p:cBhvr>
                                    </p:animEffect>
                                  </p:childTnLst>
                                </p:cTn>
                              </p:par>
                              <p:par>
                                <p:cTn id="123" presetID="10" presetClass="entr" presetSubtype="0" fill="hold"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0" grpId="0"/>
      <p:bldP spid="65" grpId="0"/>
      <p:bldP spid="66"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08" y="620688"/>
            <a:ext cx="7543800" cy="638175"/>
          </a:xfrm>
        </p:spPr>
        <p:txBody>
          <a:bodyPr/>
          <a:lstStyle/>
          <a:p>
            <a:r>
              <a:rPr lang="en-US" altLang="zh-CN" dirty="0" smtClean="0"/>
              <a:t>Don’t</a:t>
            </a:r>
            <a:r>
              <a:rPr lang="en-GB" altLang="zh-CN" dirty="0"/>
              <a:t>-</a:t>
            </a:r>
            <a:r>
              <a:rPr lang="en-US" altLang="zh-CN" dirty="0"/>
              <a:t>Change</a:t>
            </a:r>
            <a:r>
              <a:rPr lang="zh-CN" altLang="en-US" dirty="0"/>
              <a:t> </a:t>
            </a:r>
            <a:r>
              <a:rPr lang="en-US" altLang="zh-CN" dirty="0" smtClean="0"/>
              <a:t>Digit</a:t>
            </a:r>
            <a:r>
              <a:rPr lang="zh-CN" altLang="en-US" dirty="0" smtClean="0"/>
              <a:t> </a:t>
            </a:r>
            <a:r>
              <a:rPr lang="en-US" altLang="zh-CN" dirty="0" smtClean="0"/>
              <a:t>Elision</a:t>
            </a:r>
            <a:endParaRPr lang="en-GB" dirty="0"/>
          </a:p>
        </p:txBody>
      </p:sp>
      <p:sp>
        <p:nvSpPr>
          <p:cNvPr id="4" name="TextBox 3"/>
          <p:cNvSpPr txBox="1"/>
          <p:nvPr/>
        </p:nvSpPr>
        <p:spPr>
          <a:xfrm>
            <a:off x="8532440" y="6396335"/>
            <a:ext cx="611560" cy="400110"/>
          </a:xfrm>
          <a:prstGeom prst="rect">
            <a:avLst/>
          </a:prstGeom>
          <a:noFill/>
        </p:spPr>
        <p:txBody>
          <a:bodyPr wrap="square" rtlCol="0">
            <a:spAutoFit/>
          </a:bodyPr>
          <a:lstStyle/>
          <a:p>
            <a:r>
              <a:rPr lang="en-US" sz="2000" dirty="0">
                <a:solidFill>
                  <a:srgbClr val="1B0807"/>
                </a:solidFill>
                <a:latin typeface="Times New Roman" panose="02020603050405020304" pitchFamily="18" charset="0"/>
                <a:cs typeface="Times New Roman" panose="02020603050405020304" pitchFamily="18" charset="0"/>
              </a:rPr>
              <a:t>9</a:t>
            </a:r>
            <a:endParaRPr lang="en-GB" sz="2000" dirty="0">
              <a:solidFill>
                <a:srgbClr val="1B0807"/>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bwMode="auto">
          <a:xfrm>
            <a:off x="1044734" y="2060848"/>
            <a:ext cx="734369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14582" y="1556792"/>
            <a:ext cx="273842"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p</a:t>
            </a:r>
            <a:endParaRPr lang="en-US" sz="2800" i="1" dirty="0">
              <a:solidFill>
                <a:srgbClr val="040404"/>
              </a:solidFill>
              <a:latin typeface="Times" panose="02020603050405020304" pitchFamily="18" charset="0"/>
              <a:cs typeface="Times" panose="02020603050405020304" pitchFamily="18" charset="0"/>
            </a:endParaRPr>
          </a:p>
        </p:txBody>
      </p:sp>
      <p:cxnSp>
        <p:nvCxnSpPr>
          <p:cNvPr id="12" name="Straight Arrow Connector 11"/>
          <p:cNvCxnSpPr/>
          <p:nvPr/>
        </p:nvCxnSpPr>
        <p:spPr bwMode="auto">
          <a:xfrm>
            <a:off x="1049913" y="2060848"/>
            <a:ext cx="0" cy="352584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8066" y="5517232"/>
            <a:ext cx="519558" cy="461665"/>
          </a:xfrm>
          <a:prstGeom prst="rect">
            <a:avLst/>
          </a:prstGeom>
          <a:noFill/>
        </p:spPr>
        <p:txBody>
          <a:bodyPr wrap="square" rtlCol="0">
            <a:spAutoFit/>
          </a:bodyPr>
          <a:lstStyle/>
          <a:p>
            <a:r>
              <a:rPr lang="en-US" altLang="zh-CN" i="1" dirty="0" smtClean="0">
                <a:solidFill>
                  <a:srgbClr val="040404"/>
                </a:solidFill>
                <a:latin typeface="Times" panose="02020603050405020304" pitchFamily="18" charset="0"/>
                <a:cs typeface="Times" panose="02020603050405020304" pitchFamily="18" charset="0"/>
              </a:rPr>
              <a:t>k</a:t>
            </a:r>
            <a:endParaRPr lang="en-US" sz="2800" i="1" dirty="0">
              <a:solidFill>
                <a:srgbClr val="040404"/>
              </a:solidFill>
              <a:latin typeface="Times" panose="02020603050405020304" pitchFamily="18" charset="0"/>
              <a:cs typeface="Times" panose="02020603050405020304" pitchFamily="18" charset="0"/>
            </a:endParaRPr>
          </a:p>
        </p:txBody>
      </p:sp>
      <p:grpSp>
        <p:nvGrpSpPr>
          <p:cNvPr id="27" name="Group 26"/>
          <p:cNvGrpSpPr/>
          <p:nvPr/>
        </p:nvGrpSpPr>
        <p:grpSpPr>
          <a:xfrm>
            <a:off x="2663200" y="4675464"/>
            <a:ext cx="3271987" cy="649510"/>
            <a:chOff x="2662074" y="4760174"/>
            <a:chExt cx="4490784" cy="649510"/>
          </a:xfrm>
        </p:grpSpPr>
        <p:sp>
          <p:nvSpPr>
            <p:cNvPr id="22" name="Right Brace 21"/>
            <p:cNvSpPr/>
            <p:nvPr/>
          </p:nvSpPr>
          <p:spPr bwMode="auto">
            <a:xfrm rot="5400000">
              <a:off x="4815694" y="2606554"/>
              <a:ext cx="183544" cy="4490784"/>
            </a:xfrm>
            <a:prstGeom prst="rightBrace">
              <a:avLst/>
            </a:prstGeom>
            <a:noFill/>
            <a:ln w="19050">
              <a:solidFill>
                <a:srgbClr val="0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cxnSp>
          <p:nvCxnSpPr>
            <p:cNvPr id="23" name="Curved Connector 22"/>
            <p:cNvCxnSpPr>
              <a:stCxn id="22" idx="1"/>
              <a:endCxn id="78" idx="0"/>
            </p:cNvCxnSpPr>
            <p:nvPr/>
          </p:nvCxnSpPr>
          <p:spPr bwMode="auto">
            <a:xfrm rot="16200000" flipH="1" flipV="1">
              <a:off x="4267939" y="4770157"/>
              <a:ext cx="465966" cy="813087"/>
            </a:xfrm>
            <a:prstGeom prst="curvedConnector3">
              <a:avLst>
                <a:gd name="adj1" fmla="val 45312"/>
              </a:avLst>
            </a:prstGeom>
            <a:ln w="19050">
              <a:solidFill>
                <a:srgbClr val="FF0000"/>
              </a:solidFill>
              <a:prstDash val="solid"/>
              <a:headEnd type="none" w="med" len="med"/>
              <a:tailEnd type="triangle"/>
            </a:ln>
          </p:spPr>
          <p:style>
            <a:lnRef idx="1">
              <a:schemeClr val="accent4"/>
            </a:lnRef>
            <a:fillRef idx="0">
              <a:schemeClr val="accent4"/>
            </a:fillRef>
            <a:effectRef idx="0">
              <a:schemeClr val="accent4"/>
            </a:effectRef>
            <a:fontRef idx="minor">
              <a:schemeClr val="tx1"/>
            </a:fontRef>
          </p:style>
        </p:cxnSp>
      </p:grpSp>
      <p:grpSp>
        <p:nvGrpSpPr>
          <p:cNvPr id="21" name="Group 20"/>
          <p:cNvGrpSpPr/>
          <p:nvPr/>
        </p:nvGrpSpPr>
        <p:grpSpPr>
          <a:xfrm>
            <a:off x="4932040" y="2109996"/>
            <a:ext cx="2376264" cy="470957"/>
            <a:chOff x="5868144" y="2535287"/>
            <a:chExt cx="2376264" cy="470957"/>
          </a:xfrm>
        </p:grpSpPr>
        <p:sp>
          <p:nvSpPr>
            <p:cNvPr id="16" name="TextBox 15"/>
            <p:cNvSpPr txBox="1"/>
            <p:nvPr/>
          </p:nvSpPr>
          <p:spPr>
            <a:xfrm>
              <a:off x="6449997" y="2596842"/>
              <a:ext cx="1794411" cy="400110"/>
            </a:xfrm>
            <a:prstGeom prst="rect">
              <a:avLst/>
            </a:prstGeom>
            <a:noFill/>
          </p:spPr>
          <p:txBody>
            <a:bodyPr wrap="square" rtlCol="0">
              <a:spAutoFit/>
            </a:bodyPr>
            <a:lstStyle/>
            <a:p>
              <a:r>
                <a:rPr lang="en-US" altLang="zh-CN" sz="2000" dirty="0" smtClean="0">
                  <a:solidFill>
                    <a:srgbClr val="040404"/>
                  </a:solidFill>
                  <a:latin typeface="+mn-lt"/>
                </a:rPr>
                <a:t>(</a:t>
              </a:r>
              <a:r>
                <a:rPr lang="en-US" altLang="zh-CN" sz="2000" dirty="0" smtClean="0">
                  <a:solidFill>
                    <a:srgbClr val="FF0000"/>
                  </a:solidFill>
                  <a:latin typeface="+mn-lt"/>
                </a:rPr>
                <a:t>Online</a:t>
              </a:r>
              <a:r>
                <a:rPr lang="zh-CN" altLang="en-US" sz="2000" dirty="0" smtClean="0">
                  <a:solidFill>
                    <a:srgbClr val="FF0000"/>
                  </a:solidFill>
                  <a:latin typeface="+mn-lt"/>
                </a:rPr>
                <a:t> </a:t>
              </a:r>
              <a:r>
                <a:rPr lang="en-US" altLang="zh-CN" sz="2000" dirty="0" smtClean="0">
                  <a:solidFill>
                    <a:srgbClr val="FF0000"/>
                  </a:solidFill>
                  <a:latin typeface="+mn-lt"/>
                </a:rPr>
                <a:t>delay</a:t>
              </a:r>
              <a:r>
                <a:rPr lang="en-US" altLang="zh-CN" sz="2000" dirty="0" smtClean="0">
                  <a:solidFill>
                    <a:srgbClr val="040404"/>
                  </a:solidFill>
                  <a:latin typeface="+mn-lt"/>
                </a:rPr>
                <a:t>)</a:t>
              </a:r>
              <a:endParaRPr lang="en-US" dirty="0">
                <a:solidFill>
                  <a:srgbClr val="040404"/>
                </a:solidFill>
                <a:latin typeface="+mn-lt"/>
              </a:endParaRPr>
            </a:p>
          </p:txBody>
        </p:sp>
        <p:grpSp>
          <p:nvGrpSpPr>
            <p:cNvPr id="11" name="Group 10"/>
            <p:cNvGrpSpPr/>
            <p:nvPr/>
          </p:nvGrpSpPr>
          <p:grpSpPr>
            <a:xfrm>
              <a:off x="5868144" y="2535287"/>
              <a:ext cx="581853" cy="470957"/>
              <a:chOff x="5868144" y="2535287"/>
              <a:chExt cx="581853" cy="470957"/>
            </a:xfrm>
          </p:grpSpPr>
          <p:sp>
            <p:nvSpPr>
              <p:cNvPr id="31" name="TextBox 30"/>
              <p:cNvSpPr txBox="1"/>
              <p:nvPr/>
            </p:nvSpPr>
            <p:spPr>
              <a:xfrm>
                <a:off x="5868144" y="2535287"/>
                <a:ext cx="581853" cy="461665"/>
              </a:xfrm>
              <a:prstGeom prst="rect">
                <a:avLst/>
              </a:prstGeom>
              <a:noFill/>
            </p:spPr>
            <p:txBody>
              <a:bodyPr wrap="square" rtlCol="0">
                <a:spAutoFit/>
              </a:bodyPr>
              <a:lstStyle/>
              <a:p>
                <a:endParaRPr lang="en-US" dirty="0">
                  <a:solidFill>
                    <a:schemeClr val="bg1"/>
                  </a:solidFill>
                  <a:latin typeface="+mn-lt"/>
                </a:endParaRPr>
              </a:p>
            </p:txBody>
          </p:sp>
          <mc:AlternateContent xmlns:mc="http://schemas.openxmlformats.org/markup-compatibility/2006" xmlns:a14="http://schemas.microsoft.com/office/drawing/2010/main">
            <mc:Choice Requires="a14">
              <p:sp>
                <p:nvSpPr>
                  <p:cNvPr id="5" name="TextBox 4"/>
                  <p:cNvSpPr txBox="1"/>
                  <p:nvPr/>
                </p:nvSpPr>
                <p:spPr>
                  <a:xfrm>
                    <a:off x="6156176" y="2636912"/>
                    <a:ext cx="2861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mr-IN" i="1" smtClean="0">
                              <a:solidFill>
                                <a:srgbClr val="000000"/>
                              </a:solidFill>
                              <a:latin typeface="Cambria Math" charset="0"/>
                              <a:ea typeface="Cambria Math" charset="0"/>
                              <a:cs typeface="Cambria Math" charset="0"/>
                            </a:rPr>
                            <m:t>𝛿</m:t>
                          </m:r>
                        </m:oMath>
                      </m:oMathPara>
                    </a14:m>
                    <a:endParaRPr lang="en-US" dirty="0">
                      <a:solidFill>
                        <a:srgbClr val="0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6176" y="2636912"/>
                    <a:ext cx="286169" cy="369332"/>
                  </a:xfrm>
                  <a:prstGeom prst="rect">
                    <a:avLst/>
                  </a:prstGeom>
                  <a:blipFill rotWithShape="0">
                    <a:blip r:embed="rId4"/>
                    <a:stretch>
                      <a:fillRect l="-19149" r="-14894" b="-11667"/>
                    </a:stretch>
                  </a:blipFill>
                </p:spPr>
                <p:txBody>
                  <a:bodyPr/>
                  <a:lstStyle/>
                  <a:p>
                    <a:r>
                      <a:rPr lang="en-US">
                        <a:noFill/>
                      </a:rPr>
                      <a:t> </a:t>
                    </a:r>
                  </a:p>
                </p:txBody>
              </p:sp>
            </mc:Fallback>
          </mc:AlternateContent>
        </p:grpSp>
      </p:grpSp>
      <p:cxnSp>
        <p:nvCxnSpPr>
          <p:cNvPr id="33" name="Straight Arrow Connector 32"/>
          <p:cNvCxnSpPr/>
          <p:nvPr/>
        </p:nvCxnSpPr>
        <p:spPr bwMode="auto">
          <a:xfrm>
            <a:off x="2687390" y="2603813"/>
            <a:ext cx="2040198"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bwMode="auto">
          <a:xfrm>
            <a:off x="4788024" y="2603813"/>
            <a:ext cx="1107283" cy="0"/>
          </a:xfrm>
          <a:prstGeom prst="straightConnector1">
            <a:avLst/>
          </a:prstGeom>
          <a:ln w="38100">
            <a:headEnd type="arrow" w="med" len="med"/>
            <a:tailEnd type="arrow" w="med" len="med"/>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604709" y="2164570"/>
                <a:ext cx="28341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000000"/>
                          </a:solidFill>
                          <a:latin typeface="Cambria Math" panose="02040503050406030204" pitchFamily="18" charset="0"/>
                          <a:ea typeface="Cambria Math" charset="0"/>
                          <a:cs typeface="Cambria Math" charset="0"/>
                        </a:rPr>
                        <m:t>𝑞</m:t>
                      </m:r>
                    </m:oMath>
                  </m:oMathPara>
                </a14:m>
                <a:endParaRPr lang="en-US" dirty="0">
                  <a:solidFill>
                    <a:srgbClr val="00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604709" y="2164570"/>
                <a:ext cx="283411" cy="369332"/>
              </a:xfrm>
              <a:prstGeom prst="rect">
                <a:avLst/>
              </a:prstGeom>
              <a:blipFill>
                <a:blip r:embed="rId5"/>
                <a:stretch>
                  <a:fillRect l="-19149" r="-14894" b="-278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240105" y="2773782"/>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−2)</m:t>
                          </m:r>
                        </m:sup>
                      </m:sSup>
                    </m:oMath>
                  </m:oMathPara>
                </a14:m>
                <a:endParaRPr lang="en-GB" sz="3200" dirty="0">
                  <a:solidFill>
                    <a:srgbClr val="00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240105" y="2773782"/>
                <a:ext cx="1232902" cy="5129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0105" y="4112135"/>
                <a:ext cx="1232902"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−1)</m:t>
                          </m:r>
                        </m:sup>
                      </m:sSup>
                    </m:oMath>
                  </m:oMathPara>
                </a14:m>
                <a:endParaRPr lang="en-GB" sz="3200" dirty="0">
                  <a:solidFill>
                    <a:srgbClr val="00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0105" y="4112135"/>
                <a:ext cx="1232902" cy="5129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435672" y="5220295"/>
                <a:ext cx="841769" cy="5129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3200" i="1" smtClean="0">
                              <a:solidFill>
                                <a:srgbClr val="000000"/>
                              </a:solidFill>
                              <a:latin typeface="Cambria Math" charset="0"/>
                            </a:rPr>
                          </m:ctrlPr>
                        </m:sSupPr>
                        <m:e>
                          <m:r>
                            <a:rPr lang="en-GB" sz="3200" b="0" i="1" smtClean="0">
                              <a:solidFill>
                                <a:srgbClr val="000000"/>
                              </a:solidFill>
                              <a:latin typeface="Cambria Math" panose="02040503050406030204" pitchFamily="18" charset="0"/>
                            </a:rPr>
                            <m:t>𝑥</m:t>
                          </m:r>
                        </m:e>
                        <m:sup>
                          <m:r>
                            <a:rPr lang="en-GB" sz="3200" b="0" i="1" smtClean="0">
                              <a:solidFill>
                                <a:srgbClr val="000000"/>
                              </a:solidFill>
                              <a:latin typeface="Cambria Math" panose="02040503050406030204" pitchFamily="18" charset="0"/>
                            </a:rPr>
                            <m:t>(</m:t>
                          </m:r>
                          <m:r>
                            <a:rPr lang="en-GB" sz="3200" b="0" i="1" smtClean="0">
                              <a:solidFill>
                                <a:srgbClr val="000000"/>
                              </a:solidFill>
                              <a:latin typeface="Cambria Math" panose="02040503050406030204" pitchFamily="18" charset="0"/>
                            </a:rPr>
                            <m:t>𝑘</m:t>
                          </m:r>
                          <m:r>
                            <a:rPr lang="en-GB" sz="3200" b="0" i="1" smtClean="0">
                              <a:solidFill>
                                <a:srgbClr val="000000"/>
                              </a:solidFill>
                              <a:latin typeface="Cambria Math" panose="02040503050406030204" pitchFamily="18" charset="0"/>
                            </a:rPr>
                            <m:t>)</m:t>
                          </m:r>
                        </m:sup>
                      </m:sSup>
                    </m:oMath>
                  </m:oMathPara>
                </a14:m>
                <a:endParaRPr lang="en-GB" sz="3200" dirty="0">
                  <a:solidFill>
                    <a:srgbClr val="00000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435672" y="5220295"/>
                <a:ext cx="841769" cy="512961"/>
              </a:xfrm>
              <a:prstGeom prst="rect">
                <a:avLst/>
              </a:prstGeom>
              <a:blipFill>
                <a:blip r:embed="rId8"/>
                <a:stretch>
                  <a:fillRect/>
                </a:stretch>
              </a:blipFill>
            </p:spPr>
            <p:txBody>
              <a:bodyPr/>
              <a:lstStyle/>
              <a:p>
                <a:r>
                  <a:rPr lang="en-GB">
                    <a:noFill/>
                  </a:rPr>
                  <a:t> </a:t>
                </a:r>
              </a:p>
            </p:txBody>
          </p:sp>
        </mc:Fallback>
      </mc:AlternateContent>
      <p:grpSp>
        <p:nvGrpSpPr>
          <p:cNvPr id="81" name="Group 80"/>
          <p:cNvGrpSpPr/>
          <p:nvPr/>
        </p:nvGrpSpPr>
        <p:grpSpPr>
          <a:xfrm>
            <a:off x="3168262" y="3443947"/>
            <a:ext cx="2554934" cy="668188"/>
            <a:chOff x="3168262" y="3443947"/>
            <a:chExt cx="2554934" cy="668188"/>
          </a:xfrm>
        </p:grpSpPr>
        <p:sp>
          <p:nvSpPr>
            <p:cNvPr id="45" name="Left-Right Arrow 44"/>
            <p:cNvSpPr/>
            <p:nvPr/>
          </p:nvSpPr>
          <p:spPr bwMode="auto">
            <a:xfrm rot="16200000">
              <a:off x="4038641" y="3578776"/>
              <a:ext cx="668188" cy="398530"/>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rtlCol="0" anchor="t" anchorCtr="0" compatLnSpc="1">
              <a:prstTxWarp prst="textNoShape">
                <a:avLst/>
              </a:prstTxWarp>
              <a:spAutoFit/>
            </a:bodyPr>
            <a:lstStyle/>
            <a:p>
              <a:pPr marL="0" marR="0" indent="0" algn="l" defTabSz="7620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rgbClr val="6E6E6F"/>
                </a:solidFill>
                <a:effectLst/>
                <a:latin typeface="Verdana" pitchFamily="34" charset="0"/>
                <a:cs typeface="Arial" charset="0"/>
              </a:endParaRPr>
            </a:p>
          </p:txBody>
        </p:sp>
        <p:sp>
          <p:nvSpPr>
            <p:cNvPr id="59" name="Rectangle 58"/>
            <p:cNvSpPr/>
            <p:nvPr/>
          </p:nvSpPr>
          <p:spPr>
            <a:xfrm>
              <a:off x="3168262" y="3563724"/>
              <a:ext cx="2554934" cy="369332"/>
            </a:xfrm>
            <a:prstGeom prst="rect">
              <a:avLst/>
            </a:prstGeom>
          </p:spPr>
          <p:txBody>
            <a:bodyPr wrap="square">
              <a:spAutoFit/>
            </a:bodyPr>
            <a:lstStyle/>
            <a:p>
              <a:r>
                <a:rPr lang="en-US" altLang="zh-CN" sz="1800" dirty="0" smtClean="0">
                  <a:solidFill>
                    <a:srgbClr val="000000"/>
                  </a:solidFill>
                  <a:latin typeface="+mn-lt"/>
                </a:rPr>
                <a:t>Runtime        detection</a:t>
              </a:r>
              <a:endParaRPr lang="en-GB" sz="1800" i="1" dirty="0">
                <a:solidFill>
                  <a:srgbClr val="000000"/>
                </a:solidFill>
                <a:latin typeface="Times" panose="02020603050405020304" pitchFamily="18" charset="0"/>
                <a:cs typeface="Times" panose="02020603050405020304" pitchFamily="18" charset="0"/>
              </a:endParaRPr>
            </a:p>
          </p:txBody>
        </p:sp>
      </p:grpSp>
      <p:sp>
        <p:nvSpPr>
          <p:cNvPr id="17" name="Rectangle 16"/>
          <p:cNvSpPr/>
          <p:nvPr/>
        </p:nvSpPr>
        <p:spPr>
          <a:xfrm>
            <a:off x="2874795" y="5867980"/>
            <a:ext cx="1838966" cy="369332"/>
          </a:xfrm>
          <a:prstGeom prst="rect">
            <a:avLst/>
          </a:prstGeom>
        </p:spPr>
        <p:txBody>
          <a:bodyPr wrap="none">
            <a:spAutoFit/>
          </a:bodyPr>
          <a:lstStyle/>
          <a:p>
            <a:pPr algn="ctr"/>
            <a:r>
              <a:rPr lang="en-US" altLang="zh-CN" sz="1800" dirty="0" err="1" smtClean="0">
                <a:solidFill>
                  <a:srgbClr val="FF0000"/>
                </a:solidFill>
                <a:latin typeface="+mn-lt"/>
              </a:rPr>
              <a:t>Stablilised</a:t>
            </a:r>
            <a:r>
              <a:rPr lang="zh-CN" altLang="en-US" sz="1800" dirty="0" smtClean="0">
                <a:solidFill>
                  <a:srgbClr val="FF0000"/>
                </a:solidFill>
                <a:latin typeface="+mn-lt"/>
              </a:rPr>
              <a:t> </a:t>
            </a:r>
            <a:r>
              <a:rPr lang="en-US" altLang="zh-CN" sz="1800" dirty="0" smtClean="0">
                <a:solidFill>
                  <a:srgbClr val="FF0000"/>
                </a:solidFill>
                <a:latin typeface="+mn-lt"/>
              </a:rPr>
              <a:t>digits</a:t>
            </a:r>
            <a:endParaRPr lang="en-US" sz="2000" dirty="0">
              <a:solidFill>
                <a:srgbClr val="FF0000"/>
              </a:solidFill>
              <a:latin typeface="+mn-lt"/>
            </a:endParaRPr>
          </a:p>
        </p:txBody>
      </p:sp>
      <p:grpSp>
        <p:nvGrpSpPr>
          <p:cNvPr id="13" name="Group 12"/>
          <p:cNvGrpSpPr/>
          <p:nvPr/>
        </p:nvGrpSpPr>
        <p:grpSpPr>
          <a:xfrm>
            <a:off x="2663199" y="5324974"/>
            <a:ext cx="2262158" cy="480290"/>
            <a:chOff x="2663199" y="5324974"/>
            <a:chExt cx="2262158" cy="480290"/>
          </a:xfrm>
        </p:grpSpPr>
        <p:sp>
          <p:nvSpPr>
            <p:cNvPr id="75" name="Rectangle 74"/>
            <p:cNvSpPr/>
            <p:nvPr/>
          </p:nvSpPr>
          <p:spPr>
            <a:xfrm>
              <a:off x="2663199" y="5343599"/>
              <a:ext cx="2262158" cy="461665"/>
            </a:xfrm>
            <a:prstGeom prst="rect">
              <a:avLst/>
            </a:prstGeom>
          </p:spPr>
          <p:txBody>
            <a:bodyPr wrap="none">
              <a:spAutoFit/>
            </a:bodyPr>
            <a:lstStyle/>
            <a:p>
              <a:r>
                <a:rPr lang="en-GB" b="1" dirty="0">
                  <a:solidFill>
                    <a:srgbClr val="C00000"/>
                  </a:solidFill>
                  <a:latin typeface="Times" panose="02020603050405020304" pitchFamily="18" charset="0"/>
                  <a:cs typeface="Times" panose="02020603050405020304" pitchFamily="18" charset="0"/>
                </a:rPr>
                <a:t>3</a:t>
              </a:r>
              <a:r>
                <a:rPr lang="en-GB" b="1" dirty="0" smtClean="0">
                  <a:solidFill>
                    <a:srgbClr val="C00000"/>
                  </a:solidFill>
                  <a:latin typeface="Times" panose="02020603050405020304" pitchFamily="18" charset="0"/>
                  <a:cs typeface="Times" panose="02020603050405020304" pitchFamily="18" charset="0"/>
                </a:rPr>
                <a:t>.1 </a:t>
              </a:r>
              <a:r>
                <a:rPr lang="en-GB" b="1" dirty="0">
                  <a:solidFill>
                    <a:srgbClr val="C00000"/>
                  </a:solidFill>
                  <a:latin typeface="Times" panose="02020603050405020304" pitchFamily="18" charset="0"/>
                  <a:cs typeface="Times" panose="02020603050405020304" pitchFamily="18" charset="0"/>
                </a:rPr>
                <a:t>4 1 5 9 2 6 5 </a:t>
              </a:r>
              <a:endParaRPr lang="en-GB" b="1" dirty="0">
                <a:solidFill>
                  <a:srgbClr val="C00000"/>
                </a:solidFill>
              </a:endParaRPr>
            </a:p>
          </p:txBody>
        </p:sp>
        <p:sp>
          <p:nvSpPr>
            <p:cNvPr id="78" name="Rectangle 77"/>
            <p:cNvSpPr/>
            <p:nvPr/>
          </p:nvSpPr>
          <p:spPr bwMode="auto">
            <a:xfrm>
              <a:off x="2663201" y="5324974"/>
              <a:ext cx="2136254" cy="462307"/>
            </a:xfrm>
            <a:prstGeom prst="rect">
              <a:avLst/>
            </a:prstGeom>
            <a:noFill/>
            <a:ln w="19050">
              <a:solidFill>
                <a:srgbClr val="FF0000"/>
              </a:solidFill>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algn="ctr" defTabSz="762000" eaLnBrk="0" hangingPunct="0">
                <a:spcBef>
                  <a:spcPct val="50000"/>
                </a:spcBef>
              </a:pPr>
              <a:endParaRPr lang="en-GB" dirty="0">
                <a:solidFill>
                  <a:srgbClr val="000000"/>
                </a:solidFill>
                <a:latin typeface="Times" panose="02020603050405020304" pitchFamily="18" charset="0"/>
                <a:cs typeface="Times" panose="02020603050405020304" pitchFamily="18" charset="0"/>
              </a:endParaRPr>
            </a:p>
          </p:txBody>
        </p:sp>
      </p:grpSp>
      <p:grpSp>
        <p:nvGrpSpPr>
          <p:cNvPr id="3" name="Group 2"/>
          <p:cNvGrpSpPr/>
          <p:nvPr/>
        </p:nvGrpSpPr>
        <p:grpSpPr>
          <a:xfrm>
            <a:off x="2483768" y="2880479"/>
            <a:ext cx="2454959" cy="476513"/>
            <a:chOff x="2483768" y="2880479"/>
            <a:chExt cx="2454959" cy="476513"/>
          </a:xfrm>
        </p:grpSpPr>
        <p:sp>
          <p:nvSpPr>
            <p:cNvPr id="69" name="Rectangle 68"/>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dirty="0">
                  <a:solidFill>
                    <a:srgbClr val="000000"/>
                  </a:solidFill>
                  <a:latin typeface="Times" panose="02020603050405020304" pitchFamily="18" charset="0"/>
                  <a:cs typeface="Times" panose="02020603050405020304" pitchFamily="18" charset="0"/>
                </a:rPr>
                <a:t>3</a:t>
              </a:r>
              <a:r>
                <a:rPr lang="en-GB" dirty="0" smtClean="0">
                  <a:solidFill>
                    <a:srgbClr val="000000"/>
                  </a:solidFill>
                  <a:latin typeface="Times" panose="02020603050405020304" pitchFamily="18" charset="0"/>
                  <a:cs typeface="Times" panose="02020603050405020304" pitchFamily="18" charset="0"/>
                </a:rPr>
                <a:t>.1 </a:t>
              </a:r>
              <a:r>
                <a:rPr lang="en-GB" dirty="0">
                  <a:solidFill>
                    <a:srgbClr val="000000"/>
                  </a:solidFill>
                  <a:latin typeface="Times" panose="02020603050405020304" pitchFamily="18" charset="0"/>
                  <a:cs typeface="Times" panose="02020603050405020304" pitchFamily="18" charset="0"/>
                </a:rPr>
                <a:t>4 1 5 9 2 6 </a:t>
              </a:r>
              <a:r>
                <a:rPr lang="en-GB">
                  <a:solidFill>
                    <a:srgbClr val="000000"/>
                  </a:solidFill>
                  <a:latin typeface="Times" panose="02020603050405020304" pitchFamily="18" charset="0"/>
                  <a:cs typeface="Times" panose="02020603050405020304" pitchFamily="18" charset="0"/>
                </a:rPr>
                <a:t>5 </a:t>
              </a:r>
              <a:endParaRPr lang="en-GB" dirty="0">
                <a:solidFill>
                  <a:srgbClr val="000000"/>
                </a:solidFill>
                <a:latin typeface="Times" panose="02020603050405020304" pitchFamily="18" charset="0"/>
                <a:cs typeface="Times" panose="02020603050405020304" pitchFamily="18" charset="0"/>
              </a:endParaRPr>
            </a:p>
          </p:txBody>
        </p:sp>
        <p:sp>
          <p:nvSpPr>
            <p:cNvPr id="43" name="Rectangle 42"/>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7" name="Group 6"/>
          <p:cNvGrpSpPr/>
          <p:nvPr/>
        </p:nvGrpSpPr>
        <p:grpSpPr>
          <a:xfrm>
            <a:off x="4634882" y="2881694"/>
            <a:ext cx="1456547" cy="474084"/>
            <a:chOff x="4634882" y="2881694"/>
            <a:chExt cx="1456547" cy="474084"/>
          </a:xfrm>
        </p:grpSpPr>
        <p:sp>
          <p:nvSpPr>
            <p:cNvPr id="44" name="Rectangle 43"/>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7" name="Rectangle 46"/>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a:t>
              </a:r>
              <a:r>
                <a:rPr lang="en-GB">
                  <a:solidFill>
                    <a:srgbClr val="000000"/>
                  </a:solidFill>
                  <a:latin typeface="Times" panose="02020603050405020304" pitchFamily="18" charset="0"/>
                  <a:cs typeface="Times" panose="02020603050405020304" pitchFamily="18" charset="0"/>
                </a:rPr>
                <a:t>9 </a:t>
              </a:r>
              <a:r>
                <a:rPr lang="en-GB"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8" name="Group 7"/>
          <p:cNvGrpSpPr/>
          <p:nvPr/>
        </p:nvGrpSpPr>
        <p:grpSpPr>
          <a:xfrm>
            <a:off x="5935189" y="2877330"/>
            <a:ext cx="1373116" cy="464588"/>
            <a:chOff x="5887753" y="2894488"/>
            <a:chExt cx="1780591" cy="464588"/>
          </a:xfrm>
        </p:grpSpPr>
        <p:sp>
          <p:nvSpPr>
            <p:cNvPr id="42" name="Rectangle 41"/>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48" name="Rectangle 47"/>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5 </a:t>
              </a:r>
              <a:r>
                <a:rPr lang="en-GB" dirty="0">
                  <a:solidFill>
                    <a:srgbClr val="000000"/>
                  </a:solidFill>
                  <a:latin typeface="Times" panose="02020603050405020304" pitchFamily="18" charset="0"/>
                  <a:cs typeface="Times" panose="02020603050405020304" pitchFamily="18" charset="0"/>
                </a:rPr>
                <a:t>1 9 9 </a:t>
              </a:r>
              <a:r>
                <a:rPr lang="en-GB" dirty="0" smtClean="0">
                  <a:solidFill>
                    <a:srgbClr val="000000"/>
                  </a:solidFill>
                  <a:latin typeface="Times" panose="02020603050405020304" pitchFamily="18" charset="0"/>
                  <a:cs typeface="Times" panose="02020603050405020304" pitchFamily="18" charset="0"/>
                </a:rPr>
                <a:t>1 </a:t>
              </a:r>
              <a:endParaRPr lang="en-GB" dirty="0">
                <a:solidFill>
                  <a:srgbClr val="000000"/>
                </a:solidFill>
                <a:latin typeface="Times" panose="02020603050405020304" pitchFamily="18" charset="0"/>
                <a:cs typeface="Times" panose="02020603050405020304" pitchFamily="18" charset="0"/>
              </a:endParaRPr>
            </a:p>
          </p:txBody>
        </p:sp>
      </p:grpSp>
      <p:grpSp>
        <p:nvGrpSpPr>
          <p:cNvPr id="53" name="Group 52"/>
          <p:cNvGrpSpPr/>
          <p:nvPr/>
        </p:nvGrpSpPr>
        <p:grpSpPr>
          <a:xfrm>
            <a:off x="2483768" y="4140682"/>
            <a:ext cx="2454959" cy="476513"/>
            <a:chOff x="2483768" y="2880479"/>
            <a:chExt cx="2454959" cy="476513"/>
          </a:xfrm>
        </p:grpSpPr>
        <p:sp>
          <p:nvSpPr>
            <p:cNvPr id="55" name="Rectangle 54"/>
            <p:cNvSpPr/>
            <p:nvPr/>
          </p:nvSpPr>
          <p:spPr>
            <a:xfrm>
              <a:off x="2483768" y="2895327"/>
              <a:ext cx="2454959" cy="461665"/>
            </a:xfrm>
            <a:prstGeom prst="rect">
              <a:avLst/>
            </a:prstGeom>
          </p:spPr>
          <p:txBody>
            <a:bodyPr wrap="square">
              <a:spAutoFit/>
            </a:bodyPr>
            <a:lstStyle/>
            <a:p>
              <a:pPr algn="ctr" defTabSz="762000" eaLnBrk="0" hangingPunct="0">
                <a:spcBef>
                  <a:spcPct val="50000"/>
                </a:spcBef>
              </a:pPr>
              <a:r>
                <a:rPr lang="en-GB" dirty="0">
                  <a:solidFill>
                    <a:srgbClr val="000000"/>
                  </a:solidFill>
                  <a:latin typeface="Times" panose="02020603050405020304" pitchFamily="18" charset="0"/>
                  <a:cs typeface="Times" panose="02020603050405020304" pitchFamily="18" charset="0"/>
                </a:rPr>
                <a:t>3</a:t>
              </a:r>
              <a:r>
                <a:rPr lang="en-GB" dirty="0" smtClean="0">
                  <a:solidFill>
                    <a:srgbClr val="000000"/>
                  </a:solidFill>
                  <a:latin typeface="Times" panose="02020603050405020304" pitchFamily="18" charset="0"/>
                  <a:cs typeface="Times" panose="02020603050405020304" pitchFamily="18" charset="0"/>
                </a:rPr>
                <a:t>.1 </a:t>
              </a:r>
              <a:r>
                <a:rPr lang="en-GB" dirty="0">
                  <a:solidFill>
                    <a:srgbClr val="000000"/>
                  </a:solidFill>
                  <a:latin typeface="Times" panose="02020603050405020304" pitchFamily="18" charset="0"/>
                  <a:cs typeface="Times" panose="02020603050405020304" pitchFamily="18" charset="0"/>
                </a:rPr>
                <a:t>4 1 5 9 2 6 </a:t>
              </a:r>
              <a:r>
                <a:rPr lang="en-GB">
                  <a:solidFill>
                    <a:srgbClr val="000000"/>
                  </a:solidFill>
                  <a:latin typeface="Times" panose="02020603050405020304" pitchFamily="18" charset="0"/>
                  <a:cs typeface="Times" panose="02020603050405020304" pitchFamily="18" charset="0"/>
                </a:rPr>
                <a:t>5 </a:t>
              </a:r>
              <a:endParaRPr lang="en-GB" dirty="0">
                <a:solidFill>
                  <a:srgbClr val="000000"/>
                </a:solidFill>
                <a:latin typeface="Times" panose="02020603050405020304" pitchFamily="18" charset="0"/>
                <a:cs typeface="Times" panose="02020603050405020304" pitchFamily="18" charset="0"/>
              </a:endParaRPr>
            </a:p>
          </p:txBody>
        </p:sp>
        <p:sp>
          <p:nvSpPr>
            <p:cNvPr id="56" name="Rectangle 55"/>
            <p:cNvSpPr/>
            <p:nvPr/>
          </p:nvSpPr>
          <p:spPr bwMode="auto">
            <a:xfrm>
              <a:off x="2666547" y="2880479"/>
              <a:ext cx="2121477"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grpSp>
      <p:grpSp>
        <p:nvGrpSpPr>
          <p:cNvPr id="57" name="Group 56"/>
          <p:cNvGrpSpPr/>
          <p:nvPr/>
        </p:nvGrpSpPr>
        <p:grpSpPr>
          <a:xfrm>
            <a:off x="4634882" y="4141897"/>
            <a:ext cx="1456547" cy="474084"/>
            <a:chOff x="4634882" y="2881694"/>
            <a:chExt cx="1456547" cy="474084"/>
          </a:xfrm>
        </p:grpSpPr>
        <p:sp>
          <p:nvSpPr>
            <p:cNvPr id="58" name="Rectangle 57"/>
            <p:cNvSpPr/>
            <p:nvPr/>
          </p:nvSpPr>
          <p:spPr bwMode="auto">
            <a:xfrm>
              <a:off x="4788025" y="2881694"/>
              <a:ext cx="1152128" cy="462307"/>
            </a:xfrm>
            <a:prstGeom prst="rect">
              <a:avLst/>
            </a:prstGeom>
            <a:noFill/>
            <a:ln w="19050">
              <a:solidFill>
                <a:srgbClr val="FF0000"/>
              </a:solidFill>
              <a:prstDash val="solid"/>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1" name="Rectangle 60"/>
            <p:cNvSpPr/>
            <p:nvPr/>
          </p:nvSpPr>
          <p:spPr>
            <a:xfrm>
              <a:off x="4634882" y="2894113"/>
              <a:ext cx="1456547" cy="461665"/>
            </a:xfrm>
            <a:prstGeom prst="rect">
              <a:avLst/>
            </a:prstGeom>
          </p:spPr>
          <p:txBody>
            <a:bodyPr wrap="square">
              <a:spAutoFit/>
            </a:bodyPr>
            <a:lstStyle/>
            <a:p>
              <a:pPr algn="ctr" defTabSz="762000" eaLnBrk="0" hangingPunct="0">
                <a:spcBef>
                  <a:spcPct val="50000"/>
                </a:spcBef>
              </a:pPr>
              <a:r>
                <a:rPr lang="en-GB" dirty="0" smtClean="0">
                  <a:solidFill>
                    <a:srgbClr val="000000"/>
                  </a:solidFill>
                  <a:latin typeface="Times" panose="02020603050405020304" pitchFamily="18" charset="0"/>
                  <a:cs typeface="Times" panose="02020603050405020304" pitchFamily="18" charset="0"/>
                </a:rPr>
                <a:t>3 </a:t>
              </a:r>
              <a:r>
                <a:rPr lang="en-GB" dirty="0">
                  <a:solidFill>
                    <a:srgbClr val="000000"/>
                  </a:solidFill>
                  <a:latin typeface="Times" panose="02020603050405020304" pitchFamily="18" charset="0"/>
                  <a:cs typeface="Times" panose="02020603050405020304" pitchFamily="18" charset="0"/>
                </a:rPr>
                <a:t>5 8 </a:t>
              </a:r>
              <a:r>
                <a:rPr lang="en-GB">
                  <a:solidFill>
                    <a:srgbClr val="000000"/>
                  </a:solidFill>
                  <a:latin typeface="Times" panose="02020603050405020304" pitchFamily="18" charset="0"/>
                  <a:cs typeface="Times" panose="02020603050405020304" pitchFamily="18" charset="0"/>
                </a:rPr>
                <a:t>9 </a:t>
              </a:r>
              <a:r>
                <a:rPr lang="en-GB" smtClean="0">
                  <a:solidFill>
                    <a:srgbClr val="000000"/>
                  </a:solidFill>
                  <a:latin typeface="Times" panose="02020603050405020304" pitchFamily="18" charset="0"/>
                  <a:cs typeface="Times" panose="02020603050405020304" pitchFamily="18" charset="0"/>
                </a:rPr>
                <a:t>7</a:t>
              </a:r>
              <a:endParaRPr lang="en-GB" dirty="0">
                <a:solidFill>
                  <a:srgbClr val="000000"/>
                </a:solidFill>
                <a:latin typeface="Times" panose="02020603050405020304" pitchFamily="18" charset="0"/>
                <a:cs typeface="Times" panose="02020603050405020304" pitchFamily="18" charset="0"/>
              </a:endParaRPr>
            </a:p>
          </p:txBody>
        </p:sp>
      </p:grpSp>
      <p:grpSp>
        <p:nvGrpSpPr>
          <p:cNvPr id="62" name="Group 61"/>
          <p:cNvGrpSpPr/>
          <p:nvPr/>
        </p:nvGrpSpPr>
        <p:grpSpPr>
          <a:xfrm>
            <a:off x="5935189" y="4152860"/>
            <a:ext cx="1373115" cy="464588"/>
            <a:chOff x="5887753" y="2894488"/>
            <a:chExt cx="1780591" cy="464588"/>
          </a:xfrm>
        </p:grpSpPr>
        <p:sp>
          <p:nvSpPr>
            <p:cNvPr id="63" name="Rectangle 62"/>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4" name="Rectangle 63"/>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en-US" altLang="zh-CN" dirty="0" smtClean="0">
                  <a:solidFill>
                    <a:srgbClr val="000000"/>
                  </a:solidFill>
                  <a:latin typeface="Times" panose="02020603050405020304" pitchFamily="18" charset="0"/>
                  <a:cs typeface="Times" panose="02020603050405020304" pitchFamily="18" charset="0"/>
                </a:rPr>
                <a:t>0</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5</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2</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2</a:t>
              </a:r>
              <a:r>
                <a:rPr lang="zh-CN" altLang="en-US" dirty="0" smtClean="0">
                  <a:solidFill>
                    <a:srgbClr val="000000"/>
                  </a:solidFill>
                  <a:latin typeface="Times" panose="02020603050405020304" pitchFamily="18" charset="0"/>
                  <a:cs typeface="Times" panose="02020603050405020304" pitchFamily="18" charset="0"/>
                </a:rPr>
                <a:t> </a:t>
              </a:r>
              <a:r>
                <a:rPr lang="en-US" altLang="zh-CN" dirty="0" smtClean="0">
                  <a:solidFill>
                    <a:srgbClr val="000000"/>
                  </a:solidFill>
                  <a:latin typeface="Times" panose="02020603050405020304" pitchFamily="18" charset="0"/>
                  <a:cs typeface="Times" panose="02020603050405020304" pitchFamily="18" charset="0"/>
                </a:rPr>
                <a:t>1</a:t>
              </a:r>
              <a:r>
                <a:rPr lang="en-GB" dirty="0" smtClean="0">
                  <a:solidFill>
                    <a:srgbClr val="000000"/>
                  </a:solidFill>
                  <a:latin typeface="Times" panose="02020603050405020304" pitchFamily="18" charset="0"/>
                  <a:cs typeface="Times" panose="02020603050405020304" pitchFamily="18" charset="0"/>
                </a:rPr>
                <a:t> </a:t>
              </a:r>
              <a:endParaRPr lang="en-GB" dirty="0">
                <a:solidFill>
                  <a:srgbClr val="000000"/>
                </a:solidFill>
                <a:latin typeface="Times" panose="02020603050405020304" pitchFamily="18" charset="0"/>
                <a:cs typeface="Times" panose="02020603050405020304" pitchFamily="18" charset="0"/>
              </a:endParaRPr>
            </a:p>
          </p:txBody>
        </p:sp>
      </p:grpSp>
      <p:grpSp>
        <p:nvGrpSpPr>
          <p:cNvPr id="65" name="Group 64"/>
          <p:cNvGrpSpPr/>
          <p:nvPr/>
        </p:nvGrpSpPr>
        <p:grpSpPr>
          <a:xfrm>
            <a:off x="7236296" y="2878599"/>
            <a:ext cx="1289099" cy="464588"/>
            <a:chOff x="5887753" y="2894488"/>
            <a:chExt cx="1780591" cy="464588"/>
          </a:xfrm>
        </p:grpSpPr>
        <p:sp>
          <p:nvSpPr>
            <p:cNvPr id="66" name="Rectangle 6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67" name="Rectangle 6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grpSp>
        <p:nvGrpSpPr>
          <p:cNvPr id="68" name="Group 67"/>
          <p:cNvGrpSpPr/>
          <p:nvPr/>
        </p:nvGrpSpPr>
        <p:grpSpPr>
          <a:xfrm>
            <a:off x="7236296" y="4149080"/>
            <a:ext cx="1289099" cy="464588"/>
            <a:chOff x="5887753" y="2894488"/>
            <a:chExt cx="1780591" cy="464588"/>
          </a:xfrm>
        </p:grpSpPr>
        <p:sp>
          <p:nvSpPr>
            <p:cNvPr id="76" name="Rectangle 75"/>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77" name="Rectangle 76"/>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grpSp>
        <p:nvGrpSpPr>
          <p:cNvPr id="79" name="Group 78"/>
          <p:cNvGrpSpPr/>
          <p:nvPr/>
        </p:nvGrpSpPr>
        <p:grpSpPr>
          <a:xfrm>
            <a:off x="4802330" y="5322693"/>
            <a:ext cx="1289099" cy="464588"/>
            <a:chOff x="5887753" y="2894488"/>
            <a:chExt cx="1780591" cy="464588"/>
          </a:xfrm>
        </p:grpSpPr>
        <p:sp>
          <p:nvSpPr>
            <p:cNvPr id="80" name="Rectangle 79"/>
            <p:cNvSpPr/>
            <p:nvPr/>
          </p:nvSpPr>
          <p:spPr bwMode="auto">
            <a:xfrm>
              <a:off x="5940152" y="2896769"/>
              <a:ext cx="1608321" cy="462307"/>
            </a:xfrm>
            <a:prstGeom prst="rect">
              <a:avLst/>
            </a:prstGeom>
            <a:noFill/>
            <a:ln w="19050">
              <a:solidFill>
                <a:srgbClr val="000000"/>
              </a:solidFill>
              <a:prstDash val="dash"/>
            </a:ln>
          </p:spPr>
          <p:style>
            <a:lnRef idx="0">
              <a:scrgbClr r="0" g="0" b="0"/>
            </a:lnRef>
            <a:fillRef idx="0">
              <a:scrgbClr r="0" g="0" b="0"/>
            </a:fillRef>
            <a:effectRef idx="0">
              <a:scrgbClr r="0" g="0" b="0"/>
            </a:effectRef>
            <a:fontRef idx="minor">
              <a:schemeClr val="lt1"/>
            </a:fontRef>
          </p:style>
          <p:txBody>
            <a:bodyPr vert="horz" wrap="square" lIns="92075" tIns="46038" rIns="92075" bIns="46038" numCol="1" rtlCol="0" anchor="t" anchorCtr="0" compatLnSpc="1">
              <a:prstTxWarp prst="textNoShape">
                <a:avLst/>
              </a:prstTxWarp>
              <a:spAutoFit/>
            </a:bodyPr>
            <a:lstStyle/>
            <a:p>
              <a:pPr marL="0" marR="0" indent="0" defTabSz="762000" rtl="0" eaLnBrk="0" fontAlgn="base" latinLnBrk="0" hangingPunct="0">
                <a:lnSpc>
                  <a:spcPct val="100000"/>
                </a:lnSpc>
                <a:spcBef>
                  <a:spcPct val="50000"/>
                </a:spcBef>
                <a:spcAft>
                  <a:spcPct val="0"/>
                </a:spcAft>
                <a:buClrTx/>
                <a:buSzTx/>
                <a:buFontTx/>
                <a:buNone/>
                <a:tabLst/>
              </a:pPr>
              <a:endParaRPr kumimoji="0" lang="en-GB" b="0" i="0" u="none" strike="noStrike" cap="none" normalizeH="0" baseline="0" dirty="0" smtClean="0">
                <a:ln>
                  <a:noFill/>
                </a:ln>
                <a:solidFill>
                  <a:srgbClr val="000000"/>
                </a:solidFill>
                <a:effectLst/>
                <a:latin typeface="Times" panose="02020603050405020304" pitchFamily="18" charset="0"/>
                <a:cs typeface="Times" panose="02020603050405020304" pitchFamily="18" charset="0"/>
              </a:endParaRPr>
            </a:p>
          </p:txBody>
        </p:sp>
        <p:sp>
          <p:nvSpPr>
            <p:cNvPr id="83" name="Rectangle 82"/>
            <p:cNvSpPr/>
            <p:nvPr/>
          </p:nvSpPr>
          <p:spPr>
            <a:xfrm>
              <a:off x="5887753" y="2894488"/>
              <a:ext cx="1780591" cy="461665"/>
            </a:xfrm>
            <a:prstGeom prst="rect">
              <a:avLst/>
            </a:prstGeom>
          </p:spPr>
          <p:txBody>
            <a:bodyPr wrap="square">
              <a:spAutoFit/>
            </a:bodyPr>
            <a:lstStyle>
              <a:defPPr>
                <a:defRPr lang="da-DK"/>
              </a:defPPr>
              <a:lvl1pPr algn="l" rtl="0" fontAlgn="base">
                <a:spcBef>
                  <a:spcPct val="0"/>
                </a:spcBef>
                <a:spcAft>
                  <a:spcPct val="0"/>
                </a:spcAft>
                <a:defRPr sz="2400" kern="1200">
                  <a:solidFill>
                    <a:srgbClr val="6E6E6F"/>
                  </a:solidFill>
                  <a:latin typeface="Verdana" pitchFamily="34" charset="0"/>
                  <a:ea typeface="+mn-ea"/>
                  <a:cs typeface="Arial" charset="0"/>
                </a:defRPr>
              </a:lvl1pPr>
              <a:lvl2pPr marL="457200" algn="l" rtl="0" fontAlgn="base">
                <a:spcBef>
                  <a:spcPct val="0"/>
                </a:spcBef>
                <a:spcAft>
                  <a:spcPct val="0"/>
                </a:spcAft>
                <a:defRPr sz="2400" kern="1200">
                  <a:solidFill>
                    <a:srgbClr val="6E6E6F"/>
                  </a:solidFill>
                  <a:latin typeface="Verdana" pitchFamily="34" charset="0"/>
                  <a:ea typeface="+mn-ea"/>
                  <a:cs typeface="Arial" charset="0"/>
                </a:defRPr>
              </a:lvl2pPr>
              <a:lvl3pPr marL="914400" algn="l" rtl="0" fontAlgn="base">
                <a:spcBef>
                  <a:spcPct val="0"/>
                </a:spcBef>
                <a:spcAft>
                  <a:spcPct val="0"/>
                </a:spcAft>
                <a:defRPr sz="2400" kern="1200">
                  <a:solidFill>
                    <a:srgbClr val="6E6E6F"/>
                  </a:solidFill>
                  <a:latin typeface="Verdana" pitchFamily="34" charset="0"/>
                  <a:ea typeface="+mn-ea"/>
                  <a:cs typeface="Arial" charset="0"/>
                </a:defRPr>
              </a:lvl3pPr>
              <a:lvl4pPr marL="1371600" algn="l" rtl="0" fontAlgn="base">
                <a:spcBef>
                  <a:spcPct val="0"/>
                </a:spcBef>
                <a:spcAft>
                  <a:spcPct val="0"/>
                </a:spcAft>
                <a:defRPr sz="2400" kern="1200">
                  <a:solidFill>
                    <a:srgbClr val="6E6E6F"/>
                  </a:solidFill>
                  <a:latin typeface="Verdana" pitchFamily="34" charset="0"/>
                  <a:ea typeface="+mn-ea"/>
                  <a:cs typeface="Arial" charset="0"/>
                </a:defRPr>
              </a:lvl4pPr>
              <a:lvl5pPr marL="1828800" algn="l" rtl="0" fontAlgn="base">
                <a:spcBef>
                  <a:spcPct val="0"/>
                </a:spcBef>
                <a:spcAft>
                  <a:spcPct val="0"/>
                </a:spcAft>
                <a:defRPr sz="2400" kern="1200">
                  <a:solidFill>
                    <a:srgbClr val="6E6E6F"/>
                  </a:solidFill>
                  <a:latin typeface="Verdana" pitchFamily="34" charset="0"/>
                  <a:ea typeface="+mn-ea"/>
                  <a:cs typeface="Arial" charset="0"/>
                </a:defRPr>
              </a:lvl5pPr>
              <a:lvl6pPr marL="2286000" algn="l" defTabSz="914400" rtl="0" eaLnBrk="1" latinLnBrk="0" hangingPunct="1">
                <a:defRPr sz="2400" kern="1200">
                  <a:solidFill>
                    <a:srgbClr val="6E6E6F"/>
                  </a:solidFill>
                  <a:latin typeface="Verdana" pitchFamily="34" charset="0"/>
                  <a:ea typeface="+mn-ea"/>
                  <a:cs typeface="Arial" charset="0"/>
                </a:defRPr>
              </a:lvl6pPr>
              <a:lvl7pPr marL="2743200" algn="l" defTabSz="914400" rtl="0" eaLnBrk="1" latinLnBrk="0" hangingPunct="1">
                <a:defRPr sz="2400" kern="1200">
                  <a:solidFill>
                    <a:srgbClr val="6E6E6F"/>
                  </a:solidFill>
                  <a:latin typeface="Verdana" pitchFamily="34" charset="0"/>
                  <a:ea typeface="+mn-ea"/>
                  <a:cs typeface="Arial" charset="0"/>
                </a:defRPr>
              </a:lvl7pPr>
              <a:lvl8pPr marL="3200400" algn="l" defTabSz="914400" rtl="0" eaLnBrk="1" latinLnBrk="0" hangingPunct="1">
                <a:defRPr sz="2400" kern="1200">
                  <a:solidFill>
                    <a:srgbClr val="6E6E6F"/>
                  </a:solidFill>
                  <a:latin typeface="Verdana" pitchFamily="34" charset="0"/>
                  <a:ea typeface="+mn-ea"/>
                  <a:cs typeface="Arial" charset="0"/>
                </a:defRPr>
              </a:lvl8pPr>
              <a:lvl9pPr marL="3657600" algn="l" defTabSz="914400" rtl="0" eaLnBrk="1" latinLnBrk="0" hangingPunct="1">
                <a:defRPr sz="2400" kern="1200">
                  <a:solidFill>
                    <a:srgbClr val="6E6E6F"/>
                  </a:solidFill>
                  <a:latin typeface="Verdana" pitchFamily="34" charset="0"/>
                  <a:ea typeface="+mn-ea"/>
                  <a:cs typeface="Arial" charset="0"/>
                </a:defRPr>
              </a:lvl9pPr>
            </a:lstStyle>
            <a:p>
              <a:pPr algn="ctr" defTabSz="762000" eaLnBrk="0" hangingPunct="0">
                <a:spcBef>
                  <a:spcPct val="50000"/>
                </a:spcBef>
              </a:pPr>
              <a:r>
                <a:rPr lang="mr-IN" altLang="zh-CN" dirty="0" smtClean="0">
                  <a:solidFill>
                    <a:srgbClr val="000000"/>
                  </a:solidFill>
                  <a:latin typeface="Times" panose="02020603050405020304" pitchFamily="18" charset="0"/>
                  <a:cs typeface="Times" panose="02020603050405020304" pitchFamily="18" charset="0"/>
                </a:rPr>
                <a:t>…</a:t>
              </a:r>
              <a:r>
                <a:rPr lang="en-GB" dirty="0" smtClean="0">
                  <a:solidFill>
                    <a:srgbClr val="000000"/>
                  </a:solidFill>
                  <a:latin typeface="Times" panose="02020603050405020304" pitchFamily="18" charset="0"/>
                  <a:cs typeface="Times" panose="02020603050405020304" pitchFamily="18" charset="0"/>
                </a:rPr>
                <a:t> … </a:t>
              </a:r>
              <a:endParaRPr lang="en-GB" dirty="0">
                <a:solidFill>
                  <a:srgbClr val="000000"/>
                </a:solidFill>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34294548"/>
      </p:ext>
    </p:extLst>
  </p:cSld>
  <p:clrMapOvr>
    <a:masterClrMapping/>
  </p:clrMapOvr>
  <mc:AlternateContent xmlns:mc="http://schemas.openxmlformats.org/markup-compatibility/2006" xmlns:p14="http://schemas.microsoft.com/office/powerpoint/2010/main">
    <mc:Choice Requires="p14">
      <p:transition spd="slow" p14:dur="2000" advTm="11749"/>
    </mc:Choice>
    <mc:Fallback xmlns="">
      <p:transition spd="slow" advTm="11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outerShdw dist="107763" dir="2700000" algn="ctr" rotWithShape="0">
            <a:schemeClr val="bg2"/>
          </a:outerShdw>
        </a:effectLst>
      </a:spPr>
      <a:bodyPr vert="horz" wrap="square" lIns="92075" tIns="46038" rIns="92075" bIns="46038" numCol="1" anchor="t" anchorCtr="0" compatLnSpc="1">
        <a:prstTxWarp prst="textNoShape">
          <a:avLst/>
        </a:prstTxWarp>
        <a:spAutoFit/>
      </a:bodyPr>
      <a:lstStyle>
        <a:defPPr marL="0" marR="0" indent="0" algn="l" defTabSz="762000" rtl="0" eaLnBrk="0" fontAlgn="base" latinLnBrk="0" hangingPunct="0">
          <a:lnSpc>
            <a:spcPct val="100000"/>
          </a:lnSpc>
          <a:spcBef>
            <a:spcPct val="50000"/>
          </a:spcBef>
          <a:spcAft>
            <a:spcPct val="0"/>
          </a:spcAft>
          <a:buClrTx/>
          <a:buSzTx/>
          <a:buFontTx/>
          <a:buNone/>
          <a:tabLst/>
          <a:defRPr kumimoji="0" lang="da-DK" sz="2400" b="0" i="0" u="none" strike="noStrike" cap="none" normalizeH="0" baseline="0" smtClean="0">
            <a:ln>
              <a:noFill/>
            </a:ln>
            <a:solidFill>
              <a:srgbClr val="6E6E6F"/>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outerShdw dist="107763" dir="2700000" algn="ctr" rotWithShape="0">
            <a:schemeClr val="bg2"/>
          </a:outerShdw>
        </a:effectLst>
      </a:spPr>
      <a:bodyPr vert="horz" wrap="square" lIns="92075" tIns="46038" rIns="92075" bIns="46038" numCol="1" anchor="t" anchorCtr="0" compatLnSpc="1">
        <a:prstTxWarp prst="textNoShape">
          <a:avLst/>
        </a:prstTxWarp>
        <a:spAutoFit/>
      </a:bodyPr>
      <a:lstStyle>
        <a:defPPr marL="0" marR="0" indent="0" algn="l" defTabSz="762000" rtl="0" eaLnBrk="0" fontAlgn="base" latinLnBrk="0" hangingPunct="0">
          <a:lnSpc>
            <a:spcPct val="100000"/>
          </a:lnSpc>
          <a:spcBef>
            <a:spcPct val="50000"/>
          </a:spcBef>
          <a:spcAft>
            <a:spcPct val="0"/>
          </a:spcAft>
          <a:buClrTx/>
          <a:buSzTx/>
          <a:buFontTx/>
          <a:buNone/>
          <a:tabLst/>
          <a:defRPr kumimoji="0" lang="da-DK" sz="2400" b="0" i="0" u="none" strike="noStrike" cap="none" normalizeH="0" baseline="0" smtClean="0">
            <a:ln>
              <a:noFill/>
            </a:ln>
            <a:solidFill>
              <a:srgbClr val="6E6E6F"/>
            </a:solidFill>
            <a:effectLst/>
            <a:latin typeface="Verdana" pitchFamily="34" charset="0"/>
            <a:cs typeface="Arial"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97252</TotalTime>
  <Words>5084</Words>
  <Application>Microsoft Macintosh PowerPoint</Application>
  <PresentationFormat>On-screen Show (4:3)</PresentationFormat>
  <Paragraphs>615</Paragraphs>
  <Slides>36</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 Rounded MT Bold</vt:lpstr>
      <vt:lpstr>Cambria Math</vt:lpstr>
      <vt:lpstr>Impact</vt:lpstr>
      <vt:lpstr>Mangal</vt:lpstr>
      <vt:lpstr>Roman</vt:lpstr>
      <vt:lpstr>Times</vt:lpstr>
      <vt:lpstr>Times New Roman</vt:lpstr>
      <vt:lpstr>Verdana</vt:lpstr>
      <vt:lpstr>Wingdings</vt:lpstr>
      <vt:lpstr>宋体</vt:lpstr>
      <vt:lpstr>Arial</vt:lpstr>
      <vt:lpstr>Standarddesign</vt:lpstr>
      <vt:lpstr>Digit Elision for Arbitrary-accuracy Iterative Computation   </vt:lpstr>
      <vt:lpstr>Background</vt:lpstr>
      <vt:lpstr>Previous Work: Problem</vt:lpstr>
      <vt:lpstr>Previous Work: Solution</vt:lpstr>
      <vt:lpstr>Motivation</vt:lpstr>
      <vt:lpstr>Proposal</vt:lpstr>
      <vt:lpstr>Contributions</vt:lpstr>
      <vt:lpstr>Online Arithmetic</vt:lpstr>
      <vt:lpstr>Don’t-Change Digit Elision</vt:lpstr>
      <vt:lpstr>Don’t-Change Digit Elision</vt:lpstr>
      <vt:lpstr>Don’t-Change Digit Elision</vt:lpstr>
      <vt:lpstr>Elision of Don’t-Care Digits</vt:lpstr>
      <vt:lpstr>Don’t-Care Digit Elision</vt:lpstr>
      <vt:lpstr>Don’t-Care Digit Elision</vt:lpstr>
      <vt:lpstr>Comparisons with Existing Work</vt:lpstr>
      <vt:lpstr>Benchmark: Jacobi Method</vt:lpstr>
      <vt:lpstr>Benchmark: Jacobi Method</vt:lpstr>
      <vt:lpstr>Comparison: This Work vs ARCHITECT</vt:lpstr>
      <vt:lpstr>Comparison: This Work vs ARCHITECT</vt:lpstr>
      <vt:lpstr>Comparison: This Work VS Conventional Arithmetic (CA)</vt:lpstr>
      <vt:lpstr>Comparison: This Work vs Conventional Arithmetic (CA)</vt:lpstr>
      <vt:lpstr>Conclusion</vt:lpstr>
      <vt:lpstr>Future Work</vt:lpstr>
      <vt:lpstr>PowerPoint Presentation</vt:lpstr>
      <vt:lpstr>Motivation</vt:lpstr>
      <vt:lpstr>Background</vt:lpstr>
      <vt:lpstr>Don’t Care Digit Elision</vt:lpstr>
      <vt:lpstr>Don’t-Care Digit Elision</vt:lpstr>
      <vt:lpstr>Memory Reduction</vt:lpstr>
      <vt:lpstr>Reach Arbitrary Accuracy by Digit Elision</vt:lpstr>
      <vt:lpstr>The Proposed Computation Pattern</vt:lpstr>
      <vt:lpstr>Don’t-Care Digit Elision</vt:lpstr>
      <vt:lpstr>How Does A_m Affect The Solve Time?</vt:lpstr>
      <vt:lpstr>How Does A_m Affect The Solve Time?</vt:lpstr>
      <vt:lpstr>Scalability Comparison</vt:lpstr>
      <vt:lpstr>Don’t-Care Digit Elision (digit choice?)</vt:lpstr>
    </vt:vector>
  </TitlesOfParts>
  <Company>Publications Communications</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caroline</dc:creator>
  <cp:lastModifiedBy>Li, He</cp:lastModifiedBy>
  <cp:revision>3080</cp:revision>
  <cp:lastPrinted>2017-07-06T18:02:53Z</cp:lastPrinted>
  <dcterms:modified xsi:type="dcterms:W3CDTF">2018-06-26T14:33:56Z</dcterms:modified>
</cp:coreProperties>
</file>