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0" r:id="rId3"/>
    <p:sldId id="257" r:id="rId4"/>
    <p:sldId id="261" r:id="rId5"/>
    <p:sldId id="270" r:id="rId6"/>
    <p:sldId id="262" r:id="rId7"/>
    <p:sldId id="258" r:id="rId8"/>
    <p:sldId id="259" r:id="rId9"/>
    <p:sldId id="263" r:id="rId10"/>
    <p:sldId id="265" r:id="rId11"/>
    <p:sldId id="264" r:id="rId12"/>
    <p:sldId id="268" r:id="rId13"/>
    <p:sldId id="271" r:id="rId14"/>
    <p:sldId id="266" r:id="rId15"/>
    <p:sldId id="267" r:id="rId16"/>
    <p:sldId id="272" r:id="rId17"/>
    <p:sldId id="274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25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9919F-DA1C-4707-B434-3C3E52D9CA2D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80E6B-DB84-4676-AD7D-E353758C65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34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Steps 3 and 4 are the quotient selection steps</a:t>
            </a:r>
          </a:p>
          <a:p>
            <a:pPr marL="228600" indent="-228600">
              <a:buAutoNum type="arabicPeriod"/>
            </a:pPr>
            <a:r>
              <a:rPr lang="en-US" dirty="0"/>
              <a:t>In step 3, the same b(n-1) is used repeatedly</a:t>
            </a:r>
          </a:p>
          <a:p>
            <a:pPr marL="228600" indent="-228600">
              <a:buAutoNum type="arabicPeriod"/>
            </a:pPr>
            <a:r>
              <a:rPr lang="en-US" dirty="0"/>
              <a:t>The </a:t>
            </a:r>
            <a:r>
              <a:rPr lang="en-US" dirty="0" err="1"/>
              <a:t>subquadratic</a:t>
            </a:r>
            <a:r>
              <a:rPr lang="en-US" dirty="0"/>
              <a:t> MP division algorithms all require a base case routine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0E6B-DB84-4676-AD7D-E353758C656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052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Barrett’s algorithm was designed for high radix modular multiplication</a:t>
            </a:r>
          </a:p>
          <a:p>
            <a:pPr marL="228600" indent="-228600">
              <a:buAutoNum type="arabicPeriod"/>
            </a:pPr>
            <a:r>
              <a:rPr lang="en-US" dirty="0"/>
              <a:t>When you try to write highly optimized assembly for this, the div 2^w-1 and 2^w+1 are not word aligned and are slow</a:t>
            </a:r>
          </a:p>
          <a:p>
            <a:pPr marL="228600" indent="-228600">
              <a:buAutoNum type="arabicPeriod"/>
            </a:pPr>
            <a:r>
              <a:rPr lang="en-US" dirty="0"/>
              <a:t>But not to worry, there are many variants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0E6B-DB84-4676-AD7D-E353758C65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8341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Shifts are now word aligned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0E6B-DB84-4676-AD7D-E353758C656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146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This is our first result – highly efficient code to implement B &amp; Z for QS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180E6B-DB84-4676-AD7D-E353758C65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428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E6F8D-7030-445F-A16A-29E58FDC3E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9DE470-D00D-465E-97C4-9EF512CBBE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7F5EF-50FE-4B33-9E5F-96BACCD9F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A57C7-A805-40A2-9A63-4F10BD8DD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FB935-B10F-42F9-B9E2-73C35211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699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3A38E-48E8-4D34-997A-784D88BBD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8389F6-09F4-46E3-AFE5-036359C84A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F7BD8-95AD-4904-8AE0-F6F1F4E02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67CF84-EB0E-4867-91CE-6254103F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E123B-1F21-4E1E-8C67-D2944F49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65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197B81-51A1-463E-BB31-B6025B2EA0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C3ADE5-C11A-4CA3-A79B-C019BC65AA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95090-24EC-4D33-A04F-909E5991F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97A1B0-1165-4332-BC7D-C17D3951A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69D32-E0A9-443B-B62D-3C112B949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413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862431-554F-44B4-9A92-FAE72A6C6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188CD1-FE4C-412B-A1D6-DE2B07B99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7F849-22C0-4D4E-8CDE-A6982D357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9AF59-7C54-4F8A-8F89-2263C8FC4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5FFDE3-46BB-433C-AEB1-F802B944E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5D7D16-FAB4-45D5-8247-BCD7C722E3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103248-34F1-4EF7-B3F3-1FAA35C9D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926625-C050-42AD-A2A0-C65ACA554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BF0B-7281-41AA-AAF7-EEBDD2D32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7F9284-BE5D-401E-89E7-E71569775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551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B8CFB-9FB5-4AF7-AE89-E114E817C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23568-74B4-4A85-B403-908B5BB575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C4268A-1880-49C1-A112-6C7893C83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5D30DD-5596-4013-B3D4-FE6B59295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3B3BF7-8749-49FB-BC03-6B5D42DFF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E4ABCA-9258-4550-95A4-D05CFCD33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2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B11DC-5B8F-4C43-8A26-C173845EE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8CAA4-8080-4113-9044-F4F34F600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3109C7-8D3C-4161-B0E6-DA2C040D3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87EDDC-A5A1-4AB7-B045-1DD6F66AF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C869730-F56B-4FD8-9A92-74F010EE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FFCA00-4687-4A3A-94DB-3925B9A8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89A2C3-14D8-4742-90B5-07C095AD4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ABAA34-3CE7-4442-A2B4-ACE7AF8D8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8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6E88-2972-4679-91B8-6ACEF7D74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A77AA0-1E20-41D6-8B99-C31D80A41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6842C6-A972-42D1-991E-6B6CF76B8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85351-C88C-4D07-8C3D-BA18A2480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5F6DD4-D937-43B2-A863-D4DD9282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91D063-0ED7-4895-A2E5-DE3DC5C5E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F48191-6B3E-4240-AF22-3FBF3CCCB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5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C4649-3A37-4745-8487-9F881E960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4DC00B-1565-4A21-883B-4BF66581C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7D5CA-0260-48C2-A246-EE720C477E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7F936D-268B-495C-ACA3-49A9DAD04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EC8F19-0B44-4B62-BCAD-B87216362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C0D38-F38A-4DD9-A51A-14DC5D0A8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42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4E82C-5F98-4537-AE1F-64D59F697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AACA34-E66B-411A-875E-F0457E1AD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53533-A6E2-4E85-876C-2CF0ACAFCF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292BF-8998-4BD6-ACE7-7265BDAE9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4AF01B-163F-4603-8F83-8726097D3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9A17D0-DBCB-4B77-BFBE-BA51647F8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908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05A202-5531-41AD-B3A6-533CC5A6D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6DA832-D52D-402F-891F-22C0FC6B2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3D1A3-9C13-479A-9DC8-795F9E413E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90A18-70F3-49EE-9937-AC96C6CEA32A}" type="datetimeFigureOut">
              <a:rPr lang="en-US" smtClean="0"/>
              <a:t>6/26/2018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445D0-053F-479C-B8FC-544B17B67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6C0BA0-ED0F-483C-BB66-FFCD0F4FC2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767FC-EFE8-42C6-8A8C-B95B826B8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49A6A-2DF9-4058-B2AE-0C2D8F11D3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217185"/>
          </a:xfrm>
        </p:spPr>
        <p:txBody>
          <a:bodyPr>
            <a:normAutofit fontScale="90000"/>
          </a:bodyPr>
          <a:lstStyle/>
          <a:p>
            <a:r>
              <a:rPr lang="en-US" dirty="0"/>
              <a:t>Faster Quotient Selection</a:t>
            </a:r>
            <a:br>
              <a:rPr lang="en-US" dirty="0"/>
            </a:br>
            <a:r>
              <a:rPr lang="en-US" dirty="0"/>
              <a:t>Using Variants of the Barrett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BBE5AD-EB7A-4D97-9049-4AD4BF3402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24130"/>
            <a:ext cx="9144000" cy="101379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Niall Emmart,  </a:t>
            </a:r>
            <a:r>
              <a:rPr lang="en-US" dirty="0" err="1"/>
              <a:t>Fangyu</a:t>
            </a:r>
            <a:r>
              <a:rPr lang="en-US" dirty="0"/>
              <a:t> Zheng,  Charles Weems</a:t>
            </a:r>
          </a:p>
        </p:txBody>
      </p:sp>
    </p:spTree>
    <p:extLst>
      <p:ext uri="{BB962C8B-B14F-4D97-AF65-F5344CB8AC3E}">
        <p14:creationId xmlns:p14="http://schemas.microsoft.com/office/powerpoint/2010/main" val="317988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2A10087-E78E-4ADE-AF0D-E53BC96E9940}"/>
              </a:ext>
            </a:extLst>
          </p:cNvPr>
          <p:cNvSpPr txBox="1">
            <a:spLocks/>
          </p:cNvSpPr>
          <p:nvPr/>
        </p:nvSpPr>
        <p:spPr>
          <a:xfrm>
            <a:off x="2077640" y="1241425"/>
            <a:ext cx="8036720" cy="4789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pl-PL" sz="1800" dirty="0">
                <a:latin typeface="Consolas" panose="020B0609020204030204" pitchFamily="49" charset="0"/>
              </a:rPr>
              <a:t>uint B</a:t>
            </a:r>
            <a:r>
              <a:rPr lang="en-US" sz="1800" dirty="0">
                <a:latin typeface="Consolas" panose="020B0609020204030204" pitchFamily="49" charset="0"/>
              </a:rPr>
              <a:t>Z_</a:t>
            </a:r>
            <a:r>
              <a:rPr lang="pl-PL" sz="1800" dirty="0">
                <a:latin typeface="Consolas" panose="020B0609020204030204" pitchFamily="49" charset="0"/>
              </a:rPr>
              <a:t>QS(uint a0, uint a1, uint divisor, uint </a:t>
            </a:r>
            <a:r>
              <a:rPr lang="en-US" sz="1800" dirty="0">
                <a:latin typeface="Consolas" panose="020B0609020204030204" pitchFamily="49" charset="0"/>
              </a:rPr>
              <a:t>n</a:t>
            </a:r>
            <a:r>
              <a:rPr lang="pl-PL" sz="1800" dirty="0">
                <a:latin typeface="Consolas" panose="020B0609020204030204" pitchFamily="49" charset="0"/>
              </a:rPr>
              <a:t>u</a:t>
            </a:r>
            <a:r>
              <a:rPr lang="en-US" sz="1800" dirty="0">
                <a:latin typeface="Consolas" panose="020B0609020204030204" pitchFamily="49" charset="0"/>
              </a:rPr>
              <a:t>_prime</a:t>
            </a:r>
            <a:r>
              <a:rPr lang="pl-PL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  . . . Continued from previous slide . . .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pl-PL" sz="1800" dirty="0">
                <a:latin typeface="Consolas" panose="020B0609020204030204" pitchFamily="49" charset="0"/>
              </a:rPr>
              <a:t>y0 = sub_cc(a0, y0); </a:t>
            </a:r>
            <a:r>
              <a:rPr lang="en-US" sz="1800" dirty="0">
                <a:latin typeface="Consolas" panose="020B0609020204030204" pitchFamily="49" charset="0"/>
              </a:rPr>
              <a:t>          </a:t>
            </a:r>
            <a:r>
              <a:rPr lang="pl-PL" sz="1800" dirty="0">
                <a:solidFill>
                  <a:srgbClr val="00B050"/>
                </a:solidFill>
                <a:latin typeface="Consolas" panose="020B0609020204030204" pitchFamily="49" charset="0"/>
              </a:rPr>
              <a:t>// first correction step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y1 = subc_cc(a1, y1);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correct = subc(0,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+ correct;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pl-PL" sz="1800" dirty="0">
                <a:latin typeface="Consolas" panose="020B0609020204030204" pitchFamily="49" charset="0"/>
              </a:rPr>
              <a:t>y0 = add_cc(y0, divisor); </a:t>
            </a: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pl-PL" sz="1800" dirty="0">
                <a:solidFill>
                  <a:srgbClr val="00B050"/>
                </a:solidFill>
                <a:latin typeface="Consolas" panose="020B0609020204030204" pitchFamily="49" charset="0"/>
              </a:rPr>
              <a:t>// second correction 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y1 = addc_cc(y1,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correct = addc(correct,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+ correct;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pl-PL" sz="1800" dirty="0">
                <a:latin typeface="Consolas" panose="020B0609020204030204" pitchFamily="49" charset="0"/>
              </a:rPr>
              <a:t>y0 = add_cc(y0, divisor);</a:t>
            </a:r>
            <a:r>
              <a:rPr lang="en-US" sz="1800" dirty="0">
                <a:latin typeface="Consolas" panose="020B0609020204030204" pitchFamily="49" charset="0"/>
              </a:rPr>
              <a:t>     </a:t>
            </a:r>
            <a:r>
              <a:rPr lang="pl-PL" sz="1800" dirty="0">
                <a:latin typeface="Consolas" panose="020B0609020204030204" pitchFamily="49" charset="0"/>
              </a:rPr>
              <a:t> </a:t>
            </a:r>
            <a:r>
              <a:rPr lang="pl-PL" sz="1800" dirty="0">
                <a:solidFill>
                  <a:srgbClr val="00B050"/>
                </a:solidFill>
                <a:latin typeface="Consolas" panose="020B0609020204030204" pitchFamily="49" charset="0"/>
              </a:rPr>
              <a:t>// third correction 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y1 = addc_cc(y1,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addc(q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, correct);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return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;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  <a:endParaRPr lang="pl-PL" sz="1800" dirty="0">
              <a:latin typeface="Consolas" panose="020B0609020204030204" pitchFamily="49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9BF4F5D-086D-44D7-B018-D93873E00F4D}"/>
              </a:ext>
            </a:extLst>
          </p:cNvPr>
          <p:cNvSpPr txBox="1">
            <a:spLocks/>
          </p:cNvSpPr>
          <p:nvPr/>
        </p:nvSpPr>
        <p:spPr>
          <a:xfrm>
            <a:off x="838200" y="155427"/>
            <a:ext cx="10515600" cy="8207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Brent and Zimmermann for QS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042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F19AA-138B-46EC-A788-AFA910E44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Proposed Variant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647E96-ABEF-46F1-A566-EDA6D670F1A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Our proposed variant:</a:t>
                </a:r>
              </a:p>
              <a:p>
                <a:pPr marL="0" indent="0" algn="ctr">
                  <a:buNone/>
                </a:pPr>
                <a:r>
                  <a:rPr lang="en-US" dirty="0"/>
                  <a:t>Precompute: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 baseline="-2500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 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Requires 2 correction steps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3647E96-ABEF-46F1-A566-EDA6D670F1A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0341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9286C-9235-4618-8DE2-78ED3035A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Correction Steps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83236A-EEF8-4557-B320-FAB042DFB2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189" y="1825625"/>
                <a:ext cx="11687174" cy="4351338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		Since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we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have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lit/>
                      </m:rPr>
                      <a:rPr lang="en-US" b="0" i="1" smtClean="0">
                        <a:latin typeface="Cambria Math" panose="02040503050406030204" pitchFamily="18" charset="0"/>
                      </a:rPr>
                      <m:t>&lt;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	And, since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≥⌊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⌋ </m:t>
                    </m:r>
                  </m:oMath>
                </a14:m>
                <a:r>
                  <a:rPr lang="en-US" b="0" dirty="0"/>
                  <a:t>we have: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𝜈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 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≥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83236A-EEF8-4557-B320-FAB042DFB2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189" y="1825625"/>
                <a:ext cx="11687174" cy="4351338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608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8573FD-9149-4B3B-9808-EFF013CD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Correction Steps Proof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11008B-8B6E-4D86-B168-25AA89F35E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Further,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b="0" dirty="0"/>
                  <a:t>, thus: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br>
                  <a:rPr lang="en-US" dirty="0"/>
                </a:br>
                <a:r>
                  <a:rPr lang="en-US" dirty="0"/>
                  <a:t>	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+1≤</m:t>
                    </m:r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+2=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Conclusion: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−2≤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At most two correction steps are required.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11008B-8B6E-4D86-B168-25AA89F35E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250"/>
              </a:xfrm>
              <a:blipFill>
                <a:blip r:embed="rId2"/>
                <a:stretch>
                  <a:fillRect l="-1217" t="-28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72672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4B55A-F901-4812-905E-F8EAC3357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760"/>
            <a:ext cx="10515600" cy="779464"/>
          </a:xfrm>
        </p:spPr>
        <p:txBody>
          <a:bodyPr/>
          <a:lstStyle/>
          <a:p>
            <a:pPr algn="ctr"/>
            <a:r>
              <a:rPr lang="en-US" dirty="0"/>
              <a:t>Our Proposed – Fast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DB0F4-4B99-4402-958B-4C9501AAD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50" y="1096361"/>
            <a:ext cx="8986838" cy="53721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uint </a:t>
            </a:r>
            <a:r>
              <a:rPr lang="en-US" sz="1800" dirty="0">
                <a:latin typeface="Consolas" panose="020B0609020204030204" pitchFamily="49" charset="0"/>
              </a:rPr>
              <a:t>proposed_</a:t>
            </a:r>
            <a:r>
              <a:rPr lang="pl-PL" sz="1800" dirty="0">
                <a:latin typeface="Consolas" panose="020B0609020204030204" pitchFamily="49" charset="0"/>
              </a:rPr>
              <a:t>QS(uint a0, uint a1, uint divisor, uint </a:t>
            </a:r>
            <a:r>
              <a:rPr lang="en-US" sz="1800" dirty="0">
                <a:latin typeface="Consolas" panose="020B0609020204030204" pitchFamily="49" charset="0"/>
              </a:rPr>
              <a:t>n</a:t>
            </a:r>
            <a:r>
              <a:rPr lang="pl-PL" sz="1800" dirty="0">
                <a:latin typeface="Consolas" panose="020B0609020204030204" pitchFamily="49" charset="0"/>
              </a:rPr>
              <a:t>u</a:t>
            </a:r>
            <a:r>
              <a:rPr lang="en-US" sz="1800" dirty="0">
                <a:latin typeface="Consolas" panose="020B0609020204030204" pitchFamily="49" charset="0"/>
              </a:rPr>
              <a:t>_prime</a:t>
            </a:r>
            <a:r>
              <a:rPr lang="pl-PL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uint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pl-PL" sz="1800" dirty="0">
                <a:latin typeface="Consolas" panose="020B0609020204030204" pitchFamily="49" charset="0"/>
              </a:rPr>
              <a:t>, y0, y1</a:t>
            </a:r>
            <a:r>
              <a:rPr lang="en-US" sz="1800" dirty="0">
                <a:latin typeface="Consolas" panose="020B0609020204030204" pitchFamily="49" charset="0"/>
              </a:rPr>
              <a:t>, correct</a:t>
            </a:r>
            <a:r>
              <a:rPr lang="pl-PL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</a:t>
            </a:r>
            <a:r>
              <a:rPr lang="es-ES" sz="1800" dirty="0" err="1">
                <a:latin typeface="Consolas" panose="020B0609020204030204" pitchFamily="49" charset="0"/>
              </a:rPr>
              <a:t>sub_cc</a:t>
            </a:r>
            <a:r>
              <a:rPr lang="es-ES" sz="1800" dirty="0">
                <a:latin typeface="Consolas" panose="020B0609020204030204" pitchFamily="49" charset="0"/>
              </a:rPr>
              <a:t>(a0, divisor);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</a:t>
            </a:r>
            <a:r>
              <a:rPr lang="es-ES" sz="1800" dirty="0" err="1">
                <a:latin typeface="Consolas" panose="020B0609020204030204" pitchFamily="49" charset="0"/>
              </a:rPr>
              <a:t>add</a:t>
            </a:r>
            <a:r>
              <a:rPr lang="es-ES" sz="1800" dirty="0">
                <a:latin typeface="Consolas" panose="020B0609020204030204" pitchFamily="49" charset="0"/>
              </a:rPr>
              <a:t> = </a:t>
            </a:r>
            <a:r>
              <a:rPr lang="es-ES" sz="1800" dirty="0" err="1">
                <a:latin typeface="Consolas" panose="020B0609020204030204" pitchFamily="49" charset="0"/>
              </a:rPr>
              <a:t>subc</a:t>
            </a:r>
            <a:r>
              <a:rPr lang="es-ES" sz="1800" dirty="0">
                <a:latin typeface="Consolas" panose="020B0609020204030204" pitchFamily="49" charset="0"/>
              </a:rPr>
              <a:t>(a1, beta-2);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y1 = </a:t>
            </a:r>
            <a:r>
              <a:rPr lang="es-ES" sz="1800" dirty="0" err="1">
                <a:latin typeface="Consolas" panose="020B0609020204030204" pitchFamily="49" charset="0"/>
              </a:rPr>
              <a:t>mul_high</a:t>
            </a:r>
            <a:r>
              <a:rPr lang="es-ES" sz="1800" dirty="0">
                <a:latin typeface="Consolas" panose="020B0609020204030204" pitchFamily="49" charset="0"/>
              </a:rPr>
              <a:t>(</a:t>
            </a:r>
            <a:r>
              <a:rPr lang="es-ES" sz="1800" dirty="0" err="1">
                <a:latin typeface="Consolas" panose="020B0609020204030204" pitchFamily="49" charset="0"/>
              </a:rPr>
              <a:t>nu_prime</a:t>
            </a:r>
            <a:r>
              <a:rPr lang="es-ES" sz="1800" dirty="0">
                <a:latin typeface="Consolas" panose="020B0609020204030204" pitchFamily="49" charset="0"/>
              </a:rPr>
              <a:t>, a1);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</a:t>
            </a:r>
            <a:r>
              <a:rPr lang="es-ES" sz="1800" dirty="0" err="1">
                <a:latin typeface="Consolas" panose="020B0609020204030204" pitchFamily="49" charset="0"/>
              </a:rPr>
              <a:t>qe</a:t>
            </a:r>
            <a:r>
              <a:rPr lang="es-ES" sz="1800" dirty="0">
                <a:latin typeface="Consolas" panose="020B0609020204030204" pitchFamily="49" charset="0"/>
              </a:rPr>
              <a:t> = y1 + </a:t>
            </a:r>
            <a:r>
              <a:rPr lang="es-ES" sz="1800" dirty="0" err="1">
                <a:latin typeface="Consolas" panose="020B0609020204030204" pitchFamily="49" charset="0"/>
              </a:rPr>
              <a:t>add</a:t>
            </a:r>
            <a:r>
              <a:rPr lang="es-E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</a:t>
            </a:r>
            <a:r>
              <a:rPr lang="es-ES" sz="1800" dirty="0" err="1">
                <a:latin typeface="Consolas" panose="020B0609020204030204" pitchFamily="49" charset="0"/>
              </a:rPr>
              <a:t>if</a:t>
            </a:r>
            <a:r>
              <a:rPr lang="es-ES" sz="1800" dirty="0">
                <a:latin typeface="Consolas" panose="020B0609020204030204" pitchFamily="49" charset="0"/>
              </a:rPr>
              <a:t>(</a:t>
            </a:r>
            <a:r>
              <a:rPr lang="es-ES" sz="1800" dirty="0" err="1">
                <a:latin typeface="Consolas" panose="020B0609020204030204" pitchFamily="49" charset="0"/>
              </a:rPr>
              <a:t>qe</a:t>
            </a:r>
            <a:r>
              <a:rPr lang="es-ES" sz="1800" dirty="0">
                <a:latin typeface="Consolas" panose="020B0609020204030204" pitchFamily="49" charset="0"/>
              </a:rPr>
              <a:t> &lt; a1)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  </a:t>
            </a:r>
            <a:r>
              <a:rPr lang="es-ES" sz="1800" dirty="0" err="1">
                <a:latin typeface="Consolas" panose="020B0609020204030204" pitchFamily="49" charset="0"/>
              </a:rPr>
              <a:t>qe</a:t>
            </a:r>
            <a:r>
              <a:rPr lang="es-ES" sz="1800" dirty="0">
                <a:latin typeface="Consolas" panose="020B0609020204030204" pitchFamily="49" charset="0"/>
              </a:rPr>
              <a:t> = beta-1;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s-ES" sz="1800" dirty="0">
                <a:latin typeface="Consolas" panose="020B0609020204030204" pitchFamily="49" charset="0"/>
              </a:rPr>
              <a:t>  (y0,y1) = </a:t>
            </a:r>
            <a:r>
              <a:rPr lang="es-ES" sz="1800" dirty="0" err="1">
                <a:latin typeface="Consolas" panose="020B0609020204030204" pitchFamily="49" charset="0"/>
              </a:rPr>
              <a:t>mul_wide</a:t>
            </a:r>
            <a:r>
              <a:rPr lang="es-ES" sz="1800" dirty="0">
                <a:latin typeface="Consolas" panose="020B0609020204030204" pitchFamily="49" charset="0"/>
              </a:rPr>
              <a:t>(</a:t>
            </a:r>
            <a:r>
              <a:rPr lang="es-ES" sz="1800" dirty="0" err="1">
                <a:latin typeface="Consolas" panose="020B0609020204030204" pitchFamily="49" charset="0"/>
              </a:rPr>
              <a:t>qe</a:t>
            </a:r>
            <a:r>
              <a:rPr lang="es-ES" sz="1800" dirty="0">
                <a:latin typeface="Consolas" panose="020B0609020204030204" pitchFamily="49" charset="0"/>
              </a:rPr>
              <a:t>, divisor);</a:t>
            </a:r>
            <a:br>
              <a:rPr lang="en-US" sz="1800" dirty="0">
                <a:latin typeface="Consolas" panose="020B0609020204030204" pitchFamily="49" charset="0"/>
              </a:rPr>
            </a:b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y0 = </a:t>
            </a:r>
            <a:r>
              <a:rPr lang="en-US" sz="1800" dirty="0" err="1">
                <a:latin typeface="Consolas" panose="020B0609020204030204" pitchFamily="49" charset="0"/>
              </a:rPr>
              <a:t>sub_cc</a:t>
            </a:r>
            <a:r>
              <a:rPr lang="en-US" sz="1800" dirty="0">
                <a:latin typeface="Consolas" panose="020B0609020204030204" pitchFamily="49" charset="0"/>
              </a:rPr>
              <a:t>(a0, y0);    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     // first correction 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y1 = </a:t>
            </a:r>
            <a:r>
              <a:rPr lang="en-US" sz="1800" dirty="0" err="1">
                <a:latin typeface="Consolas" panose="020B0609020204030204" pitchFamily="49" charset="0"/>
              </a:rPr>
              <a:t>subc_cc</a:t>
            </a:r>
            <a:r>
              <a:rPr lang="en-US" sz="1800" dirty="0">
                <a:latin typeface="Consolas" panose="020B0609020204030204" pitchFamily="49" charset="0"/>
              </a:rPr>
              <a:t>(a1, y1);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correct = </a:t>
            </a:r>
            <a:r>
              <a:rPr lang="en-US" sz="1800" dirty="0" err="1">
                <a:latin typeface="Consolas" panose="020B0609020204030204" pitchFamily="49" charset="0"/>
              </a:rPr>
              <a:t>subc</a:t>
            </a:r>
            <a:r>
              <a:rPr lang="en-US" sz="1800" dirty="0">
                <a:latin typeface="Consolas" panose="020B0609020204030204" pitchFamily="49" charset="0"/>
              </a:rPr>
              <a:t>(0,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en-US" sz="1800" dirty="0">
                <a:latin typeface="Consolas" panose="020B0609020204030204" pitchFamily="49" charset="0"/>
              </a:rPr>
              <a:t> + correct;</a:t>
            </a:r>
            <a:endParaRPr lang="en-US" sz="1800" dirty="0">
              <a:solidFill>
                <a:srgbClr val="00B05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  </a:t>
            </a:r>
            <a:r>
              <a:rPr lang="en-US" sz="1800" dirty="0">
                <a:latin typeface="Consolas" panose="020B0609020204030204" pitchFamily="49" charset="0"/>
              </a:rPr>
              <a:t>y0 = </a:t>
            </a:r>
            <a:r>
              <a:rPr lang="en-US" sz="1800" dirty="0" err="1">
                <a:latin typeface="Consolas" panose="020B0609020204030204" pitchFamily="49" charset="0"/>
              </a:rPr>
              <a:t>add_cc</a:t>
            </a:r>
            <a:r>
              <a:rPr lang="en-US" sz="1800" dirty="0">
                <a:latin typeface="Consolas" panose="020B0609020204030204" pitchFamily="49" charset="0"/>
              </a:rPr>
              <a:t>(y0, divisor);    </a:t>
            </a: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// second correction step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y1 = </a:t>
            </a:r>
            <a:r>
              <a:rPr lang="en-US" sz="1800" dirty="0" err="1">
                <a:latin typeface="Consolas" panose="020B0609020204030204" pitchFamily="49" charset="0"/>
              </a:rPr>
              <a:t>addc_cc</a:t>
            </a:r>
            <a:r>
              <a:rPr lang="en-US" sz="1800" dirty="0">
                <a:latin typeface="Consolas" panose="020B0609020204030204" pitchFamily="49" charset="0"/>
              </a:rPr>
              <a:t>(y1, 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addc</a:t>
            </a:r>
            <a:r>
              <a:rPr lang="en-US" sz="1800" dirty="0">
                <a:latin typeface="Consolas" panose="020B0609020204030204" pitchFamily="49" charset="0"/>
              </a:rPr>
              <a:t>(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en-US" sz="1800" dirty="0">
                <a:latin typeface="Consolas" panose="020B0609020204030204" pitchFamily="49" charset="0"/>
              </a:rPr>
              <a:t>, correct);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  return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  <a:endParaRPr lang="pl-PL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4615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979DD-6021-4DFA-BD2B-E4F428445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US" sz="3600" dirty="0" err="1"/>
              <a:t>Möller</a:t>
            </a:r>
            <a:r>
              <a:rPr lang="en-US" sz="3600" dirty="0"/>
              <a:t> and </a:t>
            </a:r>
            <a:r>
              <a:rPr lang="en-US" sz="3600" dirty="0" err="1"/>
              <a:t>Granlund</a:t>
            </a:r>
            <a:br>
              <a:rPr lang="en-US" dirty="0"/>
            </a:br>
            <a:r>
              <a:rPr lang="en-US" dirty="0"/>
              <a:t>“</a:t>
            </a:r>
            <a:r>
              <a:rPr lang="en-US" sz="3600" i="1" dirty="0"/>
              <a:t>Improved Division by Invariant Integers</a:t>
            </a:r>
            <a:r>
              <a:rPr lang="en-US" sz="3600" dirty="0"/>
              <a:t>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67D2E-88E7-4CBE-85F4-DA03D5798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6981" y="1662113"/>
            <a:ext cx="7758113" cy="4924425"/>
          </a:xfrm>
        </p:spPr>
        <p:txBody>
          <a:bodyPr>
            <a:noAutofit/>
          </a:bodyPr>
          <a:lstStyle/>
          <a:p>
            <a:pPr marL="0" indent="0">
              <a:spcBef>
                <a:spcPts val="400"/>
              </a:spcBef>
              <a:buNone/>
            </a:pPr>
            <a:r>
              <a:rPr lang="pl-PL" sz="1600" dirty="0">
                <a:latin typeface="Consolas" panose="020B0609020204030204" pitchFamily="49" charset="0"/>
              </a:rPr>
              <a:t>uint </a:t>
            </a:r>
            <a:r>
              <a:rPr lang="en-US" sz="1600" dirty="0">
                <a:latin typeface="Consolas" panose="020B0609020204030204" pitchFamily="49" charset="0"/>
              </a:rPr>
              <a:t>MG_</a:t>
            </a:r>
            <a:r>
              <a:rPr lang="pl-PL" sz="1600" dirty="0">
                <a:latin typeface="Consolas" panose="020B0609020204030204" pitchFamily="49" charset="0"/>
              </a:rPr>
              <a:t>QS(uint a0, uint a1, uint divisor, uint </a:t>
            </a:r>
            <a:r>
              <a:rPr lang="en-US" sz="1600" dirty="0">
                <a:latin typeface="Consolas" panose="020B0609020204030204" pitchFamily="49" charset="0"/>
              </a:rPr>
              <a:t>n</a:t>
            </a:r>
            <a:r>
              <a:rPr lang="pl-PL" sz="1600" dirty="0">
                <a:latin typeface="Consolas" panose="020B0609020204030204" pitchFamily="49" charset="0"/>
              </a:rPr>
              <a:t>u</a:t>
            </a:r>
            <a:r>
              <a:rPr lang="en-US" sz="1600" dirty="0">
                <a:latin typeface="Consolas" panose="020B0609020204030204" pitchFamily="49" charset="0"/>
              </a:rPr>
              <a:t>_prime</a:t>
            </a:r>
            <a:r>
              <a:rPr lang="pl-PL" sz="1600" dirty="0">
                <a:latin typeface="Consolas" panose="020B0609020204030204" pitchFamily="49" charset="0"/>
              </a:rPr>
              <a:t>) {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</a:t>
            </a:r>
            <a:r>
              <a:rPr lang="en-US" sz="1600" dirty="0" err="1">
                <a:latin typeface="Consolas" panose="020B0609020204030204" pitchFamily="49" charset="0"/>
              </a:rPr>
              <a:t>uint</a:t>
            </a:r>
            <a:r>
              <a:rPr lang="en-US" sz="1600" dirty="0">
                <a:latin typeface="Consolas" panose="020B0609020204030204" pitchFamily="49" charset="0"/>
              </a:rPr>
              <a:t> q0, q1, r;</a:t>
            </a:r>
          </a:p>
          <a:p>
            <a:pPr marL="0" indent="0">
              <a:spcBef>
                <a:spcPts val="400"/>
              </a:spcBef>
              <a:buNone/>
            </a:pP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(q0, q1) = </a:t>
            </a:r>
            <a:r>
              <a:rPr lang="en-US" sz="1600" dirty="0" err="1">
                <a:latin typeface="Consolas" panose="020B0609020204030204" pitchFamily="49" charset="0"/>
              </a:rPr>
              <a:t>mul_wide</a:t>
            </a:r>
            <a:r>
              <a:rPr lang="en-US" sz="1600" dirty="0">
                <a:latin typeface="Consolas" panose="020B0609020204030204" pitchFamily="49" charset="0"/>
              </a:rPr>
              <a:t>(</a:t>
            </a:r>
            <a:r>
              <a:rPr lang="en-US" sz="1600" dirty="0" err="1">
                <a:latin typeface="Consolas" panose="020B0609020204030204" pitchFamily="49" charset="0"/>
              </a:rPr>
              <a:t>nu_prime</a:t>
            </a:r>
            <a:r>
              <a:rPr lang="en-US" sz="1600" dirty="0">
                <a:latin typeface="Consolas" panose="020B0609020204030204" pitchFamily="49" charset="0"/>
              </a:rPr>
              <a:t>, a1);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q0 = </a:t>
            </a:r>
            <a:r>
              <a:rPr lang="en-US" sz="1600" dirty="0" err="1">
                <a:latin typeface="Consolas" panose="020B0609020204030204" pitchFamily="49" charset="0"/>
              </a:rPr>
              <a:t>add_cc</a:t>
            </a:r>
            <a:r>
              <a:rPr lang="en-US" sz="1600" dirty="0">
                <a:latin typeface="Consolas" panose="020B0609020204030204" pitchFamily="49" charset="0"/>
              </a:rPr>
              <a:t>(q0, a0);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q1 = </a:t>
            </a:r>
            <a:r>
              <a:rPr lang="en-US" sz="1600" dirty="0" err="1">
                <a:latin typeface="Consolas" panose="020B0609020204030204" pitchFamily="49" charset="0"/>
              </a:rPr>
              <a:t>addc</a:t>
            </a:r>
            <a:r>
              <a:rPr lang="en-US" sz="1600" dirty="0">
                <a:latin typeface="Consolas" panose="020B0609020204030204" pitchFamily="49" charset="0"/>
              </a:rPr>
              <a:t>(q1, a1);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q1++;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r = a0 – q1*divisor;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if(r &gt; q0) {             </a:t>
            </a:r>
            <a:r>
              <a:rPr lang="en-US" sz="1600" dirty="0">
                <a:solidFill>
                  <a:srgbClr val="00B050"/>
                </a:solidFill>
                <a:latin typeface="Consolas" panose="020B0609020204030204" pitchFamily="49" charset="0"/>
              </a:rPr>
              <a:t>// first correction step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 q1--;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 r = r + divisor;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if(r &gt;= divisor)         </a:t>
            </a:r>
            <a:r>
              <a:rPr lang="en-US" sz="1600" dirty="0">
                <a:solidFill>
                  <a:srgbClr val="00B050"/>
                </a:solidFill>
                <a:latin typeface="Consolas" panose="020B0609020204030204" pitchFamily="49" charset="0"/>
              </a:rPr>
              <a:t>// second correction step</a:t>
            </a:r>
            <a:endParaRPr lang="en-US" sz="1600" dirty="0">
              <a:latin typeface="Consolas" panose="020B0609020204030204" pitchFamily="49" charset="0"/>
            </a:endParaRP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 q1++;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if(a1 &gt;= divisor)        </a:t>
            </a:r>
            <a:r>
              <a:rPr lang="en-US" sz="1600" dirty="0">
                <a:solidFill>
                  <a:srgbClr val="00B050"/>
                </a:solidFill>
                <a:latin typeface="Consolas" panose="020B0609020204030204" pitchFamily="49" charset="0"/>
              </a:rPr>
              <a:t>// step 4: min(q, beta-1)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  q1 = beta-1;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   return q1;</a:t>
            </a:r>
          </a:p>
          <a:p>
            <a:pPr marL="0" indent="0">
              <a:spcBef>
                <a:spcPts val="400"/>
              </a:spcBef>
              <a:buNone/>
            </a:pPr>
            <a:r>
              <a:rPr lang="en-US" sz="16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164732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B35C-6DC3-4D00-9383-58A73DD31A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2267"/>
            <a:ext cx="10515600" cy="995324"/>
          </a:xfrm>
        </p:spPr>
        <p:txBody>
          <a:bodyPr/>
          <a:lstStyle/>
          <a:p>
            <a:pPr algn="ctr"/>
            <a:r>
              <a:rPr lang="en-US" dirty="0"/>
              <a:t>Results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48DDE0-93C6-4206-9FC9-DA6C869158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9609141"/>
              </p:ext>
            </p:extLst>
          </p:nvPr>
        </p:nvGraphicFramePr>
        <p:xfrm>
          <a:off x="947579" y="2267572"/>
          <a:ext cx="10296842" cy="185420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376488">
                  <a:extLst>
                    <a:ext uri="{9D8B030D-6E8A-4147-A177-3AD203B41FA5}">
                      <a16:colId xmlns:a16="http://schemas.microsoft.com/office/drawing/2014/main" val="121847046"/>
                    </a:ext>
                  </a:extLst>
                </a:gridCol>
                <a:gridCol w="1427480">
                  <a:extLst>
                    <a:ext uri="{9D8B030D-6E8A-4147-A177-3AD203B41FA5}">
                      <a16:colId xmlns:a16="http://schemas.microsoft.com/office/drawing/2014/main" val="802922494"/>
                    </a:ext>
                  </a:extLst>
                </a:gridCol>
                <a:gridCol w="2214562">
                  <a:extLst>
                    <a:ext uri="{9D8B030D-6E8A-4147-A177-3AD203B41FA5}">
                      <a16:colId xmlns:a16="http://schemas.microsoft.com/office/drawing/2014/main" val="2234971890"/>
                    </a:ext>
                  </a:extLst>
                </a:gridCol>
                <a:gridCol w="2175192">
                  <a:extLst>
                    <a:ext uri="{9D8B030D-6E8A-4147-A177-3AD203B41FA5}">
                      <a16:colId xmlns:a16="http://schemas.microsoft.com/office/drawing/2014/main" val="143886118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820645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algorithm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Kepler (K80)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Maxwell (M40)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Pascal (GP100)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Volta (GV100)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39047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Compiler Division 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2939.325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1700.210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1617.181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285.310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10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Brent-Zimmermann 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432.568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297.064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192.920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68.171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123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Möller-Granlund</a:t>
                      </a:r>
                      <a:r>
                        <a:rPr lang="en-US" dirty="0"/>
                        <a:t> 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364.828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249.890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ms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166.895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51.170 </a:t>
                      </a:r>
                      <a:r>
                        <a:rPr lang="en-US" b="1" dirty="0" err="1">
                          <a:solidFill>
                            <a:srgbClr val="00B050"/>
                          </a:solidFill>
                        </a:rPr>
                        <a:t>ms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9691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Proposed QS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355.197 </a:t>
                      </a:r>
                      <a:r>
                        <a:rPr lang="en-US" b="1" dirty="0" err="1">
                          <a:solidFill>
                            <a:srgbClr val="00B050"/>
                          </a:solidFill>
                        </a:rPr>
                        <a:t>ms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240.604 </a:t>
                      </a:r>
                      <a:r>
                        <a:rPr lang="en-US" b="1" dirty="0" err="1">
                          <a:solidFill>
                            <a:srgbClr val="00B050"/>
                          </a:solidFill>
                        </a:rPr>
                        <a:t>ms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161.068 </a:t>
                      </a:r>
                      <a:r>
                        <a:rPr lang="en-US" b="1" dirty="0" err="1">
                          <a:solidFill>
                            <a:srgbClr val="00B050"/>
                          </a:solidFill>
                        </a:rPr>
                        <a:t>ms</a:t>
                      </a:r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56.495 </a:t>
                      </a:r>
                      <a:r>
                        <a:rPr lang="en-US" dirty="0" err="1"/>
                        <a:t>ms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16941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4670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03C4-1BD2-4422-89C7-C25455FD3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E49A7-910B-448A-8020-83AB8D8B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spcBef>
                <a:spcPts val="3000"/>
              </a:spcBef>
              <a:buAutoNum type="arabicParenR"/>
            </a:pPr>
            <a:r>
              <a:rPr lang="en-US" dirty="0"/>
              <a:t>We have a new variant of the Barrett Algorithm, which we have proven only requires two correction steps</a:t>
            </a:r>
          </a:p>
          <a:p>
            <a:pPr marL="514350" indent="-514350">
              <a:spcBef>
                <a:spcPts val="3000"/>
              </a:spcBef>
              <a:buAutoNum type="arabicParenR"/>
            </a:pPr>
            <a:r>
              <a:rPr lang="en-US" dirty="0"/>
              <a:t>Developed efficient low-level implementations of QS and proven correctness</a:t>
            </a:r>
          </a:p>
          <a:p>
            <a:pPr marL="514350" indent="-514350">
              <a:spcBef>
                <a:spcPts val="3000"/>
              </a:spcBef>
              <a:buAutoNum type="arabicParenR"/>
            </a:pPr>
            <a:r>
              <a:rPr lang="en-US" dirty="0"/>
              <a:t>The performance of our proposed QS algorithm closely matches that of the M-G algorithm, we’re slightly faster on some architectures and slightly slower on others</a:t>
            </a:r>
          </a:p>
          <a:p>
            <a:pPr marL="514350" indent="-514350">
              <a:spcBef>
                <a:spcPts val="3000"/>
              </a:spcBef>
              <a:buAutoNum type="arabicParenR"/>
            </a:pPr>
            <a:r>
              <a:rPr lang="en-US" dirty="0"/>
              <a:t>All of the Barrett based QS approaches are much faster than the compiler built in</a:t>
            </a:r>
          </a:p>
        </p:txBody>
      </p:sp>
    </p:spTree>
    <p:extLst>
      <p:ext uri="{BB962C8B-B14F-4D97-AF65-F5344CB8AC3E}">
        <p14:creationId xmlns:p14="http://schemas.microsoft.com/office/powerpoint/2010/main" val="2135631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01AE0-46EE-474B-97FC-5A75FDC01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9385"/>
            <a:ext cx="10515600" cy="1984917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Thank you!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684986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893CE-16F5-4C20-810C-B5BA7AD0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Plug for XMP 2.0 (alpha release)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9021A30-D86A-4B1D-99AE-2CF9555DD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4071" y="1466940"/>
            <a:ext cx="9363858" cy="5174511"/>
          </a:xfrm>
        </p:spPr>
      </p:pic>
    </p:spTree>
    <p:extLst>
      <p:ext uri="{BB962C8B-B14F-4D97-AF65-F5344CB8AC3E}">
        <p14:creationId xmlns:p14="http://schemas.microsoft.com/office/powerpoint/2010/main" val="3798839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DE2FC-73D3-4584-A721-D3C6E0C847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Talk Roadmap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2C7A64-E227-4C78-9ED6-9F8EA5CFB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7831" y="2024751"/>
            <a:ext cx="10376337" cy="4351338"/>
          </a:xfrm>
        </p:spPr>
        <p:txBody>
          <a:bodyPr>
            <a:normAutofit/>
          </a:bodyPr>
          <a:lstStyle/>
          <a:p>
            <a:r>
              <a:rPr lang="en-US" sz="3500" dirty="0"/>
              <a:t>Background and Motivation</a:t>
            </a:r>
          </a:p>
          <a:p>
            <a:r>
              <a:rPr lang="en-US" sz="3500" dirty="0"/>
              <a:t>Grade-School Long Division &amp; Quotient Selection</a:t>
            </a:r>
          </a:p>
          <a:p>
            <a:r>
              <a:rPr lang="en-US" sz="3500" dirty="0"/>
              <a:t>Barrett’s Algorithm</a:t>
            </a:r>
          </a:p>
          <a:p>
            <a:r>
              <a:rPr lang="en-US" sz="3500" dirty="0"/>
              <a:t>Brent and Zimmermann’s Variant</a:t>
            </a:r>
          </a:p>
          <a:p>
            <a:r>
              <a:rPr lang="en-US" sz="3500" dirty="0"/>
              <a:t>Our Proposed Variant</a:t>
            </a:r>
          </a:p>
          <a:p>
            <a:r>
              <a:rPr lang="en-US" sz="3500" dirty="0" err="1"/>
              <a:t>Möller</a:t>
            </a:r>
            <a:r>
              <a:rPr lang="en-US" sz="3500" dirty="0"/>
              <a:t> and </a:t>
            </a:r>
            <a:r>
              <a:rPr lang="en-US" sz="3500" dirty="0" err="1"/>
              <a:t>Granlund’s</a:t>
            </a:r>
            <a:r>
              <a:rPr lang="en-US" sz="3500" dirty="0"/>
              <a:t> Approach</a:t>
            </a:r>
          </a:p>
          <a:p>
            <a:r>
              <a:rPr lang="en-US" sz="3500" dirty="0"/>
              <a:t>Results</a:t>
            </a:r>
          </a:p>
          <a:p>
            <a:pPr marL="0" indent="0">
              <a:buNone/>
            </a:pPr>
            <a:endParaRPr lang="en-US" sz="35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92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ED511-0D05-425E-B76B-2D857A476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Background &amp; Motivation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93EC03-FA49-45D4-9180-6E4D46FA19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753595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Multiple precision (MP) libraries on GPUs</a:t>
                </a:r>
              </a:p>
              <a:p>
                <a:r>
                  <a:rPr lang="en-US" dirty="0"/>
                  <a:t>Quotient selection is used in MP division and MP square root</a:t>
                </a:r>
              </a:p>
              <a:p>
                <a:endParaRPr lang="en-US" dirty="0"/>
              </a:p>
              <a:p>
                <a:r>
                  <a:rPr lang="en-US" dirty="0"/>
                  <a:t>Notation used in the talk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for the radix, i.e., 2</a:t>
                </a:r>
                <a:r>
                  <a:rPr lang="en-US" baseline="30000" dirty="0"/>
                  <a:t>w</a:t>
                </a:r>
                <a:r>
                  <a:rPr lang="en-US" dirty="0"/>
                  <a:t>, where w is the word size</a:t>
                </a:r>
                <a:endParaRPr lang="en-US" baseline="30000" dirty="0"/>
              </a:p>
              <a:p>
                <a:pPr marL="0" indent="0">
                  <a:buNone/>
                </a:pPr>
                <a:r>
                  <a:rPr lang="en-US" dirty="0"/>
                  <a:t>	uppercase variables for MP values</a:t>
                </a:r>
              </a:p>
              <a:p>
                <a:pPr marL="0" indent="0">
                  <a:buNone/>
                </a:pPr>
                <a:r>
                  <a:rPr lang="en-US" dirty="0"/>
                  <a:t>	lowercase variables for single precision values, i.e., 0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x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we assume that the divisor d is normalized, </a:t>
                </a:r>
                <a:r>
                  <a:rPr lang="en-US" dirty="0" err="1"/>
                  <a:t>i.e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/2≤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&lt; </m:t>
                    </m:r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β</m:t>
                    </m:r>
                  </m:oMath>
                </a14:m>
                <a:endParaRPr lang="en-US" b="0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993EC03-FA49-45D4-9180-6E4D46FA19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753595"/>
              </a:xfrm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9372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7B14A-EAE8-43C6-905C-F59165E6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Division &amp; Quotient Selection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4DE534-9B9D-4099-BF19-A3FE782A263D}"/>
              </a:ext>
            </a:extLst>
          </p:cNvPr>
          <p:cNvSpPr txBox="1"/>
          <p:nvPr/>
        </p:nvSpPr>
        <p:spPr>
          <a:xfrm>
            <a:off x="4600582" y="2358816"/>
            <a:ext cx="273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4811  334064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C3CE77-2765-4332-9E28-8815741B036E}"/>
              </a:ext>
            </a:extLst>
          </p:cNvPr>
          <p:cNvCxnSpPr/>
          <p:nvPr/>
        </p:nvCxnSpPr>
        <p:spPr>
          <a:xfrm>
            <a:off x="5733019" y="2438330"/>
            <a:ext cx="0" cy="56653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4036B0-21ED-48F5-86E9-CDCB5B53DFFC}"/>
              </a:ext>
            </a:extLst>
          </p:cNvPr>
          <p:cNvCxnSpPr/>
          <p:nvPr/>
        </p:nvCxnSpPr>
        <p:spPr>
          <a:xfrm>
            <a:off x="5718731" y="2438330"/>
            <a:ext cx="164592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5C095F0-474F-437D-B96A-2CEB59894FF9}"/>
              </a:ext>
            </a:extLst>
          </p:cNvPr>
          <p:cNvSpPr txBox="1"/>
          <p:nvPr/>
        </p:nvSpPr>
        <p:spPr>
          <a:xfrm flipH="1">
            <a:off x="5900763" y="1690688"/>
            <a:ext cx="1314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q</a:t>
            </a:r>
            <a:r>
              <a:rPr lang="en-US" sz="3600" baseline="-250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B106CF8-34F0-4E0E-8D7C-49F90EB93BD6}"/>
                  </a:ext>
                </a:extLst>
              </p:cNvPr>
              <p:cNvSpPr txBox="1"/>
              <p:nvPr/>
            </p:nvSpPr>
            <p:spPr>
              <a:xfrm>
                <a:off x="3741028" y="3662582"/>
                <a:ext cx="4709944" cy="2264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4000" dirty="0"/>
                  <a:t>Quotient Selection:   </a:t>
                </a:r>
                <a:br>
                  <a:rPr lang="en-US" sz="4000" dirty="0"/>
                </a:br>
                <a:endParaRPr lang="en-US" sz="4000" dirty="0"/>
              </a:p>
              <a:p>
                <a:r>
                  <a:rPr lang="en-US" sz="4000" dirty="0"/>
                  <a:t>Estimate q</a:t>
                </a:r>
                <a:r>
                  <a:rPr lang="en-US" sz="4000" baseline="-25000" dirty="0"/>
                  <a:t>1</a:t>
                </a:r>
                <a:r>
                  <a:rPr lang="en-US" sz="4000" dirty="0"/>
                  <a:t>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d>
                      <m:dPr>
                        <m:begChr m:val="⌊"/>
                        <m:endChr m:val="⌋"/>
                        <m:ctrlPr>
                          <a:rPr lang="en-US" sz="4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4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33</m:t>
                            </m:r>
                          </m:num>
                          <m:den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4000" dirty="0"/>
                  <a:t>= 8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4B106CF8-34F0-4E0E-8D7C-49F90EB93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1028" y="3662582"/>
                <a:ext cx="4709944" cy="2264787"/>
              </a:xfrm>
              <a:prstGeom prst="rect">
                <a:avLst/>
              </a:prstGeom>
              <a:blipFill>
                <a:blip r:embed="rId2"/>
                <a:stretch>
                  <a:fillRect l="-4663" t="-4852" r="-4404" b="-35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02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7B14A-EAE8-43C6-905C-F59165E6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Division &amp; Quotient Selection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4DE534-9B9D-4099-BF19-A3FE782A263D}"/>
              </a:ext>
            </a:extLst>
          </p:cNvPr>
          <p:cNvSpPr txBox="1"/>
          <p:nvPr/>
        </p:nvSpPr>
        <p:spPr>
          <a:xfrm>
            <a:off x="4600582" y="2358816"/>
            <a:ext cx="27334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4811  334064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4C3CE77-2765-4332-9E28-8815741B036E}"/>
              </a:ext>
            </a:extLst>
          </p:cNvPr>
          <p:cNvCxnSpPr/>
          <p:nvPr/>
        </p:nvCxnSpPr>
        <p:spPr>
          <a:xfrm>
            <a:off x="5733019" y="2438330"/>
            <a:ext cx="0" cy="56653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A4036B0-21ED-48F5-86E9-CDCB5B53DFFC}"/>
              </a:ext>
            </a:extLst>
          </p:cNvPr>
          <p:cNvCxnSpPr/>
          <p:nvPr/>
        </p:nvCxnSpPr>
        <p:spPr>
          <a:xfrm>
            <a:off x="5718731" y="2438330"/>
            <a:ext cx="1645920" cy="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A5C095F0-474F-437D-B96A-2CEB59894FF9}"/>
              </a:ext>
            </a:extLst>
          </p:cNvPr>
          <p:cNvSpPr txBox="1"/>
          <p:nvPr/>
        </p:nvSpPr>
        <p:spPr>
          <a:xfrm flipH="1">
            <a:off x="5921783" y="1743238"/>
            <a:ext cx="1314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6 q</a:t>
            </a:r>
            <a:r>
              <a:rPr lang="en-US" sz="3600" baseline="-25000" dirty="0"/>
              <a:t>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C101BA8-F429-469E-AAC6-49989B1047ED}"/>
              </a:ext>
            </a:extLst>
          </p:cNvPr>
          <p:cNvSpPr/>
          <p:nvPr/>
        </p:nvSpPr>
        <p:spPr>
          <a:xfrm>
            <a:off x="5729241" y="2761985"/>
            <a:ext cx="1354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28866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B41EA38-5430-4DE5-A0C0-3CEB3516317C}"/>
              </a:ext>
            </a:extLst>
          </p:cNvPr>
          <p:cNvCxnSpPr/>
          <p:nvPr/>
        </p:nvCxnSpPr>
        <p:spPr>
          <a:xfrm>
            <a:off x="5729241" y="3351164"/>
            <a:ext cx="1354858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3DB203C3-604C-45C6-8839-ACEFB80CFA92}"/>
              </a:ext>
            </a:extLst>
          </p:cNvPr>
          <p:cNvSpPr/>
          <p:nvPr/>
        </p:nvSpPr>
        <p:spPr>
          <a:xfrm>
            <a:off x="5978935" y="3297559"/>
            <a:ext cx="13548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45404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3D490-C3A3-4F70-AF6F-EBA4B60FB6E2}"/>
                  </a:ext>
                </a:extLst>
              </p:cNvPr>
              <p:cNvSpPr txBox="1"/>
              <p:nvPr/>
            </p:nvSpPr>
            <p:spPr>
              <a:xfrm>
                <a:off x="3566814" y="4586288"/>
                <a:ext cx="5058372" cy="20254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/>
                  <a:t>Estimate for q</a:t>
                </a:r>
                <a:r>
                  <a:rPr lang="en-US" sz="3600" baseline="-25000" dirty="0"/>
                  <a:t>0</a:t>
                </a:r>
                <a:r>
                  <a:rPr lang="en-US" sz="3600" dirty="0"/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  <m:d>
                      <m:dPr>
                        <m:begChr m:val="⌊"/>
                        <m:endChr m:val="⌋"/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45</m:t>
                            </m:r>
                          </m:num>
                          <m:den>
                            <m:r>
                              <a:rPr lang="en-US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3600" dirty="0"/>
                  <a:t>= 11</a:t>
                </a:r>
              </a:p>
              <a:p>
                <a:endParaRPr lang="en-US" sz="3600" dirty="0"/>
              </a:p>
              <a:p>
                <a:r>
                  <a:rPr lang="en-US" sz="3600" dirty="0"/>
                  <a:t>Final answer:  Q=69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193D490-C3A3-4F70-AF6F-EBA4B60FB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6814" y="4586288"/>
                <a:ext cx="5058372" cy="2025426"/>
              </a:xfrm>
              <a:prstGeom prst="rect">
                <a:avLst/>
              </a:prstGeom>
              <a:blipFill>
                <a:blip r:embed="rId2"/>
                <a:stretch>
                  <a:fillRect l="-3614" r="-2771" b="-102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8417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B16CD-8427-40D7-9203-8EBCBDCD4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Long Division &amp; Quotient Selection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AACC9B4-463D-431A-9FF3-17DAC3FDD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8447" y="1690688"/>
            <a:ext cx="8375106" cy="443522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272F8CD-0315-4885-885E-FAE730D4B8C8}"/>
              </a:ext>
            </a:extLst>
          </p:cNvPr>
          <p:cNvSpPr txBox="1"/>
          <p:nvPr/>
        </p:nvSpPr>
        <p:spPr>
          <a:xfrm>
            <a:off x="8889779" y="6246654"/>
            <a:ext cx="21884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Source:  Modern Computer Arithmetic</a:t>
            </a:r>
          </a:p>
          <a:p>
            <a:r>
              <a:rPr lang="en-US" sz="1000" dirty="0"/>
              <a:t>by Brent and Zimmermann</a:t>
            </a:r>
          </a:p>
        </p:txBody>
      </p:sp>
    </p:spTree>
    <p:extLst>
      <p:ext uri="{BB962C8B-B14F-4D97-AF65-F5344CB8AC3E}">
        <p14:creationId xmlns:p14="http://schemas.microsoft.com/office/powerpoint/2010/main" val="186490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15F7B-CDBE-4346-ABED-76EF2B134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Barrett’s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DC30E2-7382-473F-B5DA-C622AC4C147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Barrett Algorithm -- Replace divide with multiply:</a:t>
                </a:r>
                <a:br>
                  <a:rPr lang="en-US" dirty="0"/>
                </a:br>
                <a:endParaRPr lang="en-US" dirty="0"/>
              </a:p>
              <a:p>
                <a:pPr marL="0" indent="0" algn="ctr">
                  <a:buNone/>
                </a:pPr>
                <a:r>
                  <a:rPr lang="en-US" dirty="0"/>
                  <a:t>Precompute: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baseline="-25000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−1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 baseline="-25000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US" dirty="0"/>
                  <a:t> is at most 2 correction steps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Not very suitable for low radix division, </a:t>
                </a:r>
                <a:r>
                  <a:rPr lang="en-US" dirty="0" err="1"/>
                  <a:t>e.g</a:t>
                </a:r>
                <a:r>
                  <a:rPr lang="en-US" dirty="0"/>
                  <a:t>, when n=w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CDC30E2-7382-473F-B5DA-C622AC4C147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928" t="-3501" b="-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4432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D0CFB-A173-4F5A-B3D7-4C35F5828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Brent and Zimmermann’s Variant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9089FC-924C-4FF0-9EDD-418D5D43551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Brent and Zimmermann’s variant of the Barrett Algorithm</a:t>
                </a:r>
              </a:p>
              <a:p>
                <a:pPr marL="0" indent="0" algn="ctr">
                  <a:buNone/>
                </a:pPr>
                <a:r>
                  <a:rPr lang="en-US" dirty="0"/>
                  <a:t>Precompute: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⌊"/>
                        <m:endChr m:val="⌋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marL="0" indent="0" algn="ctr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i="1" baseline="-2500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d>
                                <m:dPr>
                                  <m:begChr m:val="⌊"/>
                                  <m:endChr m:val="⌋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num>
                                    <m:den>
                                      <m:sSup>
                                        <m:sSupPr>
                                          <m:ctrlPr>
                                            <a:rPr lang="en-US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𝜈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Requires 3 correction steps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59089FC-924C-4FF0-9EDD-418D5D43551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6839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67833-7622-4881-B2D3-1A98D728A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427"/>
            <a:ext cx="10515600" cy="820738"/>
          </a:xfrm>
        </p:spPr>
        <p:txBody>
          <a:bodyPr/>
          <a:lstStyle/>
          <a:p>
            <a:pPr algn="ctr"/>
            <a:r>
              <a:rPr lang="en-US" dirty="0"/>
              <a:t>Brent and Zimmermann for QS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A3DF4-9F02-4120-8927-109F7B15B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7640" y="1241425"/>
            <a:ext cx="8036720" cy="450215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uint B</a:t>
            </a:r>
            <a:r>
              <a:rPr lang="en-US" sz="1800" dirty="0">
                <a:latin typeface="Consolas" panose="020B0609020204030204" pitchFamily="49" charset="0"/>
              </a:rPr>
              <a:t>Z_</a:t>
            </a:r>
            <a:r>
              <a:rPr lang="pl-PL" sz="1800" dirty="0">
                <a:latin typeface="Consolas" panose="020B0609020204030204" pitchFamily="49" charset="0"/>
              </a:rPr>
              <a:t>QS(uint a0, uint a1, uint divisor, uint </a:t>
            </a:r>
            <a:r>
              <a:rPr lang="en-US" sz="1800" dirty="0">
                <a:latin typeface="Consolas" panose="020B0609020204030204" pitchFamily="49" charset="0"/>
              </a:rPr>
              <a:t>n</a:t>
            </a:r>
            <a:r>
              <a:rPr lang="pl-PL" sz="1800" dirty="0">
                <a:latin typeface="Consolas" panose="020B0609020204030204" pitchFamily="49" charset="0"/>
              </a:rPr>
              <a:t>u</a:t>
            </a:r>
            <a:r>
              <a:rPr lang="en-US" sz="1800" dirty="0">
                <a:latin typeface="Consolas" panose="020B0609020204030204" pitchFamily="49" charset="0"/>
              </a:rPr>
              <a:t>_prime</a:t>
            </a:r>
            <a:r>
              <a:rPr lang="pl-PL" sz="1800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uint </a:t>
            </a:r>
            <a:r>
              <a:rPr lang="en-US" sz="1800" dirty="0" err="1">
                <a:latin typeface="Consolas" panose="020B0609020204030204" pitchFamily="49" charset="0"/>
              </a:rPr>
              <a:t>qe</a:t>
            </a:r>
            <a:r>
              <a:rPr lang="pl-PL" sz="1800" dirty="0">
                <a:latin typeface="Consolas" panose="020B0609020204030204" pitchFamily="49" charset="0"/>
              </a:rPr>
              <a:t>, y0, y1</a:t>
            </a:r>
            <a:r>
              <a:rPr lang="en-US" sz="1800" dirty="0">
                <a:latin typeface="Consolas" panose="020B0609020204030204" pitchFamily="49" charset="0"/>
              </a:rPr>
              <a:t>, correct</a:t>
            </a:r>
            <a:r>
              <a:rPr lang="pl-PL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pl-PL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(y0,y1) = mul_wide(</a:t>
            </a:r>
            <a:r>
              <a:rPr lang="en-US" sz="1800" dirty="0">
                <a:latin typeface="Consolas" panose="020B0609020204030204" pitchFamily="49" charset="0"/>
              </a:rPr>
              <a:t>n</a:t>
            </a:r>
            <a:r>
              <a:rPr lang="pl-PL" sz="1800" dirty="0">
                <a:latin typeface="Consolas" panose="020B0609020204030204" pitchFamily="49" charset="0"/>
              </a:rPr>
              <a:t>u</a:t>
            </a:r>
            <a:r>
              <a:rPr lang="en-US" sz="1800" dirty="0">
                <a:latin typeface="Consolas" panose="020B0609020204030204" pitchFamily="49" charset="0"/>
              </a:rPr>
              <a:t>_prime</a:t>
            </a:r>
            <a:r>
              <a:rPr lang="pl-PL" sz="1800" dirty="0">
                <a:latin typeface="Consolas" panose="020B0609020204030204" pitchFamily="49" charset="0"/>
              </a:rPr>
              <a:t>, a1);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y0 = add_cc(y0, a1);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addc(y1, a1);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q</a:t>
            </a:r>
            <a:r>
              <a:rPr lang="en-US" sz="1800" dirty="0">
                <a:latin typeface="Consolas" panose="020B0609020204030204" pitchFamily="49" charset="0"/>
              </a:rPr>
              <a:t>e </a:t>
            </a:r>
            <a:r>
              <a:rPr lang="pl-PL" sz="1800" dirty="0">
                <a:latin typeface="Consolas" panose="020B0609020204030204" pitchFamily="49" charset="0"/>
              </a:rPr>
              <a:t>+</a:t>
            </a:r>
            <a:r>
              <a:rPr lang="en-US" sz="1800" dirty="0">
                <a:latin typeface="Consolas" panose="020B0609020204030204" pitchFamily="49" charset="0"/>
              </a:rPr>
              <a:t> </a:t>
            </a:r>
            <a:r>
              <a:rPr lang="pl-PL" sz="1800" dirty="0">
                <a:latin typeface="Consolas" panose="020B0609020204030204" pitchFamily="49" charset="0"/>
              </a:rPr>
              <a:t>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if(q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&lt;= a1)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  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 = b</a:t>
            </a:r>
            <a:r>
              <a:rPr lang="en-US" sz="1800" dirty="0">
                <a:latin typeface="Consolas" panose="020B0609020204030204" pitchFamily="49" charset="0"/>
              </a:rPr>
              <a:t>eta</a:t>
            </a:r>
            <a:r>
              <a:rPr lang="pl-PL" sz="1800" dirty="0">
                <a:latin typeface="Consolas" panose="020B0609020204030204" pitchFamily="49" charset="0"/>
              </a:rPr>
              <a:t>-1;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800" dirty="0">
                <a:latin typeface="Consolas" panose="020B0609020204030204" pitchFamily="49" charset="0"/>
              </a:rPr>
              <a:t>  (y0,y1) = mul_wide(q</a:t>
            </a:r>
            <a:r>
              <a:rPr lang="en-US" sz="1800" dirty="0">
                <a:latin typeface="Consolas" panose="020B0609020204030204" pitchFamily="49" charset="0"/>
              </a:rPr>
              <a:t>e</a:t>
            </a:r>
            <a:r>
              <a:rPr lang="pl-PL" sz="1800" dirty="0">
                <a:latin typeface="Consolas" panose="020B0609020204030204" pitchFamily="49" charset="0"/>
              </a:rPr>
              <a:t>, divisor);</a:t>
            </a:r>
            <a:br>
              <a:rPr lang="en-US" sz="1800" dirty="0">
                <a:latin typeface="Consolas" panose="020B0609020204030204" pitchFamily="49" charset="0"/>
              </a:rPr>
            </a:b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B050"/>
                </a:solidFill>
                <a:latin typeface="Consolas" panose="020B0609020204030204" pitchFamily="49" charset="0"/>
              </a:rPr>
              <a:t>  . . . Continues on next slide . . 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  <a:endParaRPr lang="pl-PL" sz="1800" dirty="0">
              <a:latin typeface="Consolas" panose="020B0609020204030204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783348-3FDC-4FE5-A4B6-D39632460415}"/>
                  </a:ext>
                </a:extLst>
              </p:cNvPr>
              <p:cNvSpPr txBox="1"/>
              <p:nvPr/>
            </p:nvSpPr>
            <p:spPr>
              <a:xfrm>
                <a:off x="4165994" y="6031209"/>
                <a:ext cx="41980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Where </a:t>
                </a:r>
                <a:r>
                  <a:rPr lang="en-US" sz="2400" dirty="0" err="1"/>
                  <a:t>nu_prime</a:t>
                </a:r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E6783348-3FDC-4FE5-A4B6-D39632460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5994" y="6031209"/>
                <a:ext cx="4198009" cy="461665"/>
              </a:xfrm>
              <a:prstGeom prst="rect">
                <a:avLst/>
              </a:prstGeom>
              <a:blipFill>
                <a:blip r:embed="rId3"/>
                <a:stretch>
                  <a:fillRect l="-2177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0170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6761</TotalTime>
  <Words>990</Words>
  <Application>Microsoft Office PowerPoint</Application>
  <PresentationFormat>Widescreen</PresentationFormat>
  <Paragraphs>199</Paragraphs>
  <Slides>19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Consolas</vt:lpstr>
      <vt:lpstr>Office Theme</vt:lpstr>
      <vt:lpstr>Faster Quotient Selection Using Variants of the Barrett Algorithm</vt:lpstr>
      <vt:lpstr>Talk Roadmap</vt:lpstr>
      <vt:lpstr>Background &amp; Motivation</vt:lpstr>
      <vt:lpstr>Long Division &amp; Quotient Selection</vt:lpstr>
      <vt:lpstr>Long Division &amp; Quotient Selection</vt:lpstr>
      <vt:lpstr>Long Division &amp; Quotient Selection</vt:lpstr>
      <vt:lpstr>Barrett’s Algorithm</vt:lpstr>
      <vt:lpstr>Brent and Zimmermann’s Variant</vt:lpstr>
      <vt:lpstr>Brent and Zimmermann for QS</vt:lpstr>
      <vt:lpstr>PowerPoint Presentation</vt:lpstr>
      <vt:lpstr>Our Proposed Variant</vt:lpstr>
      <vt:lpstr>Two Correction Steps Proof</vt:lpstr>
      <vt:lpstr>Two Correction Steps Proof</vt:lpstr>
      <vt:lpstr>Our Proposed – Fast Implementation</vt:lpstr>
      <vt:lpstr>Möller and Granlund “Improved Division by Invariant Integers”</vt:lpstr>
      <vt:lpstr>Results</vt:lpstr>
      <vt:lpstr>Conclusions</vt:lpstr>
      <vt:lpstr>PowerPoint Presentation</vt:lpstr>
      <vt:lpstr>Plug for XMP 2.0 (alpha release)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Niall Emmart</dc:creator>
  <cp:lastModifiedBy>Niall Emmart</cp:lastModifiedBy>
  <cp:revision>87</cp:revision>
  <dcterms:created xsi:type="dcterms:W3CDTF">2018-06-20T11:32:00Z</dcterms:created>
  <dcterms:modified xsi:type="dcterms:W3CDTF">2018-06-27T02:50:43Z</dcterms:modified>
</cp:coreProperties>
</file>