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6" r:id="rId2"/>
    <p:sldId id="398" r:id="rId3"/>
    <p:sldId id="379" r:id="rId4"/>
    <p:sldId id="399" r:id="rId5"/>
    <p:sldId id="400" r:id="rId6"/>
    <p:sldId id="380" r:id="rId7"/>
    <p:sldId id="381" r:id="rId8"/>
    <p:sldId id="382" r:id="rId9"/>
    <p:sldId id="383" r:id="rId10"/>
    <p:sldId id="401" r:id="rId11"/>
    <p:sldId id="384" r:id="rId12"/>
    <p:sldId id="389" r:id="rId13"/>
    <p:sldId id="388" r:id="rId14"/>
    <p:sldId id="390" r:id="rId15"/>
    <p:sldId id="402" r:id="rId16"/>
    <p:sldId id="391" r:id="rId17"/>
    <p:sldId id="392" r:id="rId18"/>
    <p:sldId id="394" r:id="rId19"/>
    <p:sldId id="395" r:id="rId20"/>
    <p:sldId id="385" r:id="rId21"/>
    <p:sldId id="386" r:id="rId22"/>
    <p:sldId id="387" r:id="rId23"/>
    <p:sldId id="403" r:id="rId24"/>
    <p:sldId id="27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9CE0BB"/>
    <a:srgbClr val="7C0000"/>
    <a:srgbClr val="338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3AAD-1BAD-4487-B61F-FE2C200E4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46EEA-85FA-4953-9719-6FC4113D98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7B731-C4B8-40EC-83A8-36ABB693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2B292-9607-4112-9898-945220E3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A4016-DEC6-4C36-9BD7-52CF690D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5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1768E-7E84-4D40-986C-F0833D80B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96BDB-A5E4-4007-9258-37FDFABA5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72CF-F9C6-4D74-B1E7-E012BF94C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3667F-54C4-416B-A702-0AEDC407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9E06-7D60-4A71-932D-D0CD393F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4F3B73-154A-4B84-A6FC-C3E3876ACB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D42EFC-3CE2-424A-8D57-41FA72981C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84576-5229-48E5-B287-399341621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C81B2-1643-494A-94A4-2235E2B1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2AA3A-5CC9-4059-8BE3-89DC3EDA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E0137-BB71-4374-A617-EFB34FE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B6CD5-1544-4FBD-9CC2-AACB718C2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422F8-F007-4A14-9180-6DC98E995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2432F-D2F8-4176-8FEF-25E3A79BA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DCEF4-5A46-4851-B3CF-69F6E39FB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6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8F464-5564-4091-9305-AD434584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C157F-BCB9-4DD0-A660-7F3A1FFC6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281D8-CCA1-43E6-8976-FBE38EA8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9223F-A101-468A-8D56-28F7C11D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FD783-034F-4BE2-8454-8DB4689D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2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D5B5-1355-4459-B21F-616AF413D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F948-5BD3-4C01-B288-AF7FDB0B7B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0A46C-5F43-4482-8AA3-71356B0A1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07C56-2412-4F6E-838B-29153B82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FB652-7649-4EC3-93D1-0B480158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B7C10A-D054-40D1-9585-EA11C67DC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5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14FBC-BA4A-47C0-BE1C-078736C0E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00F4B-0DE5-443D-B6BA-91CC77150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58213-3F80-4516-A5F5-EFBCCE5B3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6938BF-5C14-4DB6-B957-58F2D2B71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68DFD9-3C05-426F-8458-67353538EC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656BFF-8E5A-46CC-9CCD-2292B84E8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EAED30-4B08-437E-B884-70AC19DC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CFAA6B-A979-4C26-ACC5-00DC4D82F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8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A7AB4-181A-4A83-9238-8DB5451A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2F055-FE04-497A-8ED7-49F15C636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1AE12-F4FC-4D2A-8C00-EA7CF5A97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5D060-24FD-421C-BDA2-EDAFFEC7E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5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98ACE7-6FAE-4D6F-97DC-2260347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3BA479-7A2F-4DB7-8A39-7EE6EBE41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34A8C-A299-4271-A006-D1074977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1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259F-F578-4AF6-B333-5D667BB2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8F516-5C85-4EFE-8D8D-BAF70EF29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32F42-9345-4489-AAB1-0718D604A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3FACE-5178-4E09-9DC3-672F5A47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A65E0-AC4B-4F96-A2CA-B80FB882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D9948-1365-49BB-8C68-C93BDF811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D886B-B2F6-4687-B584-30C837726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F863FC-325E-4677-9ED9-C0AFD72EB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21F3A-B263-463A-9505-65C094588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BEE89-5E1E-4F25-AFB2-C1F7A3DCB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07B6A-4A26-4ED6-AD22-D877C6E5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F9015-E46B-437E-995F-DC440E2C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3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8E9E6F-FDAA-4952-AD75-E41BF4854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C98A7-1275-4248-A886-F99AF7758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653C0-6DBC-413A-9A04-63EA48309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07821-86A3-4E0E-8B60-5456A63E485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CA6BD-7FBD-4638-B134-B696F374B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CDEE9-CB07-4F0B-A6AC-D0C3F1A8E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27F3C-AB79-4D0D-98AA-836DC1DE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49A6A-2DF9-4058-B2AE-0C2D8F11D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217185"/>
          </a:xfrm>
        </p:spPr>
        <p:txBody>
          <a:bodyPr>
            <a:normAutofit fontScale="90000"/>
          </a:bodyPr>
          <a:lstStyle/>
          <a:p>
            <a:r>
              <a:rPr lang="en-US" dirty="0"/>
              <a:t>Faster Modular Exponentiation Using Double Precision Floating Point Arithmetic on the GPU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BBE5AD-EB7A-4D97-9049-4AD4BF340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4130"/>
            <a:ext cx="9144000" cy="101379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Niall Emmart,  </a:t>
            </a:r>
            <a:r>
              <a:rPr lang="en-US" dirty="0" err="1"/>
              <a:t>Fangyu</a:t>
            </a:r>
            <a:r>
              <a:rPr lang="en-US" dirty="0"/>
              <a:t> Zheng,  Charles Weems</a:t>
            </a:r>
          </a:p>
        </p:txBody>
      </p:sp>
    </p:spTree>
    <p:extLst>
      <p:ext uri="{BB962C8B-B14F-4D97-AF65-F5344CB8AC3E}">
        <p14:creationId xmlns:p14="http://schemas.microsoft.com/office/powerpoint/2010/main" val="317988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3D76-4EBB-4888-A145-3E2332D2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Slow Approach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0B493B-3028-4643-A727-DDEC9C368B2E}"/>
              </a:ext>
            </a:extLst>
          </p:cNvPr>
          <p:cNvSpPr/>
          <p:nvPr/>
        </p:nvSpPr>
        <p:spPr>
          <a:xfrm>
            <a:off x="1671637" y="2097852"/>
            <a:ext cx="88487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nsolas" panose="020B0609020204030204" pitchFamily="49" charset="0"/>
              </a:rPr>
              <a:t>full_product</a:t>
            </a:r>
            <a:r>
              <a:rPr lang="en-US" sz="2400" dirty="0">
                <a:latin typeface="Consolas" panose="020B0609020204030204" pitchFamily="49" charset="0"/>
              </a:rPr>
              <a:t>(double </a:t>
            </a:r>
            <a:r>
              <a:rPr lang="en-US" sz="2400" dirty="0" err="1">
                <a:latin typeface="Consolas" panose="020B0609020204030204" pitchFamily="49" charset="0"/>
              </a:rPr>
              <a:t>a_sample</a:t>
            </a:r>
            <a:r>
              <a:rPr lang="en-US" sz="2400" dirty="0">
                <a:latin typeface="Consolas" panose="020B0609020204030204" pitchFamily="49" charset="0"/>
              </a:rPr>
              <a:t>, double </a:t>
            </a:r>
            <a:r>
              <a:rPr lang="en-US" sz="2400" dirty="0" err="1">
                <a:latin typeface="Consolas" panose="020B0609020204030204" pitchFamily="49" charset="0"/>
              </a:rPr>
              <a:t>b_sample</a:t>
            </a:r>
            <a:r>
              <a:rPr lang="en-US" sz="2400" dirty="0">
                <a:latin typeface="Consolas" panose="020B0609020204030204" pitchFamily="49" charset="0"/>
              </a:rPr>
              <a:t>) {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double c1=2</a:t>
            </a:r>
            <a:r>
              <a:rPr lang="en-US" sz="2400" baseline="30000" dirty="0">
                <a:latin typeface="Consolas" panose="020B0609020204030204" pitchFamily="49" charset="0"/>
              </a:rPr>
              <a:t>104</a:t>
            </a:r>
            <a:r>
              <a:rPr lang="en-US" sz="2400" dirty="0">
                <a:latin typeface="Consolas" panose="020B0609020204030204" pitchFamily="49" charset="0"/>
              </a:rPr>
              <a:t>, c2=2</a:t>
            </a:r>
            <a:r>
              <a:rPr lang="en-US" sz="2400" baseline="30000" dirty="0">
                <a:latin typeface="Consolas" panose="020B0609020204030204" pitchFamily="49" charset="0"/>
              </a:rPr>
              <a:t>104</a:t>
            </a:r>
            <a:r>
              <a:rPr lang="en-US" sz="2400" dirty="0">
                <a:latin typeface="Consolas" panose="020B0609020204030204" pitchFamily="49" charset="0"/>
              </a:rPr>
              <a:t>+2</a:t>
            </a:r>
            <a:r>
              <a:rPr lang="en-US" sz="2400" baseline="30000" dirty="0">
                <a:latin typeface="Consolas" panose="020B0609020204030204" pitchFamily="49" charset="0"/>
              </a:rPr>
              <a:t>52</a:t>
            </a:r>
            <a:r>
              <a:rPr lang="en-US" sz="2400" dirty="0">
                <a:latin typeface="Consolas" panose="020B0609020204030204" pitchFamily="49" charset="0"/>
              </a:rPr>
              <a:t>, add;</a:t>
            </a:r>
          </a:p>
          <a:p>
            <a:endParaRPr lang="en-US" sz="2400" dirty="0">
              <a:latin typeface="Consolas" panose="020B0609020204030204" pitchFamily="49" charset="0"/>
            </a:endParaRPr>
          </a:p>
          <a:p>
            <a:r>
              <a:rPr lang="en-US" sz="2400" dirty="0">
                <a:latin typeface="Consolas" panose="020B0609020204030204" pitchFamily="49" charset="0"/>
              </a:rPr>
              <a:t>   hi = __</a:t>
            </a:r>
            <a:r>
              <a:rPr lang="en-US" sz="2400" dirty="0" err="1">
                <a:latin typeface="Consolas" panose="020B0609020204030204" pitchFamily="49" charset="0"/>
              </a:rPr>
              <a:t>fma_rz</a:t>
            </a:r>
            <a:r>
              <a:rPr lang="en-US" sz="2400" dirty="0">
                <a:latin typeface="Consolas" panose="020B0609020204030204" pitchFamily="49" charset="0"/>
              </a:rPr>
              <a:t>(</a:t>
            </a:r>
            <a:r>
              <a:rPr lang="en-US" sz="2400" dirty="0" err="1">
                <a:latin typeface="Consolas" panose="020B0609020204030204" pitchFamily="49" charset="0"/>
              </a:rPr>
              <a:t>a_sample</a:t>
            </a:r>
            <a:r>
              <a:rPr lang="en-US" sz="2400" dirty="0">
                <a:latin typeface="Consolas" panose="020B0609020204030204" pitchFamily="49" charset="0"/>
              </a:rPr>
              <a:t>, </a:t>
            </a:r>
            <a:r>
              <a:rPr lang="en-US" sz="2400" dirty="0" err="1">
                <a:latin typeface="Consolas" panose="020B0609020204030204" pitchFamily="49" charset="0"/>
              </a:rPr>
              <a:t>b_sample</a:t>
            </a:r>
            <a:r>
              <a:rPr lang="en-US" sz="2400" dirty="0">
                <a:latin typeface="Consolas" panose="020B0609020204030204" pitchFamily="49" charset="0"/>
              </a:rPr>
              <a:t>, c1);</a:t>
            </a:r>
            <a:endParaRPr lang="en-US" sz="2400" baseline="300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latin typeface="Consolas" panose="020B0609020204030204" pitchFamily="49" charset="0"/>
              </a:rPr>
              <a:t>   add = c2 – hi;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lo = __</a:t>
            </a:r>
            <a:r>
              <a:rPr lang="en-US" sz="2400" dirty="0" err="1">
                <a:latin typeface="Consolas" panose="020B0609020204030204" pitchFamily="49" charset="0"/>
              </a:rPr>
              <a:t>fma_rz</a:t>
            </a:r>
            <a:r>
              <a:rPr lang="en-US" sz="2400" dirty="0">
                <a:latin typeface="Consolas" panose="020B0609020204030204" pitchFamily="49" charset="0"/>
              </a:rPr>
              <a:t>(</a:t>
            </a:r>
            <a:r>
              <a:rPr lang="en-US" sz="2400" dirty="0" err="1">
                <a:latin typeface="Consolas" panose="020B0609020204030204" pitchFamily="49" charset="0"/>
              </a:rPr>
              <a:t>a_sample</a:t>
            </a:r>
            <a:r>
              <a:rPr lang="en-US" sz="2400" dirty="0">
                <a:latin typeface="Consolas" panose="020B0609020204030204" pitchFamily="49" charset="0"/>
              </a:rPr>
              <a:t>, </a:t>
            </a:r>
            <a:r>
              <a:rPr lang="en-US" sz="2400" dirty="0" err="1">
                <a:latin typeface="Consolas" panose="020B0609020204030204" pitchFamily="49" charset="0"/>
              </a:rPr>
              <a:t>b_sample</a:t>
            </a:r>
            <a:r>
              <a:rPr lang="en-US" sz="2400" dirty="0">
                <a:latin typeface="Consolas" panose="020B0609020204030204" pitchFamily="49" charset="0"/>
              </a:rPr>
              <a:t>, add);</a:t>
            </a:r>
          </a:p>
          <a:p>
            <a:endParaRPr lang="en-US" sz="2400" dirty="0">
              <a:latin typeface="Consolas" panose="020B0609020204030204" pitchFamily="49" charset="0"/>
            </a:endParaRPr>
          </a:p>
          <a:p>
            <a:r>
              <a:rPr lang="en-US" sz="2400" dirty="0">
                <a:latin typeface="Consolas" panose="020B0609020204030204" pitchFamily="49" charset="0"/>
              </a:rPr>
              <a:t>   lo = lo - 2</a:t>
            </a:r>
            <a:r>
              <a:rPr lang="en-US" sz="2400" baseline="30000" dirty="0">
                <a:latin typeface="Consolas" panose="020B0609020204030204" pitchFamily="49" charset="0"/>
              </a:rPr>
              <a:t>52</a:t>
            </a:r>
            <a:r>
              <a:rPr lang="en-US" sz="2400" dirty="0"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hi = (hi - 2</a:t>
            </a:r>
            <a:r>
              <a:rPr lang="en-US" sz="2400" baseline="30000" dirty="0">
                <a:latin typeface="Consolas" panose="020B0609020204030204" pitchFamily="49" charset="0"/>
              </a:rPr>
              <a:t>104</a:t>
            </a:r>
            <a:r>
              <a:rPr lang="en-US" sz="2400" dirty="0">
                <a:latin typeface="Consolas" panose="020B0609020204030204" pitchFamily="49" charset="0"/>
              </a:rPr>
              <a:t>) * 2</a:t>
            </a:r>
            <a:r>
              <a:rPr lang="en-US" sz="2400" baseline="30000" dirty="0">
                <a:latin typeface="Consolas" panose="020B0609020204030204" pitchFamily="49" charset="0"/>
              </a:rPr>
              <a:t>-52</a:t>
            </a:r>
            <a:r>
              <a:rPr lang="en-US" sz="2400" dirty="0">
                <a:latin typeface="Consolas" panose="020B0609020204030204" pitchFamily="49" charset="0"/>
              </a:rPr>
              <a:t>;</a:t>
            </a:r>
          </a:p>
          <a:p>
            <a:endParaRPr lang="en-US" sz="2400" dirty="0">
              <a:latin typeface="Consolas" panose="020B0609020204030204" pitchFamily="49" charset="0"/>
            </a:endParaRPr>
          </a:p>
          <a:p>
            <a:r>
              <a:rPr lang="en-US" sz="2400" dirty="0">
                <a:latin typeface="Consolas" panose="020B0609020204030204" pitchFamily="49" charset="0"/>
              </a:rPr>
              <a:t>   return ((uint64_t)hi, (uint64_t)lo);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1837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54DD2-DE87-4C8D-8F6F-30D7A2EA8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IEEE 754 – Double Precision Representation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2E5FFF-60FC-4FDD-A4A8-3E5DCA327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720" y="1870696"/>
            <a:ext cx="8770392" cy="483883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38D50E4-A799-4DD1-AB78-19DCA8F731AB}"/>
              </a:ext>
            </a:extLst>
          </p:cNvPr>
          <p:cNvCxnSpPr>
            <a:cxnSpLocks/>
          </p:cNvCxnSpPr>
          <p:nvPr/>
        </p:nvCxnSpPr>
        <p:spPr>
          <a:xfrm flipV="1">
            <a:off x="1245870" y="2468880"/>
            <a:ext cx="287098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>
            <a:extLst>
              <a:ext uri="{FF2B5EF4-FFF2-40B4-BE49-F238E27FC236}">
                <a16:creationId xmlns:a16="http://schemas.microsoft.com/office/drawing/2014/main" id="{729AD399-93DD-4372-9D1A-D15FB31FC663}"/>
              </a:ext>
            </a:extLst>
          </p:cNvPr>
          <p:cNvSpPr/>
          <p:nvPr/>
        </p:nvSpPr>
        <p:spPr>
          <a:xfrm rot="5400000">
            <a:off x="2336292" y="1970532"/>
            <a:ext cx="342900" cy="1339596"/>
          </a:xfrm>
          <a:prstGeom prst="rightBrace">
            <a:avLst>
              <a:gd name="adj1" fmla="val 156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5CB52E2A-4370-41AB-814F-2B39FAEFA27F}"/>
              </a:ext>
            </a:extLst>
          </p:cNvPr>
          <p:cNvSpPr/>
          <p:nvPr/>
        </p:nvSpPr>
        <p:spPr>
          <a:xfrm rot="5400000">
            <a:off x="6624447" y="-839343"/>
            <a:ext cx="342900" cy="6959346"/>
          </a:xfrm>
          <a:prstGeom prst="rightBrace">
            <a:avLst>
              <a:gd name="adj1" fmla="val 156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7603B0-810B-4ABB-81CB-E1EB205B90A8}"/>
              </a:ext>
            </a:extLst>
          </p:cNvPr>
          <p:cNvSpPr txBox="1"/>
          <p:nvPr/>
        </p:nvSpPr>
        <p:spPr>
          <a:xfrm>
            <a:off x="958772" y="2948940"/>
            <a:ext cx="574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Sign</a:t>
            </a:r>
          </a:p>
          <a:p>
            <a:pPr algn="ctr"/>
            <a:r>
              <a:rPr lang="en-US" dirty="0"/>
              <a:t>bit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369152-E6A0-462B-8471-EA29BB45C7D2}"/>
              </a:ext>
            </a:extLst>
          </p:cNvPr>
          <p:cNvSpPr txBox="1"/>
          <p:nvPr/>
        </p:nvSpPr>
        <p:spPr>
          <a:xfrm>
            <a:off x="1639047" y="2948940"/>
            <a:ext cx="1795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11 bit Exponent</a:t>
            </a:r>
          </a:p>
          <a:p>
            <a:pPr algn="ctr"/>
            <a:r>
              <a:rPr lang="en-US" dirty="0"/>
              <a:t>with bias of 1023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2114F1-EA3C-4022-8F1E-FF7ACDBCD869}"/>
              </a:ext>
            </a:extLst>
          </p:cNvPr>
          <p:cNvSpPr txBox="1"/>
          <p:nvPr/>
        </p:nvSpPr>
        <p:spPr>
          <a:xfrm>
            <a:off x="5166361" y="2948940"/>
            <a:ext cx="4126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52 bit mantissa, with implicit high bit (i.e., not stored in the bit representation).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F3F6ED6-65AD-49A7-AC87-A25DE064AF1B}"/>
                  </a:ext>
                </a:extLst>
              </p:cNvPr>
              <p:cNvSpPr txBox="1"/>
              <p:nvPr/>
            </p:nvSpPr>
            <p:spPr>
              <a:xfrm>
                <a:off x="502920" y="4070032"/>
                <a:ext cx="11523604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If we store 2</a:t>
                </a:r>
                <a:r>
                  <a:rPr lang="en-US" sz="2400" baseline="30000" dirty="0"/>
                  <a:t>104</a:t>
                </a:r>
                <a:r>
                  <a:rPr lang="en-US" sz="2400" dirty="0"/>
                  <a:t>+x, in a double (with </a:t>
                </a:r>
                <a:r>
                  <a:rPr lang="en-US" sz="2400" dirty="0" err="1"/>
                  <a:t>rz</a:t>
                </a:r>
                <a:r>
                  <a:rPr lang="en-US" sz="2400" dirty="0"/>
                  <a:t> rounding), where 0 ≤ x &lt; 2</a:t>
                </a:r>
                <a:r>
                  <a:rPr lang="en-US" sz="2400" baseline="30000" dirty="0"/>
                  <a:t>104</a:t>
                </a:r>
                <a:r>
                  <a:rPr lang="en-US" sz="2400" dirty="0"/>
                  <a:t>, then 2</a:t>
                </a:r>
                <a:r>
                  <a:rPr lang="en-US" sz="2400" baseline="30000" dirty="0"/>
                  <a:t>104</a:t>
                </a:r>
                <a:r>
                  <a:rPr lang="en-US" sz="2400" dirty="0"/>
                  <a:t> becomes the </a:t>
                </a:r>
                <a:br>
                  <a:rPr lang="en-US" sz="2400" dirty="0"/>
                </a:br>
                <a:r>
                  <a:rPr lang="en-US" sz="2400" dirty="0"/>
                  <a:t>implicit bit and the 52-bit mantissa is exactly filled with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/252</m:t>
                        </m:r>
                      </m:e>
                    </m:d>
                  </m:oMath>
                </a14:m>
                <a:r>
                  <a:rPr lang="en-US" sz="2400" dirty="0"/>
                  <a:t>. 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Likewise, if we store 2</a:t>
                </a:r>
                <a:r>
                  <a:rPr lang="en-US" sz="2400" baseline="30000" dirty="0"/>
                  <a:t>52 </a:t>
                </a:r>
                <a:r>
                  <a:rPr lang="en-US" sz="2400" dirty="0"/>
                  <a:t>+ y in a double, where 0 ≤ y &lt; 2</a:t>
                </a:r>
                <a:r>
                  <a:rPr lang="en-US" sz="2400" baseline="30000" dirty="0"/>
                  <a:t>52 </a:t>
                </a:r>
                <a:r>
                  <a:rPr lang="en-US" sz="2400" dirty="0"/>
                  <a:t>then 2</a:t>
                </a:r>
                <a:r>
                  <a:rPr lang="en-US" sz="2400" baseline="30000" dirty="0"/>
                  <a:t>52</a:t>
                </a:r>
                <a:r>
                  <a:rPr lang="en-US" sz="2400" dirty="0"/>
                  <a:t> becomes the implicit </a:t>
                </a:r>
              </a:p>
              <a:p>
                <a:r>
                  <a:rPr lang="en-US" sz="2400" dirty="0"/>
                  <a:t>bit and the 52-bit mantissa is exactly filled with y.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F3F6ED6-65AD-49A7-AC87-A25DE064A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" y="4070032"/>
                <a:ext cx="11523604" cy="1938992"/>
              </a:xfrm>
              <a:prstGeom prst="rect">
                <a:avLst/>
              </a:prstGeom>
              <a:blipFill>
                <a:blip r:embed="rId3"/>
                <a:stretch>
                  <a:fillRect l="-847" t="-2516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70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0733B-36D6-460A-8B8D-4574F76A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Overflow Problem -- Solution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1D43BD-2B85-4B39-955D-BDFCC040E1E6}"/>
              </a:ext>
            </a:extLst>
          </p:cNvPr>
          <p:cNvSpPr txBox="1"/>
          <p:nvPr/>
        </p:nvSpPr>
        <p:spPr>
          <a:xfrm>
            <a:off x="2901054" y="2251710"/>
            <a:ext cx="638989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full_product</a:t>
            </a:r>
            <a:r>
              <a:rPr lang="en-US" dirty="0">
                <a:latin typeface="Consolas" panose="020B0609020204030204" pitchFamily="49" charset="0"/>
              </a:rPr>
              <a:t>(double 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, double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double   c1 = 2</a:t>
            </a:r>
            <a:r>
              <a:rPr lang="en-US" baseline="30000" dirty="0">
                <a:latin typeface="Consolas" panose="020B0609020204030204" pitchFamily="49" charset="0"/>
              </a:rPr>
              <a:t>104</a:t>
            </a:r>
            <a:r>
              <a:rPr lang="en-US" dirty="0">
                <a:latin typeface="Consolas" panose="020B0609020204030204" pitchFamily="49" charset="0"/>
              </a:rPr>
              <a:t>, c2 = 2</a:t>
            </a:r>
            <a:r>
              <a:rPr lang="en-US" baseline="30000" dirty="0">
                <a:latin typeface="Consolas" panose="020B0609020204030204" pitchFamily="49" charset="0"/>
              </a:rPr>
              <a:t>104</a:t>
            </a:r>
            <a:r>
              <a:rPr lang="en-US" dirty="0">
                <a:latin typeface="Consolas" panose="020B0609020204030204" pitchFamily="49" charset="0"/>
              </a:rPr>
              <a:t>+2</a:t>
            </a:r>
            <a:r>
              <a:rPr lang="en-US" baseline="30000" dirty="0">
                <a:latin typeface="Consolas" panose="020B0609020204030204" pitchFamily="49" charset="0"/>
              </a:rPr>
              <a:t>52</a:t>
            </a:r>
            <a:r>
              <a:rPr lang="en-US" dirty="0">
                <a:latin typeface="Consolas" panose="020B0609020204030204" pitchFamily="49" charset="0"/>
              </a:rPr>
              <a:t>, sub;</a:t>
            </a:r>
          </a:p>
          <a:p>
            <a:r>
              <a:rPr lang="en-US" dirty="0">
                <a:latin typeface="Consolas" panose="020B0609020204030204" pitchFamily="49" charset="0"/>
              </a:rPr>
              <a:t>   uint64_t </a:t>
            </a:r>
            <a:r>
              <a:rPr lang="en-US" dirty="0" err="1">
                <a:latin typeface="Consolas" panose="020B0609020204030204" pitchFamily="49" charset="0"/>
              </a:rPr>
              <a:t>uhi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ulo</a:t>
            </a:r>
            <a:r>
              <a:rPr lang="en-US" dirty="0">
                <a:latin typeface="Consolas" panose="020B0609020204030204" pitchFamily="49" charset="0"/>
              </a:rPr>
              <a:t>, mask = 0xFFFFFFFFFFFFFull;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hi = __</a:t>
            </a:r>
            <a:r>
              <a:rPr lang="en-US" dirty="0" err="1">
                <a:latin typeface="Consolas" panose="020B0609020204030204" pitchFamily="49" charset="0"/>
              </a:rPr>
              <a:t>fma_rz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, c1);</a:t>
            </a:r>
          </a:p>
          <a:p>
            <a:r>
              <a:rPr lang="en-US" dirty="0">
                <a:latin typeface="Consolas" panose="020B0609020204030204" pitchFamily="49" charset="0"/>
              </a:rPr>
              <a:t>   sub = c2 – hi;</a:t>
            </a:r>
          </a:p>
          <a:p>
            <a:r>
              <a:rPr lang="en-US" dirty="0">
                <a:latin typeface="Consolas" panose="020B0609020204030204" pitchFamily="49" charset="0"/>
              </a:rPr>
              <a:t>   lo = __</a:t>
            </a:r>
            <a:r>
              <a:rPr lang="en-US" dirty="0" err="1">
                <a:latin typeface="Consolas" panose="020B0609020204030204" pitchFamily="49" charset="0"/>
              </a:rPr>
              <a:t>fma_rz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, sub);</a:t>
            </a:r>
            <a:endParaRPr lang="en-US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</a:t>
            </a:r>
          </a:p>
          <a:p>
            <a:r>
              <a:rPr lang="en-US" dirty="0">
                <a:latin typeface="Consolas" panose="020B0609020204030204" pitchFamily="49" charset="0"/>
              </a:rPr>
              <a:t>   </a:t>
            </a:r>
            <a:r>
              <a:rPr lang="en-US" dirty="0" err="1">
                <a:latin typeface="Consolas" panose="020B0609020204030204" pitchFamily="49" charset="0"/>
              </a:rPr>
              <a:t>uhi</a:t>
            </a:r>
            <a:r>
              <a:rPr lang="en-US" dirty="0">
                <a:latin typeface="Consolas" panose="020B0609020204030204" pitchFamily="49" charset="0"/>
              </a:rPr>
              <a:t> = to_u64(hi) &amp; mask;</a:t>
            </a:r>
          </a:p>
          <a:p>
            <a:r>
              <a:rPr lang="en-US" dirty="0">
                <a:latin typeface="Consolas" panose="020B0609020204030204" pitchFamily="49" charset="0"/>
              </a:rPr>
              <a:t>   </a:t>
            </a:r>
            <a:r>
              <a:rPr lang="en-US" dirty="0" err="1">
                <a:latin typeface="Consolas" panose="020B0609020204030204" pitchFamily="49" charset="0"/>
              </a:rPr>
              <a:t>ulo</a:t>
            </a:r>
            <a:r>
              <a:rPr lang="en-US" dirty="0">
                <a:latin typeface="Consolas" panose="020B0609020204030204" pitchFamily="49" charset="0"/>
              </a:rPr>
              <a:t> = to_u64(lo) &amp; mask;</a:t>
            </a:r>
          </a:p>
          <a:p>
            <a:r>
              <a:rPr lang="en-US" dirty="0">
                <a:latin typeface="Consolas" panose="020B0609020204030204" pitchFamily="49" charset="0"/>
              </a:rPr>
              <a:t>   return (</a:t>
            </a:r>
            <a:r>
              <a:rPr lang="en-US" dirty="0" err="1">
                <a:latin typeface="Consolas" panose="020B0609020204030204" pitchFamily="49" charset="0"/>
              </a:rPr>
              <a:t>uhi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ulo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8954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D0F9B-DFD0-4ED0-85F6-A97555068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Format Conversion – to_u64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191E49-F63D-4156-A08F-D4E7F292C4BD}"/>
              </a:ext>
            </a:extLst>
          </p:cNvPr>
          <p:cNvSpPr txBox="1"/>
          <p:nvPr/>
        </p:nvSpPr>
        <p:spPr>
          <a:xfrm>
            <a:off x="3886200" y="1897380"/>
            <a:ext cx="399340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uint64_t to_u64(double d) {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 union {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   double   d;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   uint64_t u64;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 } converter;</a:t>
            </a:r>
          </a:p>
          <a:p>
            <a:endParaRPr lang="en-US" sz="2000" dirty="0">
              <a:latin typeface="Consolas" panose="020B0609020204030204" pitchFamily="49" charset="0"/>
            </a:endParaRPr>
          </a:p>
          <a:p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err="1">
                <a:latin typeface="Consolas" panose="020B0609020204030204" pitchFamily="49" charset="0"/>
              </a:rPr>
              <a:t>converter.d</a:t>
            </a:r>
            <a:r>
              <a:rPr lang="en-US" sz="2000" dirty="0">
                <a:latin typeface="Consolas" panose="020B0609020204030204" pitchFamily="49" charset="0"/>
              </a:rPr>
              <a:t>=d;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 return converter.u64;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2EB5D9-BB00-4ADE-8558-46E7154E4C18}"/>
              </a:ext>
            </a:extLst>
          </p:cNvPr>
          <p:cNvSpPr txBox="1"/>
          <p:nvPr/>
        </p:nvSpPr>
        <p:spPr>
          <a:xfrm>
            <a:off x="2290089" y="5486400"/>
            <a:ext cx="7353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Note:  this is not equivalent to casting d as an unsigned integer:    (uint64)d</a:t>
            </a:r>
          </a:p>
        </p:txBody>
      </p:sp>
    </p:spTree>
    <p:extLst>
      <p:ext uri="{BB962C8B-B14F-4D97-AF65-F5344CB8AC3E}">
        <p14:creationId xmlns:p14="http://schemas.microsoft.com/office/powerpoint/2010/main" val="1778722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B5031-2787-4D74-87C7-84C8E7CE0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Returning to our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58A72-138F-48A8-89D6-36A1324E6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Returning to our example:   a</a:t>
            </a:r>
            <a:r>
              <a:rPr lang="en-US" baseline="-25000" dirty="0"/>
              <a:t>0</a:t>
            </a:r>
            <a:r>
              <a:rPr lang="en-US" dirty="0"/>
              <a:t> = 2</a:t>
            </a:r>
            <a:r>
              <a:rPr lang="en-US" baseline="30000" dirty="0"/>
              <a:t>50</a:t>
            </a:r>
            <a:r>
              <a:rPr lang="en-US" dirty="0"/>
              <a:t>, b</a:t>
            </a:r>
            <a:r>
              <a:rPr lang="en-US" baseline="-25000" dirty="0"/>
              <a:t>0</a:t>
            </a:r>
            <a:r>
              <a:rPr lang="en-US" dirty="0"/>
              <a:t> = 2</a:t>
            </a:r>
            <a:r>
              <a:rPr lang="en-US" baseline="30000" dirty="0"/>
              <a:t>50</a:t>
            </a:r>
            <a:r>
              <a:rPr lang="en-US" dirty="0"/>
              <a:t>   and  a</a:t>
            </a:r>
            <a:r>
              <a:rPr lang="en-US" baseline="-25000" dirty="0"/>
              <a:t>1</a:t>
            </a:r>
            <a:r>
              <a:rPr lang="en-US" dirty="0"/>
              <a:t> = 1, b</a:t>
            </a:r>
            <a:r>
              <a:rPr lang="en-US" baseline="-25000" dirty="0"/>
              <a:t>1</a:t>
            </a:r>
            <a:r>
              <a:rPr lang="en-US" dirty="0"/>
              <a:t> = 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p</a:t>
            </a:r>
            <a:r>
              <a:rPr lang="en-US" baseline="-25000" dirty="0"/>
              <a:t>0</a:t>
            </a:r>
            <a:r>
              <a:rPr lang="en-US" dirty="0"/>
              <a:t> = </a:t>
            </a:r>
            <a:r>
              <a:rPr lang="en-US" dirty="0" err="1"/>
              <a:t>full_product</a:t>
            </a:r>
            <a:r>
              <a:rPr lang="en-US" dirty="0"/>
              <a:t>(a</a:t>
            </a:r>
            <a:r>
              <a:rPr lang="en-US" baseline="-25000" dirty="0"/>
              <a:t>0</a:t>
            </a:r>
            <a:r>
              <a:rPr lang="en-US" dirty="0"/>
              <a:t>, b</a:t>
            </a:r>
            <a:r>
              <a:rPr lang="en-US" baseline="-25000" dirty="0"/>
              <a:t>0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p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dirty="0" err="1"/>
              <a:t>full_product</a:t>
            </a:r>
            <a:r>
              <a:rPr lang="en-US" dirty="0"/>
              <a:t>(a</a:t>
            </a:r>
            <a:r>
              <a:rPr lang="en-US" baseline="-25000" dirty="0"/>
              <a:t>1</a:t>
            </a:r>
            <a:r>
              <a:rPr lang="en-US" dirty="0"/>
              <a:t>, b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have p</a:t>
            </a:r>
            <a:r>
              <a:rPr lang="en-US" baseline="-25000" dirty="0"/>
              <a:t>0</a:t>
            </a:r>
            <a:r>
              <a:rPr lang="en-US" dirty="0"/>
              <a:t> = (2</a:t>
            </a:r>
            <a:r>
              <a:rPr lang="en-US" baseline="30000" dirty="0"/>
              <a:t>48</a:t>
            </a:r>
            <a:r>
              <a:rPr lang="en-US" dirty="0"/>
              <a:t>, 0) and p</a:t>
            </a:r>
            <a:r>
              <a:rPr lang="en-US" baseline="-25000" dirty="0"/>
              <a:t>1</a:t>
            </a:r>
            <a:r>
              <a:rPr lang="en-US" dirty="0"/>
              <a:t> = (0, 1).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can be added using component-wise addition, using unsigned 64-bit integers.</a:t>
            </a:r>
          </a:p>
        </p:txBody>
      </p:sp>
    </p:spTree>
    <p:extLst>
      <p:ext uri="{BB962C8B-B14F-4D97-AF65-F5344CB8AC3E}">
        <p14:creationId xmlns:p14="http://schemas.microsoft.com/office/powerpoint/2010/main" val="3603423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26B9E-07D6-4452-A479-28C08062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Big Num Multiplication – Wide Samples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CC087D2-32CB-43E9-8654-80095B68A1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30" y="1861393"/>
            <a:ext cx="8708339" cy="3346711"/>
          </a:xfrm>
        </p:spPr>
      </p:pic>
    </p:spTree>
    <p:extLst>
      <p:ext uri="{BB962C8B-B14F-4D97-AF65-F5344CB8AC3E}">
        <p14:creationId xmlns:p14="http://schemas.microsoft.com/office/powerpoint/2010/main" val="3025373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84185-12F8-40B5-9A52-37A925875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MP Product Using Wide Samples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3EA0B0-9DB4-4FE6-A9DE-1299E18770A0}"/>
              </a:ext>
            </a:extLst>
          </p:cNvPr>
          <p:cNvSpPr txBox="1"/>
          <p:nvPr/>
        </p:nvSpPr>
        <p:spPr>
          <a:xfrm>
            <a:off x="2531745" y="1690688"/>
            <a:ext cx="71285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mp_product</a:t>
            </a:r>
            <a:r>
              <a:rPr lang="en-US" dirty="0">
                <a:latin typeface="Consolas" panose="020B0609020204030204" pitchFamily="49" charset="0"/>
              </a:rPr>
              <a:t>(double </a:t>
            </a:r>
            <a:r>
              <a:rPr lang="en-US" dirty="0" err="1">
                <a:latin typeface="Consolas" panose="020B0609020204030204" pitchFamily="49" charset="0"/>
              </a:rPr>
              <a:t>a_samples</a:t>
            </a:r>
            <a:r>
              <a:rPr lang="en-US" dirty="0">
                <a:latin typeface="Consolas" panose="020B0609020204030204" pitchFamily="49" charset="0"/>
              </a:rPr>
              <a:t>[], double </a:t>
            </a:r>
            <a:r>
              <a:rPr lang="en-US" dirty="0" err="1">
                <a:latin typeface="Consolas" panose="020B0609020204030204" pitchFamily="49" charset="0"/>
              </a:rPr>
              <a:t>b_samples</a:t>
            </a:r>
            <a:r>
              <a:rPr lang="en-US" dirty="0">
                <a:latin typeface="Consolas" panose="020B0609020204030204" pitchFamily="49" charset="0"/>
              </a:rPr>
              <a:t>[]) {</a:t>
            </a:r>
          </a:p>
          <a:p>
            <a:r>
              <a:rPr lang="en-US" dirty="0">
                <a:latin typeface="Consolas" panose="020B0609020204030204" pitchFamily="49" charset="0"/>
              </a:rPr>
              <a:t>   double   c1 = 2</a:t>
            </a:r>
            <a:r>
              <a:rPr lang="en-US" baseline="30000" dirty="0">
                <a:latin typeface="Consolas" panose="020B0609020204030204" pitchFamily="49" charset="0"/>
              </a:rPr>
              <a:t>104</a:t>
            </a:r>
            <a:r>
              <a:rPr lang="en-US" dirty="0">
                <a:latin typeface="Consolas" panose="020B0609020204030204" pitchFamily="49" charset="0"/>
              </a:rPr>
              <a:t>, c2 = 2</a:t>
            </a:r>
            <a:r>
              <a:rPr lang="en-US" baseline="30000" dirty="0">
                <a:latin typeface="Consolas" panose="020B0609020204030204" pitchFamily="49" charset="0"/>
              </a:rPr>
              <a:t>104</a:t>
            </a:r>
            <a:r>
              <a:rPr lang="en-US" dirty="0">
                <a:latin typeface="Consolas" panose="020B0609020204030204" pitchFamily="49" charset="0"/>
              </a:rPr>
              <a:t>+2</a:t>
            </a:r>
            <a:r>
              <a:rPr lang="en-US" baseline="30000" dirty="0">
                <a:latin typeface="Consolas" panose="020B0609020204030204" pitchFamily="49" charset="0"/>
              </a:rPr>
              <a:t>52</a:t>
            </a:r>
            <a:r>
              <a:rPr lang="en-US" dirty="0">
                <a:latin typeface="Consolas" panose="020B0609020204030204" pitchFamily="49" charset="0"/>
              </a:rPr>
              <a:t>, sub;</a:t>
            </a:r>
          </a:p>
          <a:p>
            <a:r>
              <a:rPr lang="en-US" dirty="0">
                <a:latin typeface="Consolas" panose="020B0609020204030204" pitchFamily="49" charset="0"/>
              </a:rPr>
              <a:t>   uint64_t cols[2N] = {0}, mask = 0xFFFFFFFFFFFFFull;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for(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=0;i&lt;</a:t>
            </a:r>
            <a:r>
              <a:rPr lang="en-US" dirty="0" err="1">
                <a:latin typeface="Consolas" panose="020B0609020204030204" pitchFamily="49" charset="0"/>
              </a:rPr>
              <a:t>N;i</a:t>
            </a:r>
            <a:r>
              <a:rPr lang="en-US" dirty="0">
                <a:latin typeface="Consolas" panose="020B0609020204030204" pitchFamily="49" charset="0"/>
              </a:rPr>
              <a:t>++) {</a:t>
            </a:r>
          </a:p>
          <a:p>
            <a:r>
              <a:rPr lang="en-US" dirty="0">
                <a:latin typeface="Consolas" panose="020B0609020204030204" pitchFamily="49" charset="0"/>
              </a:rPr>
              <a:t>     for(j=0;j&lt;</a:t>
            </a:r>
            <a:r>
              <a:rPr lang="en-US" dirty="0" err="1">
                <a:latin typeface="Consolas" panose="020B0609020204030204" pitchFamily="49" charset="0"/>
              </a:rPr>
              <a:t>N;j</a:t>
            </a:r>
            <a:r>
              <a:rPr lang="en-US" dirty="0">
                <a:latin typeface="Consolas" panose="020B0609020204030204" pitchFamily="49" charset="0"/>
              </a:rPr>
              <a:t>++)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hi = __</a:t>
            </a:r>
            <a:r>
              <a:rPr lang="en-US" dirty="0" err="1">
                <a:latin typeface="Consolas" panose="020B0609020204030204" pitchFamily="49" charset="0"/>
              </a:rPr>
              <a:t>fma_rz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],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[j], c1);</a:t>
            </a:r>
          </a:p>
          <a:p>
            <a:r>
              <a:rPr lang="en-US" dirty="0">
                <a:latin typeface="Consolas" panose="020B0609020204030204" pitchFamily="49" charset="0"/>
              </a:rPr>
              <a:t>       sub = c2 – hi;</a:t>
            </a:r>
          </a:p>
          <a:p>
            <a:r>
              <a:rPr lang="en-US" dirty="0">
                <a:latin typeface="Consolas" panose="020B0609020204030204" pitchFamily="49" charset="0"/>
              </a:rPr>
              <a:t>       lo = __</a:t>
            </a:r>
            <a:r>
              <a:rPr lang="en-US" dirty="0" err="1">
                <a:latin typeface="Consolas" panose="020B0609020204030204" pitchFamily="49" charset="0"/>
              </a:rPr>
              <a:t>fma_rz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],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[j], sub);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    cols[</a:t>
            </a:r>
            <a:r>
              <a:rPr lang="en-US" dirty="0" err="1">
                <a:latin typeface="Consolas" panose="020B0609020204030204" pitchFamily="49" charset="0"/>
              </a:rPr>
              <a:t>i+j</a:t>
            </a:r>
            <a:r>
              <a:rPr lang="en-US" dirty="0">
                <a:latin typeface="Consolas" panose="020B0609020204030204" pitchFamily="49" charset="0"/>
              </a:rPr>
              <a:t>] += to_u64(lo) &amp; mask;</a:t>
            </a:r>
          </a:p>
          <a:p>
            <a:r>
              <a:rPr lang="en-US" dirty="0">
                <a:latin typeface="Consolas" panose="020B0609020204030204" pitchFamily="49" charset="0"/>
              </a:rPr>
              <a:t>       cols[i+j+1] += to_u64(hi) &amp; mask;</a:t>
            </a:r>
          </a:p>
          <a:p>
            <a:r>
              <a:rPr lang="en-US" dirty="0">
                <a:latin typeface="Consolas" panose="020B0609020204030204" pitchFamily="49" charset="0"/>
              </a:rPr>
              <a:t>     }</a:t>
            </a:r>
          </a:p>
          <a:p>
            <a:r>
              <a:rPr lang="en-US" dirty="0">
                <a:latin typeface="Consolas" panose="020B0609020204030204" pitchFamily="49" charset="0"/>
              </a:rPr>
              <a:t>   }</a:t>
            </a:r>
          </a:p>
          <a:p>
            <a:r>
              <a:rPr lang="en-US" dirty="0">
                <a:latin typeface="Consolas" panose="020B0609020204030204" pitchFamily="49" charset="0"/>
              </a:rPr>
              <a:t>   return cols;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52686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5CE8-C9C8-471B-9876-03FE9A36B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Optimization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3B5AB2-6F87-4F36-BACE-CE8F684C7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720" y="1870696"/>
            <a:ext cx="8770392" cy="483883"/>
          </a:xfrm>
          <a:prstGeom prst="rect">
            <a:avLst/>
          </a:prstGeom>
        </p:spPr>
      </p:pic>
      <p:sp>
        <p:nvSpPr>
          <p:cNvPr id="6" name="Right Brace 5">
            <a:extLst>
              <a:ext uri="{FF2B5EF4-FFF2-40B4-BE49-F238E27FC236}">
                <a16:creationId xmlns:a16="http://schemas.microsoft.com/office/drawing/2014/main" id="{39C2689B-1C27-4C76-B638-A0F4A4EECF98}"/>
              </a:ext>
            </a:extLst>
          </p:cNvPr>
          <p:cNvSpPr/>
          <p:nvPr/>
        </p:nvSpPr>
        <p:spPr>
          <a:xfrm rot="5400000">
            <a:off x="2339687" y="1733900"/>
            <a:ext cx="162896" cy="1535670"/>
          </a:xfrm>
          <a:prstGeom prst="rightBrace">
            <a:avLst>
              <a:gd name="adj1" fmla="val 156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1F8027-31EE-48CE-B1DC-4F5E5D65E6D1}"/>
              </a:ext>
            </a:extLst>
          </p:cNvPr>
          <p:cNvSpPr txBox="1"/>
          <p:nvPr/>
        </p:nvSpPr>
        <p:spPr>
          <a:xfrm>
            <a:off x="1809481" y="2648891"/>
            <a:ext cx="1204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Top 12 Bits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C44F7C-B5C1-43EA-87B0-0F3E68288E6A}"/>
              </a:ext>
            </a:extLst>
          </p:cNvPr>
          <p:cNvSpPr txBox="1"/>
          <p:nvPr/>
        </p:nvSpPr>
        <p:spPr>
          <a:xfrm>
            <a:off x="1485900" y="3920490"/>
            <a:ext cx="981640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Top 12 bits are always constant.   For high products, it’s </a:t>
            </a:r>
            <a:r>
              <a:rPr lang="en-US" b="1" dirty="0"/>
              <a:t>0x467</a:t>
            </a:r>
            <a:r>
              <a:rPr lang="en-US" dirty="0"/>
              <a:t>, which is 104 + 1023 (the bias).   For low</a:t>
            </a:r>
          </a:p>
          <a:p>
            <a:r>
              <a:rPr lang="en-US" dirty="0"/>
              <a:t>products it is always </a:t>
            </a:r>
            <a:r>
              <a:rPr lang="en-US" b="1" dirty="0"/>
              <a:t>0x433</a:t>
            </a:r>
            <a:r>
              <a:rPr lang="en-US" dirty="0"/>
              <a:t>, which is 52 + 1023.</a:t>
            </a:r>
          </a:p>
          <a:p>
            <a:endParaRPr lang="en-US" dirty="0"/>
          </a:p>
          <a:p>
            <a:r>
              <a:rPr lang="en-US" dirty="0"/>
              <a:t>Since they are constant, we can add them to the column sums and by tracking the number of high and </a:t>
            </a:r>
          </a:p>
          <a:p>
            <a:r>
              <a:rPr lang="en-US" dirty="0"/>
              <a:t>low products, we can cancel them all out with a single subtractions.  </a:t>
            </a:r>
          </a:p>
          <a:p>
            <a:endParaRPr lang="en-US" dirty="0"/>
          </a:p>
          <a:p>
            <a:r>
              <a:rPr lang="en-US" dirty="0"/>
              <a:t>The subtraction can even by avoided by initializing the column sum with the right magic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43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A3590-4106-4528-B07A-E74DE459E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7"/>
            <a:ext cx="10515600" cy="68372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MP Product – Optimized Version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48AB45-6F1C-4673-9A80-578EDE640939}"/>
              </a:ext>
            </a:extLst>
          </p:cNvPr>
          <p:cNvSpPr txBox="1"/>
          <p:nvPr/>
        </p:nvSpPr>
        <p:spPr>
          <a:xfrm>
            <a:off x="2760345" y="969472"/>
            <a:ext cx="68616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mp_product</a:t>
            </a:r>
            <a:r>
              <a:rPr lang="en-US" dirty="0">
                <a:latin typeface="Consolas" panose="020B0609020204030204" pitchFamily="49" charset="0"/>
              </a:rPr>
              <a:t>(double </a:t>
            </a:r>
            <a:r>
              <a:rPr lang="en-US" dirty="0" err="1">
                <a:latin typeface="Consolas" panose="020B0609020204030204" pitchFamily="49" charset="0"/>
              </a:rPr>
              <a:t>a_samples</a:t>
            </a:r>
            <a:r>
              <a:rPr lang="en-US" dirty="0">
                <a:latin typeface="Consolas" panose="020B0609020204030204" pitchFamily="49" charset="0"/>
              </a:rPr>
              <a:t>[], double </a:t>
            </a:r>
            <a:r>
              <a:rPr lang="en-US" dirty="0" err="1">
                <a:latin typeface="Consolas" panose="020B0609020204030204" pitchFamily="49" charset="0"/>
              </a:rPr>
              <a:t>b_samples</a:t>
            </a:r>
            <a:r>
              <a:rPr lang="en-US" dirty="0">
                <a:latin typeface="Consolas" panose="020B0609020204030204" pitchFamily="49" charset="0"/>
              </a:rPr>
              <a:t>[]) {</a:t>
            </a:r>
          </a:p>
          <a:p>
            <a:r>
              <a:rPr lang="en-US" dirty="0">
                <a:latin typeface="Consolas" panose="020B0609020204030204" pitchFamily="49" charset="0"/>
              </a:rPr>
              <a:t>   double   c1 = 2</a:t>
            </a:r>
            <a:r>
              <a:rPr lang="en-US" baseline="30000" dirty="0">
                <a:latin typeface="Consolas" panose="020B0609020204030204" pitchFamily="49" charset="0"/>
              </a:rPr>
              <a:t>104</a:t>
            </a:r>
            <a:r>
              <a:rPr lang="en-US" dirty="0">
                <a:latin typeface="Consolas" panose="020B0609020204030204" pitchFamily="49" charset="0"/>
              </a:rPr>
              <a:t>, c2 = 2</a:t>
            </a:r>
            <a:r>
              <a:rPr lang="en-US" baseline="30000" dirty="0">
                <a:latin typeface="Consolas" panose="020B0609020204030204" pitchFamily="49" charset="0"/>
              </a:rPr>
              <a:t>104</a:t>
            </a:r>
            <a:r>
              <a:rPr lang="en-US" dirty="0">
                <a:latin typeface="Consolas" panose="020B0609020204030204" pitchFamily="49" charset="0"/>
              </a:rPr>
              <a:t>+2</a:t>
            </a:r>
            <a:r>
              <a:rPr lang="en-US" baseline="30000" dirty="0">
                <a:latin typeface="Consolas" panose="020B0609020204030204" pitchFamily="49" charset="0"/>
              </a:rPr>
              <a:t>52</a:t>
            </a:r>
            <a:r>
              <a:rPr lang="en-US" dirty="0">
                <a:latin typeface="Consolas" panose="020B0609020204030204" pitchFamily="49" charset="0"/>
              </a:rPr>
              <a:t>, sub;</a:t>
            </a:r>
          </a:p>
          <a:p>
            <a:r>
              <a:rPr lang="en-US" dirty="0">
                <a:latin typeface="Consolas" panose="020B0609020204030204" pitchFamily="49" charset="0"/>
              </a:rPr>
              <a:t>   uint64_t cols[2*N];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// magic values to cancel high/low constants</a:t>
            </a:r>
          </a:p>
          <a:p>
            <a:r>
              <a:rPr lang="en-US" dirty="0">
                <a:latin typeface="Consolas" panose="020B0609020204030204" pitchFamily="49" charset="0"/>
              </a:rPr>
              <a:t>   for(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=0;i&lt;</a:t>
            </a:r>
            <a:r>
              <a:rPr lang="en-US" dirty="0" err="1">
                <a:latin typeface="Consolas" panose="020B0609020204030204" pitchFamily="49" charset="0"/>
              </a:rPr>
              <a:t>N;i</a:t>
            </a:r>
            <a:r>
              <a:rPr lang="en-US" dirty="0">
                <a:latin typeface="Consolas" panose="020B0609020204030204" pitchFamily="49" charset="0"/>
              </a:rPr>
              <a:t>++) {</a:t>
            </a:r>
          </a:p>
          <a:p>
            <a:r>
              <a:rPr lang="en-US" dirty="0">
                <a:latin typeface="Consolas" panose="020B0609020204030204" pitchFamily="49" charset="0"/>
              </a:rPr>
              <a:t>     cols[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] = </a:t>
            </a:r>
            <a:r>
              <a:rPr lang="en-US" dirty="0" err="1">
                <a:latin typeface="Consolas" panose="020B0609020204030204" pitchFamily="49" charset="0"/>
              </a:rPr>
              <a:t>make_initial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, i+1);</a:t>
            </a:r>
          </a:p>
          <a:p>
            <a:r>
              <a:rPr lang="en-US" dirty="0">
                <a:latin typeface="Consolas" panose="020B0609020204030204" pitchFamily="49" charset="0"/>
              </a:rPr>
              <a:t>     cols[2*N-1-i] = </a:t>
            </a:r>
            <a:r>
              <a:rPr lang="en-US" dirty="0" err="1">
                <a:latin typeface="Consolas" panose="020B0609020204030204" pitchFamily="49" charset="0"/>
              </a:rPr>
              <a:t>make_initial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+ 1,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for(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=0;i&lt;</a:t>
            </a:r>
            <a:r>
              <a:rPr lang="en-US" dirty="0" err="1">
                <a:latin typeface="Consolas" panose="020B0609020204030204" pitchFamily="49" charset="0"/>
              </a:rPr>
              <a:t>N;i</a:t>
            </a:r>
            <a:r>
              <a:rPr lang="en-US" dirty="0">
                <a:latin typeface="Consolas" panose="020B0609020204030204" pitchFamily="49" charset="0"/>
              </a:rPr>
              <a:t>++)</a:t>
            </a:r>
          </a:p>
          <a:p>
            <a:r>
              <a:rPr lang="en-US" dirty="0">
                <a:latin typeface="Consolas" panose="020B0609020204030204" pitchFamily="49" charset="0"/>
              </a:rPr>
              <a:t>     for(j=0;j&lt;</a:t>
            </a:r>
            <a:r>
              <a:rPr lang="en-US" dirty="0" err="1">
                <a:latin typeface="Consolas" panose="020B0609020204030204" pitchFamily="49" charset="0"/>
              </a:rPr>
              <a:t>N;j</a:t>
            </a:r>
            <a:r>
              <a:rPr lang="en-US" dirty="0">
                <a:latin typeface="Consolas" panose="020B0609020204030204" pitchFamily="49" charset="0"/>
              </a:rPr>
              <a:t>++)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hi = __</a:t>
            </a:r>
            <a:r>
              <a:rPr lang="en-US" dirty="0" err="1">
                <a:latin typeface="Consolas" panose="020B0609020204030204" pitchFamily="49" charset="0"/>
              </a:rPr>
              <a:t>fma_rz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],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[j], c1);</a:t>
            </a:r>
          </a:p>
          <a:p>
            <a:r>
              <a:rPr lang="en-US" dirty="0">
                <a:latin typeface="Consolas" panose="020B0609020204030204" pitchFamily="49" charset="0"/>
              </a:rPr>
              <a:t>       sub = c2 – hi;</a:t>
            </a:r>
          </a:p>
          <a:p>
            <a:r>
              <a:rPr lang="en-US" dirty="0">
                <a:latin typeface="Consolas" panose="020B0609020204030204" pitchFamily="49" charset="0"/>
              </a:rPr>
              <a:t>       lo = __</a:t>
            </a:r>
            <a:r>
              <a:rPr lang="en-US" dirty="0" err="1">
                <a:latin typeface="Consolas" panose="020B0609020204030204" pitchFamily="49" charset="0"/>
              </a:rPr>
              <a:t>fma_rz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],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[j], sub);</a:t>
            </a:r>
          </a:p>
          <a:p>
            <a:r>
              <a:rPr lang="en-US" dirty="0">
                <a:latin typeface="Consolas" panose="020B0609020204030204" pitchFamily="49" charset="0"/>
              </a:rPr>
              <a:t>       cols[</a:t>
            </a:r>
            <a:r>
              <a:rPr lang="en-US" dirty="0" err="1">
                <a:latin typeface="Consolas" panose="020B0609020204030204" pitchFamily="49" charset="0"/>
              </a:rPr>
              <a:t>i+j</a:t>
            </a:r>
            <a:r>
              <a:rPr lang="en-US" dirty="0">
                <a:latin typeface="Consolas" panose="020B0609020204030204" pitchFamily="49" charset="0"/>
              </a:rPr>
              <a:t>] += to_u64(lo);</a:t>
            </a:r>
          </a:p>
          <a:p>
            <a:r>
              <a:rPr lang="en-US" dirty="0">
                <a:latin typeface="Consolas" panose="020B0609020204030204" pitchFamily="49" charset="0"/>
              </a:rPr>
              <a:t>       cols[i+j+1] += to_u64(hi);</a:t>
            </a:r>
          </a:p>
          <a:p>
            <a:r>
              <a:rPr lang="en-US" dirty="0">
                <a:latin typeface="Consolas" panose="020B0609020204030204" pitchFamily="49" charset="0"/>
              </a:rPr>
              <a:t>     }</a:t>
            </a:r>
          </a:p>
          <a:p>
            <a:r>
              <a:rPr lang="en-US" dirty="0">
                <a:latin typeface="Consolas" panose="020B0609020204030204" pitchFamily="49" charset="0"/>
              </a:rPr>
              <a:t>   return cols;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4145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D4FDE-7E34-4025-AFF8-6E27B4D6D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Initial Value Routine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E0EA3E-EBA2-42D6-96EE-9C5AD6C38735}"/>
              </a:ext>
            </a:extLst>
          </p:cNvPr>
          <p:cNvSpPr txBox="1"/>
          <p:nvPr/>
        </p:nvSpPr>
        <p:spPr>
          <a:xfrm>
            <a:off x="2521143" y="2163128"/>
            <a:ext cx="71497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uint64_t </a:t>
            </a:r>
            <a:r>
              <a:rPr lang="en-US" dirty="0" err="1">
                <a:latin typeface="Consolas" panose="020B0609020204030204" pitchFamily="49" charset="0"/>
              </a:rPr>
              <a:t>make_initial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high_count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low_count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uint64_t value = 0x467*</a:t>
            </a:r>
            <a:r>
              <a:rPr lang="en-US" dirty="0" err="1">
                <a:latin typeface="Consolas" panose="020B0609020204030204" pitchFamily="49" charset="0"/>
              </a:rPr>
              <a:t>high_count</a:t>
            </a:r>
            <a:r>
              <a:rPr lang="en-US" dirty="0">
                <a:latin typeface="Consolas" panose="020B0609020204030204" pitchFamily="49" charset="0"/>
              </a:rPr>
              <a:t> + 0x433*</a:t>
            </a:r>
            <a:r>
              <a:rPr lang="en-US" dirty="0" err="1">
                <a:latin typeface="Consolas" panose="020B0609020204030204" pitchFamily="49" charset="0"/>
              </a:rPr>
              <a:t>low_count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return –((value &amp; 0xFFF)&lt;&lt;52);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231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D70A1-C82A-4999-95F6-642CDA4C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Talk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2C9D8-239C-4A04-917B-18E91EEB1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 Exp is an important cryptographic primitive: RSA, digital signatures, prime generation, content centric networks,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Look at a simpler problem:  big number multiplication</a:t>
            </a:r>
          </a:p>
          <a:p>
            <a:r>
              <a:rPr lang="en-US" dirty="0"/>
              <a:t>Computations can be done in the integer domain or floating point domain</a:t>
            </a:r>
          </a:p>
          <a:p>
            <a:r>
              <a:rPr lang="en-US" dirty="0"/>
              <a:t>Narrow Samples vs Wide Samples</a:t>
            </a:r>
          </a:p>
          <a:p>
            <a:r>
              <a:rPr lang="en-US" dirty="0"/>
              <a:t>Optimizations</a:t>
            </a:r>
          </a:p>
          <a:p>
            <a:r>
              <a:rPr lang="en-US" dirty="0"/>
              <a:t>Results</a:t>
            </a:r>
          </a:p>
          <a:p>
            <a:r>
              <a:rPr lang="en-US" dirty="0"/>
              <a:t>Question / Conjecture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490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9A0F2-A75A-46CB-A18E-09B0A2B2B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 Exp Implementation </a:t>
            </a:r>
            <a:br>
              <a:rPr lang="en-US" dirty="0"/>
            </a:br>
            <a:r>
              <a:rPr lang="en-US" dirty="0"/>
              <a:t>(lots of hand waving)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76A7F-7C2C-4A10-9A44-7E22A107A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4225"/>
            <a:ext cx="10985500" cy="4300855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Parallel implementation with 4-8 GPU threads assigned to each Mod Exp instance</a:t>
            </a:r>
          </a:p>
          <a:p>
            <a:pPr>
              <a:spcBef>
                <a:spcPts val="2400"/>
              </a:spcBef>
            </a:pPr>
            <a:r>
              <a:rPr lang="en-US" dirty="0"/>
              <a:t>Uses a CIOS word-by-word Montgomery reduction</a:t>
            </a:r>
          </a:p>
          <a:p>
            <a:pPr>
              <a:spcBef>
                <a:spcPts val="2400"/>
              </a:spcBef>
            </a:pPr>
            <a:r>
              <a:rPr lang="en-US" dirty="0"/>
              <a:t>Take advantage of “free” bits to avoid Montgomery correction steps (See </a:t>
            </a:r>
            <a:r>
              <a:rPr lang="en-US" dirty="0" err="1"/>
              <a:t>Orup</a:t>
            </a:r>
            <a:r>
              <a:rPr lang="en-US" dirty="0"/>
              <a:t> [15] or Walter [16])</a:t>
            </a:r>
          </a:p>
          <a:p>
            <a:pPr>
              <a:spcBef>
                <a:spcPts val="2400"/>
              </a:spcBef>
            </a:pPr>
            <a:r>
              <a:rPr lang="en-US" dirty="0"/>
              <a:t>Modular exponentiation implemented with fixed window exponentiation</a:t>
            </a:r>
          </a:p>
        </p:txBody>
      </p:sp>
    </p:spTree>
    <p:extLst>
      <p:ext uri="{BB962C8B-B14F-4D97-AF65-F5344CB8AC3E}">
        <p14:creationId xmlns:p14="http://schemas.microsoft.com/office/powerpoint/2010/main" val="3630359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F99F8-3383-45E9-9911-D5694EB04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33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2D74FA-678D-4A55-939F-B5D26F97FD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700" y="1884774"/>
            <a:ext cx="5402859" cy="43517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D4D760-D3B4-44AF-B3F8-6FC4B06D0A13}"/>
              </a:ext>
            </a:extLst>
          </p:cNvPr>
          <p:cNvSpPr txBox="1"/>
          <p:nvPr/>
        </p:nvSpPr>
        <p:spPr>
          <a:xfrm>
            <a:off x="2741310" y="1325563"/>
            <a:ext cx="6503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Performance of Modular Exponentiation on a GTX Titan Black GPU:</a:t>
            </a:r>
          </a:p>
        </p:txBody>
      </p:sp>
    </p:spTree>
    <p:extLst>
      <p:ext uri="{BB962C8B-B14F-4D97-AF65-F5344CB8AC3E}">
        <p14:creationId xmlns:p14="http://schemas.microsoft.com/office/powerpoint/2010/main" val="3595629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683B-6C8C-4FAB-A01F-AE1FB51F1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Comparison to Prior Work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070D9FD-F2FC-4779-BC6D-FF26B0C865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40" y="2194245"/>
            <a:ext cx="11457719" cy="3876031"/>
          </a:xfrm>
        </p:spPr>
      </p:pic>
    </p:spTree>
    <p:extLst>
      <p:ext uri="{BB962C8B-B14F-4D97-AF65-F5344CB8AC3E}">
        <p14:creationId xmlns:p14="http://schemas.microsoft.com/office/powerpoint/2010/main" val="3980717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EB3AE-3C62-4143-A6DD-45AA16F0D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 / Conjecture /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F4E76-557B-439A-946F-B048A0BE9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case of A * B, where A and B are chains of doubles:</a:t>
            </a:r>
          </a:p>
          <a:p>
            <a:pPr marL="0" indent="0">
              <a:buNone/>
            </a:pPr>
            <a:r>
              <a:rPr lang="en-US" dirty="0"/>
              <a:t>	A = D</a:t>
            </a:r>
            <a:r>
              <a:rPr lang="en-US" baseline="-25000" dirty="0"/>
              <a:t>0</a:t>
            </a:r>
            <a:r>
              <a:rPr lang="en-US" dirty="0"/>
              <a:t> -&gt; D</a:t>
            </a:r>
            <a:r>
              <a:rPr lang="en-US" baseline="-25000" dirty="0"/>
              <a:t>1</a:t>
            </a:r>
            <a:r>
              <a:rPr lang="en-US" dirty="0"/>
              <a:t> -&gt; D</a:t>
            </a:r>
            <a:r>
              <a:rPr lang="en-US" baseline="-25000" dirty="0"/>
              <a:t>2</a:t>
            </a:r>
            <a:r>
              <a:rPr lang="en-US" dirty="0"/>
              <a:t> -&gt; … -&gt; D</a:t>
            </a:r>
            <a:r>
              <a:rPr lang="en-US" baseline="-25000" dirty="0"/>
              <a:t>n-1</a:t>
            </a:r>
          </a:p>
          <a:p>
            <a:pPr marL="0" indent="0">
              <a:buNone/>
            </a:pPr>
            <a:r>
              <a:rPr lang="en-US" dirty="0"/>
              <a:t>	B = D</a:t>
            </a:r>
            <a:r>
              <a:rPr lang="en-US" baseline="-25000" dirty="0"/>
              <a:t>0</a:t>
            </a:r>
            <a:r>
              <a:rPr lang="en-US" dirty="0"/>
              <a:t> -&gt; D</a:t>
            </a:r>
            <a:r>
              <a:rPr lang="en-US" baseline="-25000" dirty="0"/>
              <a:t>1</a:t>
            </a:r>
            <a:r>
              <a:rPr lang="en-US" dirty="0"/>
              <a:t> -&gt; D</a:t>
            </a:r>
            <a:r>
              <a:rPr lang="en-US" baseline="-25000" dirty="0"/>
              <a:t>2</a:t>
            </a:r>
            <a:r>
              <a:rPr lang="en-US" dirty="0"/>
              <a:t> -&gt; … -&gt; D</a:t>
            </a:r>
            <a:r>
              <a:rPr lang="en-US" baseline="-25000" dirty="0"/>
              <a:t>n-1</a:t>
            </a:r>
            <a:r>
              <a:rPr lang="en-US" dirty="0"/>
              <a:t> </a:t>
            </a:r>
            <a:br>
              <a:rPr lang="en-US" baseline="-25000" dirty="0"/>
            </a:br>
            <a:endParaRPr lang="en-US" baseline="-25000" dirty="0"/>
          </a:p>
          <a:p>
            <a:pPr marL="0" indent="0">
              <a:buNone/>
            </a:pPr>
            <a:r>
              <a:rPr lang="en-US" dirty="0"/>
              <a:t>Can we beat the performance of the standard (53 bit) algorithm with normalization by using 52-bits samples, forcing D</a:t>
            </a:r>
            <a:r>
              <a:rPr lang="en-US" baseline="-25000" dirty="0"/>
              <a:t>i</a:t>
            </a:r>
            <a:r>
              <a:rPr lang="en-US" dirty="0"/>
              <a:t> -&gt; D</a:t>
            </a:r>
            <a:r>
              <a:rPr lang="en-US" baseline="-25000" dirty="0"/>
              <a:t>i+1</a:t>
            </a:r>
            <a:r>
              <a:rPr lang="en-US" dirty="0"/>
              <a:t> to be 52 bits apart and use the approach described in this paper?</a:t>
            </a:r>
          </a:p>
          <a:p>
            <a:pPr marL="0" indent="0">
              <a:buNone/>
            </a:pPr>
            <a:r>
              <a:rPr lang="en-US" dirty="0"/>
              <a:t>Conjecture:  Yes!  We can do this in O(n</a:t>
            </a:r>
            <a:r>
              <a:rPr lang="en-US" baseline="30000" dirty="0"/>
              <a:t>2</a:t>
            </a:r>
            <a:r>
              <a:rPr lang="en-US" dirty="0"/>
              <a:t>) steps</a:t>
            </a:r>
          </a:p>
        </p:txBody>
      </p:sp>
    </p:spTree>
    <p:extLst>
      <p:ext uri="{BB962C8B-B14F-4D97-AF65-F5344CB8AC3E}">
        <p14:creationId xmlns:p14="http://schemas.microsoft.com/office/powerpoint/2010/main" val="1013149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01AE0-46EE-474B-97FC-5A75FDC01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9385"/>
            <a:ext cx="10515600" cy="198491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Thank you!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6849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FB905-D99C-4EF6-BF1A-3F9FBB0F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" y="365125"/>
            <a:ext cx="1172718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Big Num Multiplication – Narrow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889CE-C01F-4342-8CE5-C5411E7E6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0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Given MP values A, and B, use floating point arithmetic for samples and column sums: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22B9D2-65F0-48B4-A41E-D7BBD3AFE2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186" y="2235200"/>
            <a:ext cx="8297314" cy="32142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695C6E-7942-4AFC-BC48-10B3FF9C89F9}"/>
              </a:ext>
            </a:extLst>
          </p:cNvPr>
          <p:cNvSpPr txBox="1"/>
          <p:nvPr/>
        </p:nvSpPr>
        <p:spPr>
          <a:xfrm>
            <a:off x="1111326" y="5782849"/>
            <a:ext cx="8891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Ensure the column sums do not overflow the </a:t>
            </a:r>
            <a:r>
              <a:rPr lang="en-US" sz="2400" i="1" dirty="0"/>
              <a:t>exact</a:t>
            </a:r>
            <a:r>
              <a:rPr lang="en-US" sz="2400" dirty="0"/>
              <a:t> integer range.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Implies each samples uses less than half the floating point precision</a:t>
            </a:r>
          </a:p>
        </p:txBody>
      </p:sp>
    </p:spTree>
    <p:extLst>
      <p:ext uri="{BB962C8B-B14F-4D97-AF65-F5344CB8AC3E}">
        <p14:creationId xmlns:p14="http://schemas.microsoft.com/office/powerpoint/2010/main" val="213431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26B9E-07D6-4452-A479-28C08062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Big Num Multiplication – Wide Samples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CC087D2-32CB-43E9-8654-80095B68A1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30" y="1861393"/>
            <a:ext cx="8708339" cy="3346711"/>
          </a:xfrm>
        </p:spPr>
      </p:pic>
    </p:spTree>
    <p:extLst>
      <p:ext uri="{BB962C8B-B14F-4D97-AF65-F5344CB8AC3E}">
        <p14:creationId xmlns:p14="http://schemas.microsoft.com/office/powerpoint/2010/main" val="825414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1456F-5F07-4067-BFC9-AEFC9831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Computing a Dot-Product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44D436-CCF0-4D02-9D6B-FFDE02B3DB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193" y="2119312"/>
            <a:ext cx="3421614" cy="18240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E04BFF-19BD-437D-B30B-0636B09B6DEC}"/>
              </a:ext>
            </a:extLst>
          </p:cNvPr>
          <p:cNvSpPr txBox="1"/>
          <p:nvPr/>
        </p:nvSpPr>
        <p:spPr>
          <a:xfrm>
            <a:off x="3503399" y="4371974"/>
            <a:ext cx="56700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Where </a:t>
            </a:r>
            <a:r>
              <a:rPr lang="en-US" sz="2400" b="1" dirty="0">
                <a:solidFill>
                  <a:srgbClr val="338D14"/>
                </a:solidFill>
              </a:rPr>
              <a:t>a</a:t>
            </a:r>
            <a:r>
              <a:rPr lang="en-US" sz="2400" b="1" baseline="-25000" dirty="0">
                <a:solidFill>
                  <a:srgbClr val="338D14"/>
                </a:solidFill>
              </a:rPr>
              <a:t>0</a:t>
            </a:r>
            <a:r>
              <a:rPr lang="en-US" sz="2400" b="1" dirty="0">
                <a:solidFill>
                  <a:srgbClr val="338D14"/>
                </a:solidFill>
              </a:rPr>
              <a:t> = 2</a:t>
            </a:r>
            <a:r>
              <a:rPr lang="en-US" sz="2400" b="1" baseline="30000" dirty="0">
                <a:solidFill>
                  <a:srgbClr val="338D14"/>
                </a:solidFill>
              </a:rPr>
              <a:t>50</a:t>
            </a:r>
            <a:r>
              <a:rPr lang="en-US" sz="2400" b="1" dirty="0">
                <a:solidFill>
                  <a:srgbClr val="338D14"/>
                </a:solidFill>
              </a:rPr>
              <a:t>,  b</a:t>
            </a:r>
            <a:r>
              <a:rPr lang="en-US" sz="2400" b="1" baseline="-25000" dirty="0">
                <a:solidFill>
                  <a:srgbClr val="338D14"/>
                </a:solidFill>
              </a:rPr>
              <a:t>0</a:t>
            </a:r>
            <a:r>
              <a:rPr lang="en-US" sz="2400" b="1" dirty="0">
                <a:solidFill>
                  <a:srgbClr val="338D14"/>
                </a:solidFill>
              </a:rPr>
              <a:t> = 2</a:t>
            </a:r>
            <a:r>
              <a:rPr lang="en-US" sz="2400" b="1" baseline="30000" dirty="0">
                <a:solidFill>
                  <a:srgbClr val="338D14"/>
                </a:solidFill>
              </a:rPr>
              <a:t>50</a:t>
            </a:r>
            <a:r>
              <a:rPr lang="en-US" sz="2400" dirty="0">
                <a:solidFill>
                  <a:srgbClr val="338D14"/>
                </a:solidFill>
              </a:rPr>
              <a:t> </a:t>
            </a:r>
            <a:r>
              <a:rPr lang="en-US" sz="2400" dirty="0"/>
              <a:t>  and </a:t>
            </a:r>
            <a:r>
              <a:rPr lang="en-US" sz="2400" b="1" dirty="0">
                <a:solidFill>
                  <a:srgbClr val="7C0000"/>
                </a:solidFill>
              </a:rPr>
              <a:t>a</a:t>
            </a:r>
            <a:r>
              <a:rPr lang="en-US" sz="2400" b="1" baseline="-25000" dirty="0">
                <a:solidFill>
                  <a:srgbClr val="7C0000"/>
                </a:solidFill>
              </a:rPr>
              <a:t>1 </a:t>
            </a:r>
            <a:r>
              <a:rPr lang="en-US" sz="2400" b="1" dirty="0">
                <a:solidFill>
                  <a:srgbClr val="7C0000"/>
                </a:solidFill>
              </a:rPr>
              <a:t>= 1,  b</a:t>
            </a:r>
            <a:r>
              <a:rPr lang="en-US" sz="2400" b="1" baseline="-25000" dirty="0">
                <a:solidFill>
                  <a:srgbClr val="7C0000"/>
                </a:solidFill>
              </a:rPr>
              <a:t>1 </a:t>
            </a:r>
            <a:r>
              <a:rPr lang="en-US" sz="2400" b="1" dirty="0">
                <a:solidFill>
                  <a:srgbClr val="7C0000"/>
                </a:solidFill>
              </a:rPr>
              <a:t>= 1</a:t>
            </a:r>
          </a:p>
          <a:p>
            <a:endParaRPr lang="en-US" sz="2400" b="1" dirty="0">
              <a:solidFill>
                <a:srgbClr val="7C0000"/>
              </a:solidFill>
            </a:endParaRPr>
          </a:p>
          <a:p>
            <a:r>
              <a:rPr lang="en-US" sz="2400" dirty="0"/>
              <a:t>Desired result:   </a:t>
            </a:r>
            <a:r>
              <a:rPr lang="en-US" sz="2400" b="1" dirty="0"/>
              <a:t>H(sum) = 2</a:t>
            </a:r>
            <a:r>
              <a:rPr lang="en-US" sz="2400" b="1" baseline="30000" dirty="0"/>
              <a:t>100</a:t>
            </a:r>
            <a:r>
              <a:rPr lang="en-US" sz="2400" b="1" dirty="0"/>
              <a:t>,    L(sum) = 1</a:t>
            </a:r>
          </a:p>
        </p:txBody>
      </p:sp>
    </p:spTree>
    <p:extLst>
      <p:ext uri="{BB962C8B-B14F-4D97-AF65-F5344CB8AC3E}">
        <p14:creationId xmlns:p14="http://schemas.microsoft.com/office/powerpoint/2010/main" val="331507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EF63F-3EF6-4623-B36A-C1D80A3A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Wide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56116-3290-4331-8D94-77E3BB67F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5800" cy="1400175"/>
          </a:xfrm>
        </p:spPr>
        <p:txBody>
          <a:bodyPr>
            <a:normAutofit/>
          </a:bodyPr>
          <a:lstStyle/>
          <a:p>
            <a:r>
              <a:rPr lang="en-US" dirty="0"/>
              <a:t>Use the full precision of the floating point value.</a:t>
            </a:r>
          </a:p>
          <a:p>
            <a:r>
              <a:rPr lang="en-US" dirty="0"/>
              <a:t>Well known fused-multiply-add technique can be used to compute high and low products of a sample as follows: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049A47-0E40-4F2E-A3B3-6E2BB8647983}"/>
              </a:ext>
            </a:extLst>
          </p:cNvPr>
          <p:cNvSpPr txBox="1"/>
          <p:nvPr/>
        </p:nvSpPr>
        <p:spPr>
          <a:xfrm>
            <a:off x="1524000" y="3619500"/>
            <a:ext cx="9829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Consolas" panose="020B0609020204030204" pitchFamily="49" charset="0"/>
              </a:rPr>
              <a:t>full_product</a:t>
            </a:r>
            <a:r>
              <a:rPr lang="en-US" sz="2400" dirty="0">
                <a:latin typeface="Consolas" panose="020B0609020204030204" pitchFamily="49" charset="0"/>
              </a:rPr>
              <a:t>(double </a:t>
            </a:r>
            <a:r>
              <a:rPr lang="en-US" sz="2400" dirty="0" err="1">
                <a:latin typeface="Consolas" panose="020B0609020204030204" pitchFamily="49" charset="0"/>
              </a:rPr>
              <a:t>a_sample</a:t>
            </a:r>
            <a:r>
              <a:rPr lang="en-US" sz="2400" dirty="0">
                <a:latin typeface="Consolas" panose="020B0609020204030204" pitchFamily="49" charset="0"/>
              </a:rPr>
              <a:t>, double </a:t>
            </a:r>
            <a:r>
              <a:rPr lang="en-US" sz="2400" dirty="0" err="1">
                <a:latin typeface="Consolas" panose="020B0609020204030204" pitchFamily="49" charset="0"/>
              </a:rPr>
              <a:t>b_sample</a:t>
            </a:r>
            <a:r>
              <a:rPr lang="en-US" sz="2400" dirty="0">
                <a:latin typeface="Consolas" panose="020B0609020204030204" pitchFamily="49" charset="0"/>
              </a:rPr>
              <a:t>) {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double hi, lo;</a:t>
            </a:r>
          </a:p>
          <a:p>
            <a:endParaRPr lang="en-US" sz="2400" dirty="0">
              <a:latin typeface="Consolas" panose="020B0609020204030204" pitchFamily="49" charset="0"/>
            </a:endParaRPr>
          </a:p>
          <a:p>
            <a:r>
              <a:rPr lang="en-US" sz="2400" dirty="0">
                <a:latin typeface="Consolas" panose="020B0609020204030204" pitchFamily="49" charset="0"/>
              </a:rPr>
              <a:t>   hi = __</a:t>
            </a:r>
            <a:r>
              <a:rPr lang="en-US" sz="2400" dirty="0" err="1">
                <a:latin typeface="Consolas" panose="020B0609020204030204" pitchFamily="49" charset="0"/>
              </a:rPr>
              <a:t>fma_rz</a:t>
            </a:r>
            <a:r>
              <a:rPr lang="en-US" sz="2400" dirty="0">
                <a:latin typeface="Consolas" panose="020B0609020204030204" pitchFamily="49" charset="0"/>
              </a:rPr>
              <a:t>(</a:t>
            </a:r>
            <a:r>
              <a:rPr lang="en-US" sz="2400" dirty="0" err="1">
                <a:latin typeface="Consolas" panose="020B0609020204030204" pitchFamily="49" charset="0"/>
              </a:rPr>
              <a:t>a_sample</a:t>
            </a:r>
            <a:r>
              <a:rPr lang="en-US" sz="2400" dirty="0">
                <a:latin typeface="Consolas" panose="020B0609020204030204" pitchFamily="49" charset="0"/>
              </a:rPr>
              <a:t>, </a:t>
            </a:r>
            <a:r>
              <a:rPr lang="en-US" sz="2400" dirty="0" err="1">
                <a:latin typeface="Consolas" panose="020B0609020204030204" pitchFamily="49" charset="0"/>
              </a:rPr>
              <a:t>b_sample</a:t>
            </a:r>
            <a:r>
              <a:rPr lang="en-US" sz="2400" dirty="0">
                <a:latin typeface="Consolas" panose="020B0609020204030204" pitchFamily="49" charset="0"/>
              </a:rPr>
              <a:t>, 0.0);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lo = __</a:t>
            </a:r>
            <a:r>
              <a:rPr lang="en-US" sz="2400" dirty="0" err="1">
                <a:latin typeface="Consolas" panose="020B0609020204030204" pitchFamily="49" charset="0"/>
              </a:rPr>
              <a:t>fma_rz</a:t>
            </a:r>
            <a:r>
              <a:rPr lang="en-US" sz="2400" dirty="0">
                <a:latin typeface="Consolas" panose="020B0609020204030204" pitchFamily="49" charset="0"/>
              </a:rPr>
              <a:t>(</a:t>
            </a:r>
            <a:r>
              <a:rPr lang="en-US" sz="2400" dirty="0" err="1">
                <a:latin typeface="Consolas" panose="020B0609020204030204" pitchFamily="49" charset="0"/>
              </a:rPr>
              <a:t>a_sample</a:t>
            </a:r>
            <a:r>
              <a:rPr lang="en-US" sz="2400" dirty="0">
                <a:latin typeface="Consolas" panose="020B0609020204030204" pitchFamily="49" charset="0"/>
              </a:rPr>
              <a:t>, </a:t>
            </a:r>
            <a:r>
              <a:rPr lang="en-US" sz="2400" dirty="0" err="1">
                <a:latin typeface="Consolas" panose="020B0609020204030204" pitchFamily="49" charset="0"/>
              </a:rPr>
              <a:t>b_sample</a:t>
            </a:r>
            <a:r>
              <a:rPr lang="en-US" sz="2400" dirty="0">
                <a:latin typeface="Consolas" panose="020B0609020204030204" pitchFamily="49" charset="0"/>
              </a:rPr>
              <a:t>, -hi);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return (hi, lo);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7687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FC78-0CC6-451D-8873-36B4A473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Alignment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B6F16-B230-4F18-9AFA-1DE8A4892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8839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Does not work well for computing dot products (or column sums):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Consider:    a</a:t>
            </a:r>
            <a:r>
              <a:rPr lang="en-US" baseline="-25000" dirty="0"/>
              <a:t>0</a:t>
            </a:r>
            <a:r>
              <a:rPr lang="en-US" dirty="0"/>
              <a:t> = 2</a:t>
            </a:r>
            <a:r>
              <a:rPr lang="en-US" baseline="30000" dirty="0"/>
              <a:t>50</a:t>
            </a:r>
            <a:r>
              <a:rPr lang="en-US" dirty="0"/>
              <a:t>, b</a:t>
            </a:r>
            <a:r>
              <a:rPr lang="en-US" baseline="-25000" dirty="0"/>
              <a:t>0</a:t>
            </a:r>
            <a:r>
              <a:rPr lang="en-US" dirty="0"/>
              <a:t> = 2</a:t>
            </a:r>
            <a:r>
              <a:rPr lang="en-US" baseline="30000" dirty="0"/>
              <a:t>50</a:t>
            </a:r>
            <a:r>
              <a:rPr lang="en-US" dirty="0"/>
              <a:t>   and  a</a:t>
            </a:r>
            <a:r>
              <a:rPr lang="en-US" baseline="-25000" dirty="0"/>
              <a:t>1</a:t>
            </a:r>
            <a:r>
              <a:rPr lang="en-US" dirty="0"/>
              <a:t> = 1, b</a:t>
            </a:r>
            <a:r>
              <a:rPr lang="en-US" baseline="-25000" dirty="0"/>
              <a:t>1</a:t>
            </a:r>
            <a:r>
              <a:rPr lang="en-US" dirty="0"/>
              <a:t>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have p</a:t>
            </a:r>
            <a:r>
              <a:rPr lang="en-US" baseline="-25000" dirty="0"/>
              <a:t>0</a:t>
            </a:r>
            <a:r>
              <a:rPr lang="en-US" dirty="0"/>
              <a:t> = (2</a:t>
            </a:r>
            <a:r>
              <a:rPr lang="en-US" baseline="30000" dirty="0"/>
              <a:t>100</a:t>
            </a:r>
            <a:r>
              <a:rPr lang="en-US" dirty="0"/>
              <a:t>, 0) and p</a:t>
            </a:r>
            <a:r>
              <a:rPr lang="en-US" baseline="-25000" dirty="0"/>
              <a:t>1</a:t>
            </a:r>
            <a:r>
              <a:rPr lang="en-US" dirty="0"/>
              <a:t> = (1, 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Component-wise addition of p</a:t>
            </a:r>
            <a:r>
              <a:rPr lang="en-US" baseline="-25000" dirty="0"/>
              <a:t>0</a:t>
            </a:r>
            <a:r>
              <a:rPr lang="en-US" dirty="0"/>
              <a:t> + p</a:t>
            </a:r>
            <a:r>
              <a:rPr lang="en-US" baseline="-25000" dirty="0"/>
              <a:t>1</a:t>
            </a:r>
            <a:r>
              <a:rPr lang="en-US" dirty="0"/>
              <a:t> gives (2</a:t>
            </a:r>
            <a:r>
              <a:rPr lang="en-US" baseline="30000" dirty="0"/>
              <a:t>100</a:t>
            </a:r>
            <a:r>
              <a:rPr lang="en-US" dirty="0"/>
              <a:t>, 0) not the desired (2</a:t>
            </a:r>
            <a:r>
              <a:rPr lang="en-US" baseline="30000" dirty="0"/>
              <a:t>100</a:t>
            </a:r>
            <a:r>
              <a:rPr lang="en-US" dirty="0"/>
              <a:t>, 1)</a:t>
            </a:r>
          </a:p>
        </p:txBody>
      </p:sp>
    </p:spTree>
    <p:extLst>
      <p:ext uri="{BB962C8B-B14F-4D97-AF65-F5344CB8AC3E}">
        <p14:creationId xmlns:p14="http://schemas.microsoft.com/office/powerpoint/2010/main" val="1640768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D9C9-9B3D-4E61-A0C7-0596091A9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Alignment Problem --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22882-111D-42B6-816A-42BA78604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148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Solution -- force the alignment of the high and low products:</a:t>
            </a:r>
          </a:p>
          <a:p>
            <a:r>
              <a:rPr lang="en-US" dirty="0"/>
              <a:t>Use 52 bit samples instead of 53</a:t>
            </a:r>
          </a:p>
          <a:p>
            <a:r>
              <a:rPr lang="en-US" dirty="0"/>
              <a:t>Add 2</a:t>
            </a:r>
            <a:r>
              <a:rPr lang="en-US" baseline="30000" dirty="0"/>
              <a:t>104</a:t>
            </a:r>
            <a:r>
              <a:rPr lang="en-US" dirty="0"/>
              <a:t> to high products and 2</a:t>
            </a:r>
            <a:r>
              <a:rPr lang="en-US" baseline="30000" dirty="0"/>
              <a:t>52</a:t>
            </a:r>
            <a:r>
              <a:rPr lang="en-US" dirty="0"/>
              <a:t> to low products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1B4944-B606-460C-A6CC-5094D000B485}"/>
              </a:ext>
            </a:extLst>
          </p:cNvPr>
          <p:cNvSpPr txBox="1"/>
          <p:nvPr/>
        </p:nvSpPr>
        <p:spPr>
          <a:xfrm>
            <a:off x="1143000" y="3863340"/>
            <a:ext cx="104355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full_product</a:t>
            </a:r>
            <a:r>
              <a:rPr lang="en-US" dirty="0">
                <a:latin typeface="Consolas" panose="020B0609020204030204" pitchFamily="49" charset="0"/>
              </a:rPr>
              <a:t>(double 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, double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double c1=2</a:t>
            </a:r>
            <a:r>
              <a:rPr lang="en-US" baseline="30000" dirty="0">
                <a:latin typeface="Consolas" panose="020B0609020204030204" pitchFamily="49" charset="0"/>
              </a:rPr>
              <a:t>104</a:t>
            </a:r>
            <a:r>
              <a:rPr lang="en-US" dirty="0">
                <a:latin typeface="Consolas" panose="020B0609020204030204" pitchFamily="49" charset="0"/>
              </a:rPr>
              <a:t>, c2=2</a:t>
            </a:r>
            <a:r>
              <a:rPr lang="en-US" baseline="30000" dirty="0">
                <a:latin typeface="Consolas" panose="020B0609020204030204" pitchFamily="49" charset="0"/>
              </a:rPr>
              <a:t>104</a:t>
            </a:r>
            <a:r>
              <a:rPr lang="en-US" dirty="0">
                <a:latin typeface="Consolas" panose="020B0609020204030204" pitchFamily="49" charset="0"/>
              </a:rPr>
              <a:t>+2</a:t>
            </a:r>
            <a:r>
              <a:rPr lang="en-US" baseline="30000" dirty="0">
                <a:latin typeface="Consolas" panose="020B0609020204030204" pitchFamily="49" charset="0"/>
              </a:rPr>
              <a:t>52</a:t>
            </a:r>
            <a:r>
              <a:rPr lang="en-US" dirty="0">
                <a:latin typeface="Consolas" panose="020B0609020204030204" pitchFamily="49" charset="0"/>
              </a:rPr>
              <a:t>, add;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hi = __</a:t>
            </a:r>
            <a:r>
              <a:rPr lang="en-US" dirty="0" err="1">
                <a:latin typeface="Consolas" panose="020B0609020204030204" pitchFamily="49" charset="0"/>
              </a:rPr>
              <a:t>fma_rz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, c1);       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// high(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a_samp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*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b_samp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) + 2</a:t>
            </a:r>
            <a:r>
              <a:rPr lang="en-US" baseline="30000" dirty="0">
                <a:solidFill>
                  <a:srgbClr val="00B050"/>
                </a:solidFill>
                <a:latin typeface="Consolas" panose="020B0609020204030204" pitchFamily="49" charset="0"/>
              </a:rPr>
              <a:t>104</a:t>
            </a:r>
          </a:p>
          <a:p>
            <a:r>
              <a:rPr lang="en-US" dirty="0">
                <a:latin typeface="Consolas" panose="020B0609020204030204" pitchFamily="49" charset="0"/>
              </a:rPr>
              <a:t>   add = c2 – hi;</a:t>
            </a:r>
          </a:p>
          <a:p>
            <a:r>
              <a:rPr lang="en-US" dirty="0">
                <a:latin typeface="Consolas" panose="020B0609020204030204" pitchFamily="49" charset="0"/>
              </a:rPr>
              <a:t>   lo = __</a:t>
            </a:r>
            <a:r>
              <a:rPr lang="en-US" dirty="0" err="1">
                <a:latin typeface="Consolas" panose="020B0609020204030204" pitchFamily="49" charset="0"/>
              </a:rPr>
              <a:t>fma_rz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a_sample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b_sample</a:t>
            </a:r>
            <a:r>
              <a:rPr lang="en-US" dirty="0">
                <a:latin typeface="Consolas" panose="020B0609020204030204" pitchFamily="49" charset="0"/>
              </a:rPr>
              <a:t>, add);      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// low(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a_samp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*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b_samp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) + 2</a:t>
            </a:r>
            <a:r>
              <a:rPr lang="en-US" baseline="30000" dirty="0">
                <a:solidFill>
                  <a:srgbClr val="00B050"/>
                </a:solidFill>
                <a:latin typeface="Consolas" panose="020B0609020204030204" pitchFamily="49" charset="0"/>
              </a:rPr>
              <a:t>52</a:t>
            </a:r>
            <a:endParaRPr lang="en-US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return (hi, lo);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78295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8868-E158-43DB-A02B-87EB734E7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Overflow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9EE24-D452-40FB-A172-338FE67CA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Returning to our example:   a</a:t>
            </a:r>
            <a:r>
              <a:rPr lang="en-US" baseline="-25000" dirty="0"/>
              <a:t>0</a:t>
            </a:r>
            <a:r>
              <a:rPr lang="en-US" dirty="0"/>
              <a:t> = 2</a:t>
            </a:r>
            <a:r>
              <a:rPr lang="en-US" baseline="30000" dirty="0"/>
              <a:t>50</a:t>
            </a:r>
            <a:r>
              <a:rPr lang="en-US" dirty="0"/>
              <a:t>, b</a:t>
            </a:r>
            <a:r>
              <a:rPr lang="en-US" baseline="-25000" dirty="0"/>
              <a:t>0</a:t>
            </a:r>
            <a:r>
              <a:rPr lang="en-US" dirty="0"/>
              <a:t> = 2</a:t>
            </a:r>
            <a:r>
              <a:rPr lang="en-US" baseline="30000" dirty="0"/>
              <a:t>50</a:t>
            </a:r>
            <a:r>
              <a:rPr lang="en-US" dirty="0"/>
              <a:t>   and  a</a:t>
            </a:r>
            <a:r>
              <a:rPr lang="en-US" baseline="-25000" dirty="0"/>
              <a:t>1</a:t>
            </a:r>
            <a:r>
              <a:rPr lang="en-US" dirty="0"/>
              <a:t> = 1, b</a:t>
            </a:r>
            <a:r>
              <a:rPr lang="en-US" baseline="-25000" dirty="0"/>
              <a:t>1</a:t>
            </a:r>
            <a:r>
              <a:rPr lang="en-US" dirty="0"/>
              <a:t>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have p</a:t>
            </a:r>
            <a:r>
              <a:rPr lang="en-US" baseline="-25000" dirty="0"/>
              <a:t>0</a:t>
            </a:r>
            <a:r>
              <a:rPr lang="en-US" dirty="0"/>
              <a:t> = (2</a:t>
            </a:r>
            <a:r>
              <a:rPr lang="en-US" baseline="30000" dirty="0"/>
              <a:t>104</a:t>
            </a:r>
            <a:r>
              <a:rPr lang="en-US" dirty="0"/>
              <a:t>+2</a:t>
            </a:r>
            <a:r>
              <a:rPr lang="en-US" baseline="30000" dirty="0"/>
              <a:t>100</a:t>
            </a:r>
            <a:r>
              <a:rPr lang="en-US" dirty="0"/>
              <a:t>, 2</a:t>
            </a:r>
            <a:r>
              <a:rPr lang="en-US" baseline="30000" dirty="0"/>
              <a:t>52</a:t>
            </a:r>
            <a:r>
              <a:rPr lang="en-US" dirty="0"/>
              <a:t>+0) and p</a:t>
            </a:r>
            <a:r>
              <a:rPr lang="en-US" baseline="-25000" dirty="0"/>
              <a:t>1</a:t>
            </a:r>
            <a:r>
              <a:rPr lang="en-US" dirty="0"/>
              <a:t> = (2</a:t>
            </a:r>
            <a:r>
              <a:rPr lang="en-US" baseline="30000" dirty="0"/>
              <a:t>104</a:t>
            </a:r>
            <a:r>
              <a:rPr lang="en-US" dirty="0"/>
              <a:t>+0, 2</a:t>
            </a:r>
            <a:r>
              <a:rPr lang="en-US" baseline="30000" dirty="0"/>
              <a:t>52</a:t>
            </a:r>
            <a:r>
              <a:rPr lang="en-US" dirty="0"/>
              <a:t>+1)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are correctly aligned.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we can’t use double precision for the sums – it will immediately overflow.   </a:t>
            </a:r>
          </a:p>
        </p:txBody>
      </p:sp>
    </p:spTree>
    <p:extLst>
      <p:ext uri="{BB962C8B-B14F-4D97-AF65-F5344CB8AC3E}">
        <p14:creationId xmlns:p14="http://schemas.microsoft.com/office/powerpoint/2010/main" val="2925736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1580</Words>
  <Application>Microsoft Office PowerPoint</Application>
  <PresentationFormat>Widescreen</PresentationFormat>
  <Paragraphs>185</Paragraphs>
  <Slides>24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Consolas</vt:lpstr>
      <vt:lpstr>Office Theme</vt:lpstr>
      <vt:lpstr>Faster Modular Exponentiation Using Double Precision Floating Point Arithmetic on the GPU</vt:lpstr>
      <vt:lpstr>Talk Overview</vt:lpstr>
      <vt:lpstr>Big Num Multiplication – Narrow Samples</vt:lpstr>
      <vt:lpstr>Big Num Multiplication – Wide Samples</vt:lpstr>
      <vt:lpstr>Computing a Dot-Product</vt:lpstr>
      <vt:lpstr>Wide Samples</vt:lpstr>
      <vt:lpstr>Alignment Problem</vt:lpstr>
      <vt:lpstr>Alignment Problem -- Solution</vt:lpstr>
      <vt:lpstr>Overflow Problem</vt:lpstr>
      <vt:lpstr>A Slow Approach</vt:lpstr>
      <vt:lpstr>IEEE 754 – Double Precision Representation</vt:lpstr>
      <vt:lpstr>Overflow Problem -- Solution</vt:lpstr>
      <vt:lpstr>Format Conversion – to_u64 function</vt:lpstr>
      <vt:lpstr>Returning to our example</vt:lpstr>
      <vt:lpstr>Big Num Multiplication – Wide Samples</vt:lpstr>
      <vt:lpstr>MP Product Using Wide Samples</vt:lpstr>
      <vt:lpstr>Optimization</vt:lpstr>
      <vt:lpstr>MP Product – Optimized Version</vt:lpstr>
      <vt:lpstr>Initial Value Routine</vt:lpstr>
      <vt:lpstr>Mod Exp Implementation  (lots of hand waving)</vt:lpstr>
      <vt:lpstr>Results</vt:lpstr>
      <vt:lpstr>Comparison to Prior Work</vt:lpstr>
      <vt:lpstr>Question / Conjecture / Future 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Niall Emmart</dc:creator>
  <cp:lastModifiedBy>Niall Emmart</cp:lastModifiedBy>
  <cp:revision>34</cp:revision>
  <dcterms:created xsi:type="dcterms:W3CDTF">2018-06-26T01:07:48Z</dcterms:created>
  <dcterms:modified xsi:type="dcterms:W3CDTF">2018-06-27T02:50:48Z</dcterms:modified>
</cp:coreProperties>
</file>