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80" r:id="rId9"/>
    <p:sldId id="279" r:id="rId10"/>
    <p:sldId id="291" r:id="rId11"/>
    <p:sldId id="293" r:id="rId12"/>
    <p:sldId id="277" r:id="rId13"/>
    <p:sldId id="278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5228E-7BB0-4CDC-9A0F-F0E69601158E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420386B-92A9-473A-B0F1-5FEC2680CC87}">
      <dgm:prSet phldrT="[Text]"/>
      <dgm:spPr/>
      <dgm:t>
        <a:bodyPr/>
        <a:lstStyle/>
        <a:p>
          <a:r>
            <a:rPr lang="en-US" b="1" dirty="0" smtClean="0"/>
            <a:t>Change Exact Design into Approximate Design(s)</a:t>
          </a:r>
          <a:endParaRPr lang="en-US" b="1" dirty="0"/>
        </a:p>
      </dgm:t>
    </dgm:pt>
    <dgm:pt modelId="{71C63B39-2D46-429D-B267-77F8DBA6E94B}" type="parTrans" cxnId="{29537EE1-2C43-4A78-B847-812B619A8596}">
      <dgm:prSet/>
      <dgm:spPr/>
      <dgm:t>
        <a:bodyPr/>
        <a:lstStyle/>
        <a:p>
          <a:endParaRPr lang="en-US"/>
        </a:p>
      </dgm:t>
    </dgm:pt>
    <dgm:pt modelId="{CADF6A80-8795-4B04-954E-430764BE7DEE}" type="sibTrans" cxnId="{29537EE1-2C43-4A78-B847-812B619A8596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Leads to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B021-693E-4CBB-A1D4-D457C7D9A240}">
      <dgm:prSet phldrT="[Text]"/>
      <dgm:spPr/>
      <dgm:t>
        <a:bodyPr/>
        <a:lstStyle/>
        <a:p>
          <a:r>
            <a:rPr lang="en-US" b="1" dirty="0" smtClean="0"/>
            <a:t>Lower Accuracy</a:t>
          </a:r>
          <a:endParaRPr lang="en-US" b="1" dirty="0"/>
        </a:p>
      </dgm:t>
    </dgm:pt>
    <dgm:pt modelId="{9DEC6777-A268-4995-B767-D67BE07611BF}" type="parTrans" cxnId="{6E96073F-5C4F-41FC-BB33-D6886577A259}">
      <dgm:prSet/>
      <dgm:spPr/>
      <dgm:t>
        <a:bodyPr/>
        <a:lstStyle/>
        <a:p>
          <a:endParaRPr lang="en-US"/>
        </a:p>
      </dgm:t>
    </dgm:pt>
    <dgm:pt modelId="{E4D740E5-4B46-46F5-BC53-809690FE8B28}" type="sibTrans" cxnId="{6E96073F-5C4F-41FC-BB33-D6886577A259}">
      <dgm:prSet custT="1"/>
      <dgm:spPr/>
      <dgm:t>
        <a:bodyPr/>
        <a:lstStyle/>
        <a:p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Acceptable for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53FC4B-11F4-432B-A4C6-CC956CA1DFBB}">
      <dgm:prSet phldrT="[Text]"/>
      <dgm:spPr/>
      <dgm:t>
        <a:bodyPr/>
        <a:lstStyle/>
        <a:p>
          <a:r>
            <a:rPr lang="en-US" b="1" dirty="0" smtClean="0"/>
            <a:t>Reduced Complexity and Lower Power</a:t>
          </a:r>
          <a:endParaRPr lang="en-US" b="1" dirty="0"/>
        </a:p>
      </dgm:t>
    </dgm:pt>
    <dgm:pt modelId="{593D06BC-B788-4416-977A-731F589E7F09}" type="parTrans" cxnId="{A25E2AAE-5DFE-4CBB-A0EF-FCF1F47F828C}">
      <dgm:prSet/>
      <dgm:spPr/>
      <dgm:t>
        <a:bodyPr/>
        <a:lstStyle/>
        <a:p>
          <a:endParaRPr lang="en-US"/>
        </a:p>
      </dgm:t>
    </dgm:pt>
    <dgm:pt modelId="{59D1EDE8-1020-490D-918C-86047C311E29}" type="sibTrans" cxnId="{A25E2AAE-5DFE-4CBB-A0EF-FCF1F47F828C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Leads to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6F231-4445-4BDB-994A-CFE802CD437F}">
      <dgm:prSet phldrT="[Text]"/>
      <dgm:spPr/>
      <dgm:t>
        <a:bodyPr/>
        <a:lstStyle/>
        <a:p>
          <a:r>
            <a:rPr lang="en-US" b="1" dirty="0" smtClean="0"/>
            <a:t>Improved Performance for Error-Insensitive Applications</a:t>
          </a:r>
          <a:endParaRPr lang="en-US" b="1" dirty="0"/>
        </a:p>
      </dgm:t>
    </dgm:pt>
    <dgm:pt modelId="{5B37D1E0-2CE3-46F0-9FC6-9744F22C8469}" type="parTrans" cxnId="{D6D1F550-DA49-489E-9F53-406804012FF2}">
      <dgm:prSet/>
      <dgm:spPr/>
      <dgm:t>
        <a:bodyPr/>
        <a:lstStyle/>
        <a:p>
          <a:endParaRPr lang="en-US"/>
        </a:p>
      </dgm:t>
    </dgm:pt>
    <dgm:pt modelId="{BE60AF44-10B4-4D84-84EF-98125C1B12EF}" type="sibTrans" cxnId="{D6D1F550-DA49-489E-9F53-406804012FF2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Good for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38F63-DB61-45A3-B598-485359BD5C08}" type="pres">
      <dgm:prSet presAssocID="{1795228E-7BB0-4CDC-9A0F-F0E6960115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A9B4E2-E444-4B48-B751-84F664FF9C0A}" type="pres">
      <dgm:prSet presAssocID="{2420386B-92A9-473A-B0F1-5FEC2680CC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095CD-2282-42A8-B3D9-52B025164DE4}" type="pres">
      <dgm:prSet presAssocID="{CADF6A80-8795-4B04-954E-430764BE7DEE}" presName="sibTrans" presStyleLbl="sibTrans2D1" presStyleIdx="0" presStyleCnt="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9B725B19-AD3A-49BA-BE81-C85931873948}" type="pres">
      <dgm:prSet presAssocID="{CADF6A80-8795-4B04-954E-430764BE7D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7C82F2B-3E64-45B0-935C-960B9346F5E7}" type="pres">
      <dgm:prSet presAssocID="{D014B021-693E-4CBB-A1D4-D457C7D9A2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52FF3-A252-4406-A950-95AC64B41059}" type="pres">
      <dgm:prSet presAssocID="{E4D740E5-4B46-46F5-BC53-809690FE8B28}" presName="sibTrans" presStyleLbl="sibTrans2D1" presStyleIdx="1" presStyleCnt="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D5FCFFB7-D0BE-44FD-AA49-3F3215E3E0C5}" type="pres">
      <dgm:prSet presAssocID="{E4D740E5-4B46-46F5-BC53-809690FE8B2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DBA2193-8405-407D-99FC-5FE71E6E69F1}" type="pres">
      <dgm:prSet presAssocID="{0926F231-4445-4BDB-994A-CFE802CD43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B7EAD-AA17-4AEF-97D8-547AF5413D11}" type="pres">
      <dgm:prSet presAssocID="{BE60AF44-10B4-4D84-84EF-98125C1B12EF}" presName="sibTrans" presStyleLbl="sibTrans2D1" presStyleIdx="2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F1E8293B-8645-440E-A0C9-BBC4544A82B6}" type="pres">
      <dgm:prSet presAssocID="{BE60AF44-10B4-4D84-84EF-98125C1B12E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CD284EF-1CC0-4AE2-8FD7-157A51CD6260}" type="pres">
      <dgm:prSet presAssocID="{C253FC4B-11F4-432B-A4C6-CC956CA1DF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41FCD-F72A-4A16-83E9-E2296E2A2E4A}" type="pres">
      <dgm:prSet presAssocID="{59D1EDE8-1020-490D-918C-86047C311E29}" presName="sibTrans" presStyleLbl="sibTrans2D1" presStyleIdx="3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74AF9DF2-4495-437F-9550-966E6DA4A8FE}" type="pres">
      <dgm:prSet presAssocID="{59D1EDE8-1020-490D-918C-86047C311E2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26B81B0-85AC-42C2-B091-E5B374F473AC}" type="presOf" srcId="{59D1EDE8-1020-490D-918C-86047C311E29}" destId="{74AF9DF2-4495-437F-9550-966E6DA4A8FE}" srcOrd="1" destOrd="0" presId="urn:microsoft.com/office/officeart/2005/8/layout/cycle7"/>
    <dgm:cxn modelId="{988873AE-4BED-45BD-8DA5-83E8B16D0B71}" type="presOf" srcId="{0926F231-4445-4BDB-994A-CFE802CD437F}" destId="{0DBA2193-8405-407D-99FC-5FE71E6E69F1}" srcOrd="0" destOrd="0" presId="urn:microsoft.com/office/officeart/2005/8/layout/cycle7"/>
    <dgm:cxn modelId="{B0DC948B-CE00-4D62-90CC-7E4EFD654FD6}" type="presOf" srcId="{C253FC4B-11F4-432B-A4C6-CC956CA1DFBB}" destId="{3CD284EF-1CC0-4AE2-8FD7-157A51CD6260}" srcOrd="0" destOrd="0" presId="urn:microsoft.com/office/officeart/2005/8/layout/cycle7"/>
    <dgm:cxn modelId="{D6D1F550-DA49-489E-9F53-406804012FF2}" srcId="{1795228E-7BB0-4CDC-9A0F-F0E69601158E}" destId="{0926F231-4445-4BDB-994A-CFE802CD437F}" srcOrd="2" destOrd="0" parTransId="{5B37D1E0-2CE3-46F0-9FC6-9744F22C8469}" sibTransId="{BE60AF44-10B4-4D84-84EF-98125C1B12EF}"/>
    <dgm:cxn modelId="{421A90F6-5F11-4047-92C9-CE2A87DB36C9}" type="presOf" srcId="{59D1EDE8-1020-490D-918C-86047C311E29}" destId="{BE441FCD-F72A-4A16-83E9-E2296E2A2E4A}" srcOrd="0" destOrd="0" presId="urn:microsoft.com/office/officeart/2005/8/layout/cycle7"/>
    <dgm:cxn modelId="{787639B5-45F7-46D6-A3BE-7F14BE0A9ABF}" type="presOf" srcId="{BE60AF44-10B4-4D84-84EF-98125C1B12EF}" destId="{9E9B7EAD-AA17-4AEF-97D8-547AF5413D11}" srcOrd="0" destOrd="0" presId="urn:microsoft.com/office/officeart/2005/8/layout/cycle7"/>
    <dgm:cxn modelId="{32F6630D-533E-412E-A794-E3BFC4283885}" type="presOf" srcId="{2420386B-92A9-473A-B0F1-5FEC2680CC87}" destId="{00A9B4E2-E444-4B48-B751-84F664FF9C0A}" srcOrd="0" destOrd="0" presId="urn:microsoft.com/office/officeart/2005/8/layout/cycle7"/>
    <dgm:cxn modelId="{73F575E7-2CC2-448B-AAEE-B2ECEB53306B}" type="presOf" srcId="{CADF6A80-8795-4B04-954E-430764BE7DEE}" destId="{B13095CD-2282-42A8-B3D9-52B025164DE4}" srcOrd="0" destOrd="0" presId="urn:microsoft.com/office/officeart/2005/8/layout/cycle7"/>
    <dgm:cxn modelId="{D9CA7947-4470-48C8-8FA9-66588826D93E}" type="presOf" srcId="{CADF6A80-8795-4B04-954E-430764BE7DEE}" destId="{9B725B19-AD3A-49BA-BE81-C85931873948}" srcOrd="1" destOrd="0" presId="urn:microsoft.com/office/officeart/2005/8/layout/cycle7"/>
    <dgm:cxn modelId="{29537EE1-2C43-4A78-B847-812B619A8596}" srcId="{1795228E-7BB0-4CDC-9A0F-F0E69601158E}" destId="{2420386B-92A9-473A-B0F1-5FEC2680CC87}" srcOrd="0" destOrd="0" parTransId="{71C63B39-2D46-429D-B267-77F8DBA6E94B}" sibTransId="{CADF6A80-8795-4B04-954E-430764BE7DEE}"/>
    <dgm:cxn modelId="{A21692E9-99D0-4F92-B6F3-57ED1B6ACD9A}" type="presOf" srcId="{D014B021-693E-4CBB-A1D4-D457C7D9A240}" destId="{77C82F2B-3E64-45B0-935C-960B9346F5E7}" srcOrd="0" destOrd="0" presId="urn:microsoft.com/office/officeart/2005/8/layout/cycle7"/>
    <dgm:cxn modelId="{B98D1EB7-C189-4935-8816-87180C29CD21}" type="presOf" srcId="{E4D740E5-4B46-46F5-BC53-809690FE8B28}" destId="{C6552FF3-A252-4406-A950-95AC64B41059}" srcOrd="0" destOrd="0" presId="urn:microsoft.com/office/officeart/2005/8/layout/cycle7"/>
    <dgm:cxn modelId="{6E96073F-5C4F-41FC-BB33-D6886577A259}" srcId="{1795228E-7BB0-4CDC-9A0F-F0E69601158E}" destId="{D014B021-693E-4CBB-A1D4-D457C7D9A240}" srcOrd="1" destOrd="0" parTransId="{9DEC6777-A268-4995-B767-D67BE07611BF}" sibTransId="{E4D740E5-4B46-46F5-BC53-809690FE8B28}"/>
    <dgm:cxn modelId="{04B0B238-3755-4A46-BA99-903CFB8FD00A}" type="presOf" srcId="{E4D740E5-4B46-46F5-BC53-809690FE8B28}" destId="{D5FCFFB7-D0BE-44FD-AA49-3F3215E3E0C5}" srcOrd="1" destOrd="0" presId="urn:microsoft.com/office/officeart/2005/8/layout/cycle7"/>
    <dgm:cxn modelId="{A25E2AAE-5DFE-4CBB-A0EF-FCF1F47F828C}" srcId="{1795228E-7BB0-4CDC-9A0F-F0E69601158E}" destId="{C253FC4B-11F4-432B-A4C6-CC956CA1DFBB}" srcOrd="3" destOrd="0" parTransId="{593D06BC-B788-4416-977A-731F589E7F09}" sibTransId="{59D1EDE8-1020-490D-918C-86047C311E29}"/>
    <dgm:cxn modelId="{0B985670-180B-4E9C-A11E-57B0E9DF704B}" type="presOf" srcId="{BE60AF44-10B4-4D84-84EF-98125C1B12EF}" destId="{F1E8293B-8645-440E-A0C9-BBC4544A82B6}" srcOrd="1" destOrd="0" presId="urn:microsoft.com/office/officeart/2005/8/layout/cycle7"/>
    <dgm:cxn modelId="{9617A80F-1C47-4E13-B080-D81A0092427D}" type="presOf" srcId="{1795228E-7BB0-4CDC-9A0F-F0E69601158E}" destId="{C6338F63-DB61-45A3-B598-485359BD5C08}" srcOrd="0" destOrd="0" presId="urn:microsoft.com/office/officeart/2005/8/layout/cycle7"/>
    <dgm:cxn modelId="{A6971BCF-D4A4-42C5-8091-8F859EFC5456}" type="presParOf" srcId="{C6338F63-DB61-45A3-B598-485359BD5C08}" destId="{00A9B4E2-E444-4B48-B751-84F664FF9C0A}" srcOrd="0" destOrd="0" presId="urn:microsoft.com/office/officeart/2005/8/layout/cycle7"/>
    <dgm:cxn modelId="{0CCA6F65-4F3C-4FA4-AC91-FFEBD9E88477}" type="presParOf" srcId="{C6338F63-DB61-45A3-B598-485359BD5C08}" destId="{B13095CD-2282-42A8-B3D9-52B025164DE4}" srcOrd="1" destOrd="0" presId="urn:microsoft.com/office/officeart/2005/8/layout/cycle7"/>
    <dgm:cxn modelId="{8B6E1F76-7845-49EE-90BC-715F4C35D31C}" type="presParOf" srcId="{B13095CD-2282-42A8-B3D9-52B025164DE4}" destId="{9B725B19-AD3A-49BA-BE81-C85931873948}" srcOrd="0" destOrd="0" presId="urn:microsoft.com/office/officeart/2005/8/layout/cycle7"/>
    <dgm:cxn modelId="{4D6425BF-9953-452C-805B-6CADB6840962}" type="presParOf" srcId="{C6338F63-DB61-45A3-B598-485359BD5C08}" destId="{77C82F2B-3E64-45B0-935C-960B9346F5E7}" srcOrd="2" destOrd="0" presId="urn:microsoft.com/office/officeart/2005/8/layout/cycle7"/>
    <dgm:cxn modelId="{2AF61786-F540-4A62-AA70-0F66A6C50A0E}" type="presParOf" srcId="{C6338F63-DB61-45A3-B598-485359BD5C08}" destId="{C6552FF3-A252-4406-A950-95AC64B41059}" srcOrd="3" destOrd="0" presId="urn:microsoft.com/office/officeart/2005/8/layout/cycle7"/>
    <dgm:cxn modelId="{423F5CD6-B3CD-4A42-A47A-4F3C32AF2F0D}" type="presParOf" srcId="{C6552FF3-A252-4406-A950-95AC64B41059}" destId="{D5FCFFB7-D0BE-44FD-AA49-3F3215E3E0C5}" srcOrd="0" destOrd="0" presId="urn:microsoft.com/office/officeart/2005/8/layout/cycle7"/>
    <dgm:cxn modelId="{A6234721-2078-4FC6-A651-7F035D6F4296}" type="presParOf" srcId="{C6338F63-DB61-45A3-B598-485359BD5C08}" destId="{0DBA2193-8405-407D-99FC-5FE71E6E69F1}" srcOrd="4" destOrd="0" presId="urn:microsoft.com/office/officeart/2005/8/layout/cycle7"/>
    <dgm:cxn modelId="{4F702E4A-7FDA-4328-A79D-D419BA951466}" type="presParOf" srcId="{C6338F63-DB61-45A3-B598-485359BD5C08}" destId="{9E9B7EAD-AA17-4AEF-97D8-547AF5413D11}" srcOrd="5" destOrd="0" presId="urn:microsoft.com/office/officeart/2005/8/layout/cycle7"/>
    <dgm:cxn modelId="{1E8A81A2-0D22-4ACF-A2A0-BA5F6CBFD511}" type="presParOf" srcId="{9E9B7EAD-AA17-4AEF-97D8-547AF5413D11}" destId="{F1E8293B-8645-440E-A0C9-BBC4544A82B6}" srcOrd="0" destOrd="0" presId="urn:microsoft.com/office/officeart/2005/8/layout/cycle7"/>
    <dgm:cxn modelId="{514F1DEA-4E0B-4C50-A134-3192CD5EC082}" type="presParOf" srcId="{C6338F63-DB61-45A3-B598-485359BD5C08}" destId="{3CD284EF-1CC0-4AE2-8FD7-157A51CD6260}" srcOrd="6" destOrd="0" presId="urn:microsoft.com/office/officeart/2005/8/layout/cycle7"/>
    <dgm:cxn modelId="{988876F8-B333-4445-B624-9CC6FFFCCEA6}" type="presParOf" srcId="{C6338F63-DB61-45A3-B598-485359BD5C08}" destId="{BE441FCD-F72A-4A16-83E9-E2296E2A2E4A}" srcOrd="7" destOrd="0" presId="urn:microsoft.com/office/officeart/2005/8/layout/cycle7"/>
    <dgm:cxn modelId="{8CB3FBD7-F67B-4E03-B065-E84C37095689}" type="presParOf" srcId="{BE441FCD-F72A-4A16-83E9-E2296E2A2E4A}" destId="{74AF9DF2-4495-437F-9550-966E6DA4A8F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25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31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80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1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1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4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75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38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552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3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40756FC-17C5-4434-8024-B09DE5009781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A399399-25A4-4A9B-82BA-040C410A6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85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gif"/><Relationship Id="rId7" Type="http://schemas.openxmlformats.org/officeDocument/2006/relationships/image" Target="../media/image29.emf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4.png"/><Relationship Id="rId5" Type="http://schemas.openxmlformats.org/officeDocument/2006/relationships/image" Target="../media/image27.emf"/><Relationship Id="rId10" Type="http://schemas.openxmlformats.org/officeDocument/2006/relationships/image" Target="../media/image33.png"/><Relationship Id="rId4" Type="http://schemas.openxmlformats.org/officeDocument/2006/relationships/image" Target="../media/image26.gif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1323374"/>
            <a:ext cx="12192000" cy="166226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162560" tIns="81280" rIns="162560" bIns="8128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chemeClr val="accent3"/>
              </a:solidFill>
              <a:latin typeface="Copperplate Gothic Bold" pitchFamily="34" charset="0"/>
              <a:ea typeface="微软雅黑" pitchFamily="34" charset="-122"/>
              <a:sym typeface="Copperplate Gothic Bold" pitchFamily="34" charset="0"/>
            </a:endParaRPr>
          </a:p>
        </p:txBody>
      </p:sp>
      <p:sp>
        <p:nvSpPr>
          <p:cNvPr id="3076" name="TextBox 13"/>
          <p:cNvSpPr>
            <a:spLocks noChangeArrowheads="1"/>
          </p:cNvSpPr>
          <p:nvPr/>
        </p:nvSpPr>
        <p:spPr bwMode="auto">
          <a:xfrm>
            <a:off x="0" y="1350247"/>
            <a:ext cx="12192000" cy="14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chemeClr val="bg1"/>
                </a:solidFill>
              </a:rPr>
              <a:t>Combining </a:t>
            </a:r>
            <a:r>
              <a:rPr lang="en-US" altLang="zh-CN" sz="3200" b="1" dirty="0">
                <a:solidFill>
                  <a:schemeClr val="bg1"/>
                </a:solidFill>
              </a:rPr>
              <a:t>Restoring Array and Logarithmic Dividers into an Approximate Hybrid Design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7" name="直接连接符 27"/>
          <p:cNvSpPr>
            <a:spLocks noChangeShapeType="1"/>
          </p:cNvSpPr>
          <p:nvPr/>
        </p:nvSpPr>
        <p:spPr bwMode="auto">
          <a:xfrm>
            <a:off x="0" y="4453467"/>
            <a:ext cx="1295400" cy="2117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8" name="直接连接符 29"/>
          <p:cNvSpPr>
            <a:spLocks noChangeShapeType="1"/>
          </p:cNvSpPr>
          <p:nvPr/>
        </p:nvSpPr>
        <p:spPr bwMode="auto">
          <a:xfrm>
            <a:off x="0" y="4521201"/>
            <a:ext cx="1295400" cy="4233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9" name="直接连接符 31"/>
          <p:cNvSpPr>
            <a:spLocks noChangeShapeType="1"/>
          </p:cNvSpPr>
          <p:nvPr/>
        </p:nvSpPr>
        <p:spPr bwMode="auto">
          <a:xfrm>
            <a:off x="0" y="4586818"/>
            <a:ext cx="1295400" cy="2116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80" name="直接连接符 39"/>
          <p:cNvSpPr>
            <a:spLocks noChangeShapeType="1"/>
          </p:cNvSpPr>
          <p:nvPr/>
        </p:nvSpPr>
        <p:spPr bwMode="auto">
          <a:xfrm>
            <a:off x="10896600" y="4453467"/>
            <a:ext cx="1295400" cy="12700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81" name="直接连接符 40"/>
          <p:cNvSpPr>
            <a:spLocks noChangeShapeType="1"/>
          </p:cNvSpPr>
          <p:nvPr/>
        </p:nvSpPr>
        <p:spPr bwMode="auto">
          <a:xfrm>
            <a:off x="10896600" y="4533900"/>
            <a:ext cx="1295400" cy="0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82" name="直接连接符 41"/>
          <p:cNvSpPr>
            <a:spLocks noChangeShapeType="1"/>
          </p:cNvSpPr>
          <p:nvPr/>
        </p:nvSpPr>
        <p:spPr bwMode="auto">
          <a:xfrm>
            <a:off x="10896600" y="4593167"/>
            <a:ext cx="1295400" cy="6351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3083" name="Picture 1" descr="C:\Users\hp\Desktop\NUA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副标题 2"/>
          <p:cNvSpPr>
            <a:spLocks noChangeArrowheads="1"/>
          </p:cNvSpPr>
          <p:nvPr/>
        </p:nvSpPr>
        <p:spPr bwMode="auto">
          <a:xfrm>
            <a:off x="0" y="2674723"/>
            <a:ext cx="12192000" cy="418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133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Weiqiang</a:t>
            </a: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Liu, Jing Li, Tao </a:t>
            </a: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Xu,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Chenghua</a:t>
            </a: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Wang</a:t>
            </a:r>
            <a:endParaRPr lang="zh-CN" altLang="zh-CN" sz="2667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133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College of EIE, Nanjing University of Aeronautics and Astronautics, Nanjing, China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Paolo </a:t>
            </a:r>
            <a:r>
              <a:rPr lang="en-US" altLang="zh-CN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Montuschi</a:t>
            </a:r>
            <a:endParaRPr lang="en-US" altLang="zh-CN" sz="2667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133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 CCE Department, </a:t>
            </a:r>
            <a:r>
              <a:rPr lang="en-US" altLang="zh-CN" sz="2133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Politecnico</a:t>
            </a:r>
            <a:r>
              <a:rPr lang="en-US" altLang="zh-CN" sz="2133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di Torino</a:t>
            </a:r>
            <a:r>
              <a:rPr lang="en-US" altLang="zh-CN" sz="2133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Torino</a:t>
            </a:r>
            <a:r>
              <a:rPr lang="en-US" altLang="zh-CN" sz="2133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Italy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Fabrizio</a:t>
            </a: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Lombardi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133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Department of ECE, Northeastern University, Boston, USA</a:t>
            </a:r>
            <a:endParaRPr lang="en-US" altLang="zh-CN" sz="2133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133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133" baseline="300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8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1" y="16560"/>
            <a:ext cx="1292827" cy="12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25"/>
            <a:ext cx="1465158" cy="13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09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1161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Error Analysis and Hardware Evaluation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10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3" name="圆角矩形 9"/>
          <p:cNvSpPr>
            <a:spLocks noChangeArrowheads="1"/>
          </p:cNvSpPr>
          <p:nvPr/>
        </p:nvSpPr>
        <p:spPr bwMode="auto">
          <a:xfrm>
            <a:off x="933451" y="1827356"/>
            <a:ext cx="4530911" cy="147433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The 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proposed </a:t>
            </a:r>
            <a:r>
              <a:rPr lang="en-US" altLang="zh-CN" b="1" dirty="0">
                <a:solidFill>
                  <a:schemeClr val="accent5"/>
                </a:solidFill>
                <a:cs typeface="Arial" panose="020B0604020202020204" pitchFamily="34" charset="0"/>
              </a:rPr>
              <a:t>AXHD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design 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is compared 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using </a:t>
            </a:r>
            <a:r>
              <a:rPr lang="en-US" altLang="zh-CN" b="1" dirty="0">
                <a:solidFill>
                  <a:schemeClr val="accent5"/>
                </a:solidFill>
                <a:cs typeface="Arial" panose="020B0604020202020204" pitchFamily="34" charset="0"/>
              </a:rPr>
              <a:t>HR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 and </a:t>
            </a:r>
            <a:r>
              <a:rPr lang="en-US" altLang="zh-CN" b="1" dirty="0">
                <a:solidFill>
                  <a:schemeClr val="accent5"/>
                </a:solidFill>
                <a:cs typeface="Arial" panose="020B0604020202020204" pitchFamily="34" charset="0"/>
              </a:rPr>
              <a:t>TR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 schemes (i.e. </a:t>
            </a:r>
            <a:r>
              <a:rPr lang="en-US" altLang="zh-CN" b="1" dirty="0">
                <a:solidFill>
                  <a:schemeClr val="accent5"/>
                </a:solidFill>
                <a:cs typeface="Arial" panose="020B0604020202020204" pitchFamily="34" charset="0"/>
              </a:rPr>
              <a:t>AXDr1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, </a:t>
            </a:r>
            <a:r>
              <a:rPr lang="en-US" altLang="zh-CN" b="1" dirty="0">
                <a:solidFill>
                  <a:schemeClr val="accent5"/>
                </a:solidFill>
                <a:cs typeface="Arial" panose="020B0604020202020204" pitchFamily="34" charset="0"/>
              </a:rPr>
              <a:t>AXDr2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 and </a:t>
            </a:r>
            <a:r>
              <a:rPr lang="en-US" altLang="zh-CN" b="1" dirty="0">
                <a:solidFill>
                  <a:schemeClr val="accent5"/>
                </a:solidFill>
                <a:cs typeface="Arial" panose="020B0604020202020204" pitchFamily="34" charset="0"/>
              </a:rPr>
              <a:t>AXDr3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) with </a:t>
            </a:r>
            <a:r>
              <a:rPr lang="en-US" altLang="zh-CN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exact </a:t>
            </a:r>
            <a:r>
              <a:rPr lang="en-US" altLang="zh-CN" b="1" dirty="0">
                <a:solidFill>
                  <a:schemeClr val="accent5"/>
                </a:solidFill>
                <a:cs typeface="Arial" panose="020B0604020202020204" pitchFamily="34" charset="0"/>
              </a:rPr>
              <a:t>restoring divider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zh-CN" altLang="en-US" b="1" dirty="0">
              <a:solidFill>
                <a:srgbClr val="FFFFFF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25" name="Straight Connector 14"/>
          <p:cNvCxnSpPr/>
          <p:nvPr/>
        </p:nvCxnSpPr>
        <p:spPr>
          <a:xfrm flipH="1">
            <a:off x="7920712" y="1941599"/>
            <a:ext cx="1445355" cy="451440"/>
          </a:xfrm>
          <a:prstGeom prst="line">
            <a:avLst/>
          </a:prstGeom>
          <a:ln w="12700">
            <a:solidFill>
              <a:srgbClr val="C1203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/>
          <p:cNvCxnSpPr/>
          <p:nvPr/>
        </p:nvCxnSpPr>
        <p:spPr>
          <a:xfrm flipH="1" flipV="1">
            <a:off x="7920712" y="2688609"/>
            <a:ext cx="1445354" cy="155871"/>
          </a:xfrm>
          <a:prstGeom prst="line">
            <a:avLst/>
          </a:prstGeom>
          <a:ln w="12700">
            <a:solidFill>
              <a:srgbClr val="C1203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圆角矩形 9"/>
          <p:cNvSpPr>
            <a:spLocks noChangeArrowheads="1"/>
          </p:cNvSpPr>
          <p:nvPr/>
        </p:nvSpPr>
        <p:spPr bwMode="auto">
          <a:xfrm>
            <a:off x="9366066" y="1941599"/>
            <a:ext cx="2836314" cy="90288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Replaced by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AXSC1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, </a:t>
            </a:r>
            <a:r>
              <a:rPr lang="en-US" altLang="zh-CN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AXSC2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and </a:t>
            </a:r>
            <a:r>
              <a:rPr lang="en-US" altLang="zh-CN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AXSC3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zh-CN" altLang="en-US" b="1" dirty="0">
              <a:solidFill>
                <a:srgbClr val="FFFFFF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3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11" y="3764048"/>
            <a:ext cx="2247188" cy="1109733"/>
          </a:xfrm>
          <a:prstGeom prst="rect">
            <a:avLst/>
          </a:prstGeom>
        </p:spPr>
      </p:pic>
      <p:pic>
        <p:nvPicPr>
          <p:cNvPr id="40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507" y="3764047"/>
            <a:ext cx="2247188" cy="1109733"/>
          </a:xfrm>
          <a:prstGeom prst="rect">
            <a:avLst/>
          </a:prstGeom>
        </p:spPr>
      </p:pic>
      <p:pic>
        <p:nvPicPr>
          <p:cNvPr id="41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37" y="4624426"/>
            <a:ext cx="1240362" cy="246285"/>
          </a:xfrm>
          <a:prstGeom prst="rect">
            <a:avLst/>
          </a:prstGeom>
        </p:spPr>
      </p:pic>
      <p:pic>
        <p:nvPicPr>
          <p:cNvPr id="4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26" y="4052793"/>
            <a:ext cx="1252688" cy="248733"/>
          </a:xfrm>
          <a:prstGeom prst="rect">
            <a:avLst/>
          </a:prstGeom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711" y="4334172"/>
            <a:ext cx="1252688" cy="248733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002" y="4058871"/>
            <a:ext cx="248625" cy="822733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147" y="4342113"/>
            <a:ext cx="248625" cy="535733"/>
          </a:xfrm>
          <a:prstGeom prst="rect">
            <a:avLst/>
          </a:prstGeom>
        </p:spPr>
      </p:pic>
      <p:pic>
        <p:nvPicPr>
          <p:cNvPr id="4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070" y="4629113"/>
            <a:ext cx="248625" cy="248733"/>
          </a:xfrm>
          <a:prstGeom prst="rect">
            <a:avLst/>
          </a:prstGeom>
        </p:spPr>
      </p:pic>
      <p:pic>
        <p:nvPicPr>
          <p:cNvPr id="4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845" y="3772109"/>
            <a:ext cx="248625" cy="1109733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775704" y="4814662"/>
            <a:ext cx="54162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50" dirty="0" smtClean="0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en-US" altLang="zh-CN" sz="1050" dirty="0">
                <a:solidFill>
                  <a:srgbClr val="002060"/>
                </a:solidFill>
                <a:cs typeface="Arial" panose="020B0604020202020204" pitchFamily="34" charset="0"/>
              </a:rPr>
              <a:t>. Chen, </a:t>
            </a:r>
            <a:r>
              <a:rPr lang="en-US" altLang="zh-CN" sz="1050" dirty="0" err="1">
                <a:solidFill>
                  <a:srgbClr val="002060"/>
                </a:solidFill>
                <a:cs typeface="Arial" panose="020B0604020202020204" pitchFamily="34" charset="0"/>
              </a:rPr>
              <a:t>Jie</a:t>
            </a:r>
            <a:r>
              <a:rPr lang="en-US" altLang="zh-CN" sz="1050" dirty="0">
                <a:solidFill>
                  <a:srgbClr val="002060"/>
                </a:solidFill>
                <a:cs typeface="Arial" panose="020B0604020202020204" pitchFamily="34" charset="0"/>
              </a:rPr>
              <a:t> Han, W. Liu, and F. Lombardi, "On the design of approximate restoring dividers for error-tolerant applications." IEEE Trans. Computers, vol. 65, pp. 2522-2533, 2016.</a:t>
            </a:r>
            <a:endParaRPr lang="zh-CN" altLang="en-US" sz="105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1152293" y="4943759"/>
            <a:ext cx="1918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HR   </a:t>
            </a: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Rectangle 11"/>
          <p:cNvSpPr/>
          <p:nvPr/>
        </p:nvSpPr>
        <p:spPr>
          <a:xfrm>
            <a:off x="3936472" y="4943759"/>
            <a:ext cx="2039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TR</a:t>
            </a: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7466" y="1629799"/>
            <a:ext cx="2541460" cy="25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414867" y="262467"/>
            <a:ext cx="11161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Error Analysis and Hardware Evaluation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11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9475" y="2449948"/>
                <a:ext cx="3217756" cy="761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rgbClr val="00206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Exact Subtractor Cell (EXSC)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170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70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170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170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170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sz="1700" dirty="0" smtClean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170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en-US" sz="170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170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70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70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700" dirty="0" smtClean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9475" y="2449948"/>
                <a:ext cx="3217756" cy="761800"/>
              </a:xfrm>
              <a:blipFill>
                <a:blip r:embed="rId2"/>
                <a:stretch>
                  <a:fillRect l="-189" t="-9600" r="-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14"/>
          <p:cNvSpPr>
            <a:spLocks noChangeArrowheads="1"/>
          </p:cNvSpPr>
          <p:nvPr/>
        </p:nvSpPr>
        <p:spPr bwMode="auto">
          <a:xfrm>
            <a:off x="778067" y="1043191"/>
            <a:ext cx="4708334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 EXSC and AXSC1, AXSC2, AXSC3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26" name="Group 13"/>
          <p:cNvGrpSpPr/>
          <p:nvPr/>
        </p:nvGrpSpPr>
        <p:grpSpPr>
          <a:xfrm>
            <a:off x="778066" y="1768966"/>
            <a:ext cx="3741409" cy="1628883"/>
            <a:chOff x="541982" y="4073476"/>
            <a:chExt cx="3741409" cy="1628883"/>
          </a:xfrm>
        </p:grpSpPr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2" y="4084453"/>
              <a:ext cx="1858013" cy="1606931"/>
            </a:xfrm>
            <a:prstGeom prst="rect">
              <a:avLst/>
            </a:prstGeom>
          </p:spPr>
        </p:pic>
        <p:pic>
          <p:nvPicPr>
            <p:cNvPr id="28" name="Picture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995" y="4073476"/>
              <a:ext cx="1883396" cy="1628883"/>
            </a:xfrm>
            <a:prstGeom prst="rect">
              <a:avLst/>
            </a:prstGeom>
          </p:spPr>
        </p:pic>
      </p:grpSp>
      <p:sp>
        <p:nvSpPr>
          <p:cNvPr id="29" name="Rectangle 16"/>
          <p:cNvSpPr/>
          <p:nvPr/>
        </p:nvSpPr>
        <p:spPr>
          <a:xfrm>
            <a:off x="939052" y="3523616"/>
            <a:ext cx="21277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EXSC XNOR version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7"/>
          <p:cNvSpPr/>
          <p:nvPr/>
        </p:nvSpPr>
        <p:spPr>
          <a:xfrm>
            <a:off x="2849081" y="3523616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EXSC XOR version</a:t>
            </a:r>
          </a:p>
        </p:txBody>
      </p:sp>
      <p:pic>
        <p:nvPicPr>
          <p:cNvPr id="31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845" y="3980050"/>
            <a:ext cx="1692563" cy="104276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66" y="4168674"/>
            <a:ext cx="2543625" cy="185593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913" y="1627903"/>
            <a:ext cx="2916563" cy="813167"/>
          </a:xfrm>
          <a:prstGeom prst="rect">
            <a:avLst/>
          </a:prstGeom>
        </p:spPr>
      </p:pic>
      <p:pic>
        <p:nvPicPr>
          <p:cNvPr id="36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2913" y="2267990"/>
            <a:ext cx="2897438" cy="813167"/>
          </a:xfrm>
          <a:prstGeom prst="rect">
            <a:avLst/>
          </a:prstGeom>
        </p:spPr>
      </p:pic>
      <p:pic>
        <p:nvPicPr>
          <p:cNvPr id="38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1138" y="3980050"/>
            <a:ext cx="2758533" cy="97926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1137" y="4975408"/>
            <a:ext cx="2758533" cy="97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3395775" y="4668049"/>
                <a:ext cx="2526435" cy="761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133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A</a:t>
                </a:r>
                <a:r>
                  <a:rPr lang="en-US" sz="2133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XSC1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7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sz="1700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7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75" y="4668049"/>
                <a:ext cx="2526435" cy="761800"/>
              </a:xfrm>
              <a:prstGeom prst="rect">
                <a:avLst/>
              </a:prstGeom>
              <a:blipFill>
                <a:blip r:embed="rId10"/>
                <a:stretch>
                  <a:fillRect t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8227976" y="3176942"/>
                <a:ext cx="2526435" cy="761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133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A</a:t>
                </a:r>
                <a:r>
                  <a:rPr lang="en-US" sz="2133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XSC2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sz="1700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17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976" y="3176942"/>
                <a:ext cx="2526435" cy="761800"/>
              </a:xfrm>
              <a:prstGeom prst="rect">
                <a:avLst/>
              </a:prstGeom>
              <a:blipFill>
                <a:blip r:embed="rId11"/>
                <a:stretch>
                  <a:fillRect t="-1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8859670" y="4670861"/>
                <a:ext cx="2407510" cy="761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133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A</a:t>
                </a:r>
                <a:r>
                  <a:rPr lang="en-US" sz="2133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XSC3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17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sz="1700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7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7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70" y="4670861"/>
                <a:ext cx="2407510" cy="761800"/>
              </a:xfrm>
              <a:prstGeom prst="rect">
                <a:avLst/>
              </a:prstGeom>
              <a:blipFill>
                <a:blip r:embed="rId12"/>
                <a:stretch>
                  <a:fillRect t="-1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9" grpId="0"/>
      <p:bldP spid="30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1335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Error Analysis and Hardware Evaluation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12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778068" y="1043191"/>
            <a:ext cx="1361628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 NMED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885177" y="1857296"/>
            <a:ext cx="966454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NMED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: the </a:t>
            </a:r>
            <a:r>
              <a:rPr lang="en-US" altLang="zh-CN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MED normalized by the maximum output of the accurate 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design.</a:t>
            </a:r>
          </a:p>
        </p:txBody>
      </p:sp>
      <p:pic>
        <p:nvPicPr>
          <p:cNvPr id="25" name="图片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26" y="2855083"/>
            <a:ext cx="4630726" cy="30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2" y="2852181"/>
            <a:ext cx="4858606" cy="305841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11"/>
          <p:cNvSpPr/>
          <p:nvPr/>
        </p:nvSpPr>
        <p:spPr>
          <a:xfrm>
            <a:off x="885176" y="2282930"/>
            <a:ext cx="883358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Replacement Depth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: 16-p (p is the number of truncated bits)</a:t>
            </a:r>
            <a:endParaRPr lang="en-US" altLang="zh-CN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/>
          <p:nvPr/>
        </p:nvSpPr>
        <p:spPr>
          <a:xfrm>
            <a:off x="1294246" y="5907697"/>
            <a:ext cx="4615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NMED of the proposed AXHD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HR at replacement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depth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6373501" y="5903153"/>
            <a:ext cx="473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NMED of the proposed AXHD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 at replacement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depth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1426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Error Analysis and Hardware Evaluation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13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778068" y="1043191"/>
            <a:ext cx="2870388" cy="52392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Power </a:t>
            </a:r>
            <a:r>
              <a:rPr lang="en-US" altLang="zh-CN" sz="2133" b="1" dirty="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onsumption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198" y="1961764"/>
            <a:ext cx="4552573" cy="340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6499" y="1920855"/>
            <a:ext cx="4887369" cy="341033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11"/>
          <p:cNvSpPr/>
          <p:nvPr/>
        </p:nvSpPr>
        <p:spPr>
          <a:xfrm>
            <a:off x="1596788" y="5441486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Power 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HR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at replacement depth.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6672283" y="5441487"/>
            <a:ext cx="4095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Power 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HR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at replacement depth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0312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Error Analysis and Hardware Evaluation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14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778069" y="1043191"/>
            <a:ext cx="1480499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Delay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334" y="1796510"/>
            <a:ext cx="4503543" cy="34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800" y="1796509"/>
            <a:ext cx="4850340" cy="347152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11"/>
          <p:cNvSpPr/>
          <p:nvPr/>
        </p:nvSpPr>
        <p:spPr>
          <a:xfrm>
            <a:off x="1437324" y="5411911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Delay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HR at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replacement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depth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6311849" y="5411910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Delay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at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replacement depth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1088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Error Analysis and Hardware Evaluation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15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778069" y="1043191"/>
            <a:ext cx="1178748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Area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64" y="1857296"/>
            <a:ext cx="4767782" cy="336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560" y="1857296"/>
            <a:ext cx="4671013" cy="33697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11"/>
          <p:cNvSpPr/>
          <p:nvPr/>
        </p:nvSpPr>
        <p:spPr>
          <a:xfrm>
            <a:off x="1430867" y="5391440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Area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HR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at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eplacement depth.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6788658" y="5375465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Area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 at replacement depth.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1527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Error Analysis and Hardware Evaluation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16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778069" y="1043191"/>
            <a:ext cx="3775644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PDP (Power </a:t>
            </a:r>
            <a:r>
              <a:rPr lang="en-US" altLang="zh-CN" sz="2133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elay </a:t>
            </a:r>
            <a:r>
              <a:rPr lang="en-US" altLang="zh-CN" sz="2133" b="1" dirty="0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roduct)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3" name="Rectangle 11"/>
          <p:cNvSpPr/>
          <p:nvPr/>
        </p:nvSpPr>
        <p:spPr>
          <a:xfrm>
            <a:off x="933451" y="1795120"/>
            <a:ext cx="966454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PDP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: </a:t>
            </a:r>
            <a:r>
              <a:rPr lang="en-US" altLang="zh-CN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Trade-off between 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power consumption</a:t>
            </a:r>
            <a:r>
              <a:rPr lang="en-US" altLang="zh-CN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and delay to evaluate </a:t>
            </a:r>
            <a:r>
              <a:rPr lang="en-US" altLang="zh-CN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overall hardware performance of the 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designs.</a:t>
            </a:r>
            <a:endParaRPr lang="en-US" altLang="zh-CN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506" y="2720724"/>
            <a:ext cx="4033416" cy="284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6417" y="2720724"/>
            <a:ext cx="4085756" cy="28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11"/>
          <p:cNvSpPr/>
          <p:nvPr/>
        </p:nvSpPr>
        <p:spPr>
          <a:xfrm>
            <a:off x="1370768" y="5734524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PDP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HR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at replacement depth.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6299884" y="5734524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PDP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 at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replacement depths.</a:t>
            </a:r>
          </a:p>
        </p:txBody>
      </p:sp>
    </p:spTree>
    <p:extLst>
      <p:ext uri="{BB962C8B-B14F-4D97-AF65-F5344CB8AC3E}">
        <p14:creationId xmlns:p14="http://schemas.microsoft.com/office/powerpoint/2010/main" val="11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1207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Error Analysis and Hardware Evaluation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17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778068" y="1043191"/>
            <a:ext cx="4104828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NMPP (</a:t>
            </a:r>
            <a:r>
              <a:rPr lang="en-US" altLang="zh-CN" sz="2133" b="1" dirty="0">
                <a:solidFill>
                  <a:schemeClr val="bg1"/>
                </a:solidFill>
                <a:cs typeface="Arial" panose="020B0604020202020204" pitchFamily="34" charset="0"/>
              </a:rPr>
              <a:t>NMED Power Product </a:t>
            </a: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3" name="Rectangle 11"/>
          <p:cNvSpPr/>
          <p:nvPr/>
        </p:nvSpPr>
        <p:spPr>
          <a:xfrm>
            <a:off x="933452" y="1795120"/>
            <a:ext cx="815595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NMPP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: </a:t>
            </a:r>
            <a:r>
              <a:rPr lang="en-US" altLang="zh-CN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rade-off </a:t>
            </a:r>
            <a:r>
              <a:rPr lang="en-US" altLang="zh-CN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between accuracy and power consumption.</a:t>
            </a:r>
          </a:p>
        </p:txBody>
      </p:sp>
      <p:pic>
        <p:nvPicPr>
          <p:cNvPr id="24" name="图片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5" y="2382900"/>
            <a:ext cx="4365729" cy="330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65" y="2382900"/>
            <a:ext cx="4323581" cy="330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11"/>
          <p:cNvSpPr/>
          <p:nvPr/>
        </p:nvSpPr>
        <p:spPr>
          <a:xfrm>
            <a:off x="1596788" y="5710793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NMPP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HR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at replacement depth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6321188" y="5710793"/>
            <a:ext cx="418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NMPP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the proposed AXHD,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and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AXDrs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using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 at replacement depth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8" y="262467"/>
            <a:ext cx="5464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Applications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24342" y="6452659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18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220284" y="1043191"/>
            <a:ext cx="2632644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Change Detection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>
            <a:off x="89064" y="2466686"/>
            <a:ext cx="5740305" cy="3387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endParaRPr lang="en-US" sz="8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08000" algn="just">
              <a:spcAft>
                <a:spcPts val="0"/>
              </a:spcAft>
            </a:pPr>
            <a:r>
              <a:rPr lang="en-US" sz="8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X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           </a:t>
            </a:r>
            <a:r>
              <a:rPr lang="en-US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                     </a:t>
            </a:r>
            <a:r>
              <a:rPr lang="en-US" sz="2133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endParaRPr lang="zh-CN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28600" indent="-228600" algn="ctr">
              <a:spcBef>
                <a:spcPts val="400"/>
              </a:spcBef>
              <a:spcAft>
                <a:spcPts val="0"/>
              </a:spcAft>
              <a:tabLst>
                <a:tab pos="338455" algn="l"/>
              </a:tabLst>
            </a:pPr>
            <a:endParaRPr lang="en-US" sz="2133" dirty="0" smtClean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28600" indent="-228600" algn="ctr">
              <a:spcBef>
                <a:spcPts val="400"/>
              </a:spcBef>
              <a:spcAft>
                <a:spcPts val="0"/>
              </a:spcAft>
              <a:tabLst>
                <a:tab pos="338455" algn="l"/>
              </a:tabLst>
            </a:pPr>
            <a:endParaRPr lang="en-US" sz="2133" dirty="0" smtClean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28600" indent="-228600" algn="ctr">
              <a:spcBef>
                <a:spcPts val="400"/>
              </a:spcBef>
              <a:spcAft>
                <a:spcPts val="0"/>
              </a:spcAft>
              <a:tabLst>
                <a:tab pos="338455" algn="l"/>
              </a:tabLst>
            </a:pPr>
            <a:endParaRPr lang="en-US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28600" indent="-228600" algn="ctr">
              <a:spcBef>
                <a:spcPts val="400"/>
              </a:spcBef>
              <a:spcAft>
                <a:spcPts val="0"/>
              </a:spcAft>
              <a:tabLst>
                <a:tab pos="338455" algn="l"/>
              </a:tabLst>
            </a:pPr>
            <a:r>
              <a:rPr lang="en-US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Depth=3          Depth=6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    </a:t>
            </a:r>
            <a:r>
              <a:rPr lang="en-US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Depth=9</a:t>
            </a:r>
            <a:r>
              <a:rPr lang="en-US" sz="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 </a:t>
            </a:r>
            <a:endParaRPr lang="zh-CN" sz="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28600" indent="-228600" algn="ctr"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sz="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 </a:t>
            </a:r>
            <a:endParaRPr lang="zh-CN" sz="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" name="图片 24" descr="C:\Users\Administrator\Desktop\app_div\A\scr1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776" y="2633365"/>
            <a:ext cx="1628799" cy="120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 descr="C:\Users\Administrator\Desktop\app_div\A\scr2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287" y="2633365"/>
            <a:ext cx="1756445" cy="120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6" descr="C:\Users\Administrator\Desktop\untitled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2443" y="2633365"/>
            <a:ext cx="1798561" cy="120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776" y="4185022"/>
            <a:ext cx="1657779" cy="122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287" y="4190474"/>
            <a:ext cx="1756445" cy="121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2442" y="4185022"/>
            <a:ext cx="1798561" cy="122083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11"/>
          <p:cNvSpPr/>
          <p:nvPr/>
        </p:nvSpPr>
        <p:spPr>
          <a:xfrm>
            <a:off x="220285" y="5847798"/>
            <a:ext cx="4185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Change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detection using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and AXHDs.</a:t>
            </a:r>
          </a:p>
        </p:txBody>
      </p:sp>
      <p:sp>
        <p:nvSpPr>
          <p:cNvPr id="32" name="Rectangle 11"/>
          <p:cNvSpPr/>
          <p:nvPr/>
        </p:nvSpPr>
        <p:spPr>
          <a:xfrm>
            <a:off x="220284" y="1809464"/>
            <a:ext cx="466738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PSNR</a:t>
            </a:r>
            <a:r>
              <a:rPr lang="en-US" altLang="zh-CN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: </a:t>
            </a:r>
            <a:r>
              <a:rPr lang="en-US" altLang="zh-CN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peak signal-noise ratio.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84548"/>
              </p:ext>
            </p:extLst>
          </p:nvPr>
        </p:nvGraphicFramePr>
        <p:xfrm>
          <a:off x="6214853" y="2668260"/>
          <a:ext cx="5721113" cy="2580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593">
                  <a:extLst>
                    <a:ext uri="{9D8B030D-6E8A-4147-A177-3AD203B41FA5}">
                      <a16:colId xmlns="" xmlns:a16="http://schemas.microsoft.com/office/drawing/2014/main" val="643263105"/>
                    </a:ext>
                  </a:extLst>
                </a:gridCol>
                <a:gridCol w="712759">
                  <a:extLst>
                    <a:ext uri="{9D8B030D-6E8A-4147-A177-3AD203B41FA5}">
                      <a16:colId xmlns="" xmlns:a16="http://schemas.microsoft.com/office/drawing/2014/main" val="1064499191"/>
                    </a:ext>
                  </a:extLst>
                </a:gridCol>
                <a:gridCol w="712759">
                  <a:extLst>
                    <a:ext uri="{9D8B030D-6E8A-4147-A177-3AD203B41FA5}">
                      <a16:colId xmlns="" xmlns:a16="http://schemas.microsoft.com/office/drawing/2014/main" val="1522245427"/>
                    </a:ext>
                  </a:extLst>
                </a:gridCol>
                <a:gridCol w="605667">
                  <a:extLst>
                    <a:ext uri="{9D8B030D-6E8A-4147-A177-3AD203B41FA5}">
                      <a16:colId xmlns="" xmlns:a16="http://schemas.microsoft.com/office/drawing/2014/main" val="4232846944"/>
                    </a:ext>
                  </a:extLst>
                </a:gridCol>
                <a:gridCol w="605667">
                  <a:extLst>
                    <a:ext uri="{9D8B030D-6E8A-4147-A177-3AD203B41FA5}">
                      <a16:colId xmlns="" xmlns:a16="http://schemas.microsoft.com/office/drawing/2014/main" val="2723623091"/>
                    </a:ext>
                  </a:extLst>
                </a:gridCol>
                <a:gridCol w="605667">
                  <a:extLst>
                    <a:ext uri="{9D8B030D-6E8A-4147-A177-3AD203B41FA5}">
                      <a16:colId xmlns="" xmlns:a16="http://schemas.microsoft.com/office/drawing/2014/main" val="2827555138"/>
                    </a:ext>
                  </a:extLst>
                </a:gridCol>
                <a:gridCol w="605667">
                  <a:extLst>
                    <a:ext uri="{9D8B030D-6E8A-4147-A177-3AD203B41FA5}">
                      <a16:colId xmlns="" xmlns:a16="http://schemas.microsoft.com/office/drawing/2014/main" val="1971584910"/>
                    </a:ext>
                  </a:extLst>
                </a:gridCol>
                <a:gridCol w="605667">
                  <a:extLst>
                    <a:ext uri="{9D8B030D-6E8A-4147-A177-3AD203B41FA5}">
                      <a16:colId xmlns="" xmlns:a16="http://schemas.microsoft.com/office/drawing/2014/main" val="1076536726"/>
                    </a:ext>
                  </a:extLst>
                </a:gridCol>
                <a:gridCol w="605667">
                  <a:extLst>
                    <a:ext uri="{9D8B030D-6E8A-4147-A177-3AD203B41FA5}">
                      <a16:colId xmlns="" xmlns:a16="http://schemas.microsoft.com/office/drawing/2014/main" val="4125074141"/>
                    </a:ext>
                  </a:extLst>
                </a:gridCol>
              </a:tblGrid>
              <a:tr h="573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Depth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7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8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33406829"/>
                  </a:ext>
                </a:extLst>
              </a:tr>
              <a:tr h="573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PSNR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/dB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Infinite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Infinite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84.69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64.99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61.32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54.17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39.87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9967581"/>
                  </a:ext>
                </a:extLst>
              </a:tr>
              <a:tr h="573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Depth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9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11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13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14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15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16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37250451"/>
                  </a:ext>
                </a:extLst>
              </a:tr>
              <a:tr h="860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PSNR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R="82550"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/dB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39.71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4488341"/>
                  </a:ext>
                </a:extLst>
              </a:tr>
            </a:tbl>
          </a:graphicData>
        </a:graphic>
      </p:graphicFrame>
      <p:sp>
        <p:nvSpPr>
          <p:cNvPr id="35" name="Rectangle 11"/>
          <p:cNvSpPr/>
          <p:nvPr/>
        </p:nvSpPr>
        <p:spPr>
          <a:xfrm>
            <a:off x="6214853" y="5415560"/>
            <a:ext cx="5361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PSNR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AXHD with Different Replacement Depths for Change Detection.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080761" y="1082594"/>
            <a:ext cx="61112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Difference between two frames (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 of image sequence 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 movement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scene, then mostly zero valued pixels.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movement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show difference between frames.</a:t>
            </a:r>
          </a:p>
        </p:txBody>
      </p:sp>
    </p:spTree>
    <p:extLst>
      <p:ext uri="{BB962C8B-B14F-4D97-AF65-F5344CB8AC3E}">
        <p14:creationId xmlns:p14="http://schemas.microsoft.com/office/powerpoint/2010/main" val="17483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6313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Applications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19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778067" y="1043191"/>
            <a:ext cx="3302614" cy="52392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Background Removal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778067" y="1757650"/>
            <a:ext cx="4612798" cy="4058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609600" algn="just">
              <a:spcAft>
                <a:spcPts val="0"/>
              </a:spcAft>
            </a:pPr>
            <a:endParaRPr lang="en-US" sz="1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609600" algn="just"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X                        Y                   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endParaRPr lang="zh-CN" sz="16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406400" algn="just">
              <a:spcAft>
                <a:spcPts val="0"/>
              </a:spcAft>
            </a:pPr>
            <a:endParaRPr lang="en-US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406400" algn="just">
              <a:spcAft>
                <a:spcPts val="0"/>
              </a:spcAft>
            </a:pPr>
            <a:endParaRPr lang="en-US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406400">
              <a:spcAft>
                <a:spcPts val="0"/>
              </a:spcAft>
            </a:pPr>
            <a:endParaRPr lang="en-US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406400">
              <a:spcAft>
                <a:spcPts val="0"/>
              </a:spcAft>
            </a:pPr>
            <a:endParaRPr lang="en-US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406400">
              <a:spcAft>
                <a:spcPts val="0"/>
              </a:spcAft>
            </a:pPr>
            <a:endParaRPr lang="en-US" sz="2133" dirty="0" smtClean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406400"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Depth=3            Depth=6            Depth=9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 </a:t>
            </a:r>
            <a:endParaRPr lang="zh-CN" sz="2133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4" name="图片 23" descr="C:\Users\Administrator\Desktop\app_div\B\son1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49" y="1888167"/>
            <a:ext cx="1359373" cy="160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C:\Users\Administrator\Desktop\app_div\B\son2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8205" y="1888167"/>
            <a:ext cx="1318576" cy="160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 descr="C:\Users\Administrator\Desktop\untitled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r="21665"/>
          <a:stretch>
            <a:fillRect/>
          </a:stretch>
        </p:blipFill>
        <p:spPr>
          <a:xfrm>
            <a:off x="3922164" y="1888166"/>
            <a:ext cx="1332223" cy="160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r="21769"/>
          <a:stretch>
            <a:fillRect/>
          </a:stretch>
        </p:blipFill>
        <p:spPr>
          <a:xfrm>
            <a:off x="926297" y="3747774"/>
            <a:ext cx="1366525" cy="157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7" r="21757" b="-46"/>
          <a:stretch>
            <a:fillRect/>
          </a:stretch>
        </p:blipFill>
        <p:spPr>
          <a:xfrm>
            <a:off x="2467110" y="3747774"/>
            <a:ext cx="1318576" cy="157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7" r="21757" b="-46"/>
          <a:stretch>
            <a:fillRect/>
          </a:stretch>
        </p:blipFill>
        <p:spPr>
          <a:xfrm>
            <a:off x="3922164" y="3747774"/>
            <a:ext cx="1332223" cy="1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11"/>
          <p:cNvSpPr/>
          <p:nvPr/>
        </p:nvSpPr>
        <p:spPr>
          <a:xfrm>
            <a:off x="926297" y="5822264"/>
            <a:ext cx="4185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Background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removal using </a:t>
            </a:r>
            <a:r>
              <a:rPr lang="en-US" altLang="zh-CN" sz="1200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EXDr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and AXHDs.</a:t>
            </a: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82879"/>
              </p:ext>
            </p:extLst>
          </p:nvPr>
        </p:nvGraphicFramePr>
        <p:xfrm>
          <a:off x="5743164" y="3049954"/>
          <a:ext cx="5829345" cy="2397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109">
                  <a:extLst>
                    <a:ext uri="{9D8B030D-6E8A-4147-A177-3AD203B41FA5}">
                      <a16:colId xmlns="" xmlns:a16="http://schemas.microsoft.com/office/drawing/2014/main" val="1843177775"/>
                    </a:ext>
                  </a:extLst>
                </a:gridCol>
                <a:gridCol w="726243">
                  <a:extLst>
                    <a:ext uri="{9D8B030D-6E8A-4147-A177-3AD203B41FA5}">
                      <a16:colId xmlns="" xmlns:a16="http://schemas.microsoft.com/office/drawing/2014/main" val="2383851717"/>
                    </a:ext>
                  </a:extLst>
                </a:gridCol>
                <a:gridCol w="726243">
                  <a:extLst>
                    <a:ext uri="{9D8B030D-6E8A-4147-A177-3AD203B41FA5}">
                      <a16:colId xmlns="" xmlns:a16="http://schemas.microsoft.com/office/drawing/2014/main" val="1400421019"/>
                    </a:ext>
                  </a:extLst>
                </a:gridCol>
                <a:gridCol w="617125">
                  <a:extLst>
                    <a:ext uri="{9D8B030D-6E8A-4147-A177-3AD203B41FA5}">
                      <a16:colId xmlns="" xmlns:a16="http://schemas.microsoft.com/office/drawing/2014/main" val="3888392394"/>
                    </a:ext>
                  </a:extLst>
                </a:gridCol>
                <a:gridCol w="617125">
                  <a:extLst>
                    <a:ext uri="{9D8B030D-6E8A-4147-A177-3AD203B41FA5}">
                      <a16:colId xmlns="" xmlns:a16="http://schemas.microsoft.com/office/drawing/2014/main" val="478118199"/>
                    </a:ext>
                  </a:extLst>
                </a:gridCol>
                <a:gridCol w="617125">
                  <a:extLst>
                    <a:ext uri="{9D8B030D-6E8A-4147-A177-3AD203B41FA5}">
                      <a16:colId xmlns="" xmlns:a16="http://schemas.microsoft.com/office/drawing/2014/main" val="1128484002"/>
                    </a:ext>
                  </a:extLst>
                </a:gridCol>
                <a:gridCol w="617125">
                  <a:extLst>
                    <a:ext uri="{9D8B030D-6E8A-4147-A177-3AD203B41FA5}">
                      <a16:colId xmlns="" xmlns:a16="http://schemas.microsoft.com/office/drawing/2014/main" val="2066122656"/>
                    </a:ext>
                  </a:extLst>
                </a:gridCol>
                <a:gridCol w="617125">
                  <a:extLst>
                    <a:ext uri="{9D8B030D-6E8A-4147-A177-3AD203B41FA5}">
                      <a16:colId xmlns="" xmlns:a16="http://schemas.microsoft.com/office/drawing/2014/main" val="541793590"/>
                    </a:ext>
                  </a:extLst>
                </a:gridCol>
                <a:gridCol w="617125">
                  <a:extLst>
                    <a:ext uri="{9D8B030D-6E8A-4147-A177-3AD203B41FA5}">
                      <a16:colId xmlns="" xmlns:a16="http://schemas.microsoft.com/office/drawing/2014/main" val="1680782503"/>
                    </a:ext>
                  </a:extLst>
                </a:gridCol>
              </a:tblGrid>
              <a:tr h="479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Depth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7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8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784086"/>
                  </a:ext>
                </a:extLst>
              </a:tr>
              <a:tr h="719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PSNR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R="82550"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/dB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Infinite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Infinite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74.17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62.95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56.07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50.32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43.04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8935212"/>
                  </a:ext>
                </a:extLst>
              </a:tr>
              <a:tr h="479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Depth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9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11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13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14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15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16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486936"/>
                  </a:ext>
                </a:extLst>
              </a:tr>
              <a:tr h="719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PSNR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R="82550"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/dB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27.12 </a:t>
                      </a:r>
                      <a:endParaRPr lang="zh-CN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2849863"/>
                  </a:ext>
                </a:extLst>
              </a:tr>
            </a:tbl>
          </a:graphicData>
        </a:graphic>
      </p:graphicFrame>
      <p:sp>
        <p:nvSpPr>
          <p:cNvPr id="32" name="Rectangle 11"/>
          <p:cNvSpPr/>
          <p:nvPr/>
        </p:nvSpPr>
        <p:spPr>
          <a:xfrm>
            <a:off x="5743164" y="5827039"/>
            <a:ext cx="5829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PSNR of AXHD with Different Replacement Depths for Background </a:t>
            </a:r>
            <a:r>
              <a:rPr lang="en-US" altLang="zh-CN" sz="12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Removal.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743164" y="1198034"/>
            <a:ext cx="64488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Background variations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illumination subtracted from scene (foreground objects better viewed).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Image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X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with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bad illumination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during capture (i.e. strong illumination gradient across image).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Blank page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subtracted from poorly illuminated image X.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Output image with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relatively constant illumination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12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F5896487-62AB-4C8E-8C42-8E59CD8ABBC6}" type="slidenum">
              <a:rPr lang="zh-CN" altLang="en-US" sz="2133">
                <a:solidFill>
                  <a:srgbClr val="595959"/>
                </a:solidFill>
              </a:rPr>
              <a:pPr algn="ctr" eaLnBrk="1" hangingPunct="1">
                <a:buFont typeface="Arial" panose="020B0604020202020204" pitchFamily="34" charset="0"/>
                <a:buNone/>
              </a:pPr>
              <a:t>2</a:t>
            </a:fld>
            <a:endParaRPr lang="zh-CN" altLang="en-US" sz="2133">
              <a:solidFill>
                <a:srgbClr val="595959"/>
              </a:solidFill>
            </a:endParaRPr>
          </a:p>
        </p:txBody>
      </p:sp>
      <p:sp>
        <p:nvSpPr>
          <p:cNvPr id="4099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100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4115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16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17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18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19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0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1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2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3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4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5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6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7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8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4102" name="直接连接符 23" hidden="1"/>
          <p:cNvSpPr>
            <a:spLocks noChangeShapeType="1"/>
          </p:cNvSpPr>
          <p:nvPr/>
        </p:nvSpPr>
        <p:spPr bwMode="auto">
          <a:xfrm>
            <a:off x="3181351" y="431800"/>
            <a:ext cx="2116" cy="524933"/>
          </a:xfrm>
          <a:prstGeom prst="line">
            <a:avLst/>
          </a:prstGeom>
          <a:noFill/>
          <a:ln w="12700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103" name="任意多边形 28"/>
          <p:cNvSpPr>
            <a:spLocks/>
          </p:cNvSpPr>
          <p:nvPr/>
        </p:nvSpPr>
        <p:spPr bwMode="auto">
          <a:xfrm flipV="1">
            <a:off x="173567" y="260351"/>
            <a:ext cx="1388533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4104" name="TextBox 3"/>
          <p:cNvSpPr>
            <a:spLocks noChangeArrowheads="1"/>
          </p:cNvSpPr>
          <p:nvPr/>
        </p:nvSpPr>
        <p:spPr bwMode="auto">
          <a:xfrm>
            <a:off x="334433" y="220134"/>
            <a:ext cx="80842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Outline</a:t>
            </a:r>
          </a:p>
        </p:txBody>
      </p:sp>
      <p:sp>
        <p:nvSpPr>
          <p:cNvPr id="4105" name="任意多边形 21"/>
          <p:cNvSpPr>
            <a:spLocks/>
          </p:cNvSpPr>
          <p:nvPr/>
        </p:nvSpPr>
        <p:spPr bwMode="auto">
          <a:xfrm rot="2774622">
            <a:off x="530078" y="1987448"/>
            <a:ext cx="385233" cy="377417"/>
          </a:xfrm>
          <a:custGeom>
            <a:avLst/>
            <a:gdLst>
              <a:gd name="T0" fmla="*/ 0 w 1702386"/>
              <a:gd name="T1" fmla="*/ 0 h 1702386"/>
              <a:gd name="T2" fmla="*/ 0 w 1702386"/>
              <a:gd name="T3" fmla="*/ 0 h 1702386"/>
              <a:gd name="T4" fmla="*/ 0 w 1702386"/>
              <a:gd name="T5" fmla="*/ 0 h 1702386"/>
              <a:gd name="T6" fmla="*/ 0 w 1702386"/>
              <a:gd name="T7" fmla="*/ 0 h 1702386"/>
              <a:gd name="T8" fmla="*/ 0 w 1702386"/>
              <a:gd name="T9" fmla="*/ 0 h 1702386"/>
              <a:gd name="T10" fmla="*/ 0 w 1702386"/>
              <a:gd name="T11" fmla="*/ 0 h 1702386"/>
              <a:gd name="T12" fmla="*/ 0 w 1702386"/>
              <a:gd name="T13" fmla="*/ 0 h 1702386"/>
              <a:gd name="T14" fmla="*/ 0 w 1702386"/>
              <a:gd name="T15" fmla="*/ 0 h 1702386"/>
              <a:gd name="T16" fmla="*/ 0 w 1702386"/>
              <a:gd name="T17" fmla="*/ 0 h 1702386"/>
              <a:gd name="T18" fmla="*/ 0 w 1702386"/>
              <a:gd name="T19" fmla="*/ 0 h 1702386"/>
              <a:gd name="T20" fmla="*/ 0 w 1702386"/>
              <a:gd name="T21" fmla="*/ 0 h 1702386"/>
              <a:gd name="T22" fmla="*/ 0 w 1702386"/>
              <a:gd name="T23" fmla="*/ 0 h 1702386"/>
              <a:gd name="T24" fmla="*/ 0 w 1702386"/>
              <a:gd name="T25" fmla="*/ 0 h 1702386"/>
              <a:gd name="T26" fmla="*/ 0 w 1702386"/>
              <a:gd name="T27" fmla="*/ 0 h 1702386"/>
              <a:gd name="T28" fmla="*/ 0 w 1702386"/>
              <a:gd name="T29" fmla="*/ 0 h 1702386"/>
              <a:gd name="T30" fmla="*/ 0 w 1702386"/>
              <a:gd name="T31" fmla="*/ 0 h 1702386"/>
              <a:gd name="T32" fmla="*/ 0 w 1702386"/>
              <a:gd name="T33" fmla="*/ 0 h 17023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2386"/>
              <a:gd name="T52" fmla="*/ 0 h 1702386"/>
              <a:gd name="T53" fmla="*/ 1702386 w 1702386"/>
              <a:gd name="T54" fmla="*/ 1702386 h 17023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538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4106" name="矩形 7"/>
          <p:cNvSpPr>
            <a:spLocks noChangeArrowheads="1"/>
          </p:cNvSpPr>
          <p:nvPr/>
        </p:nvSpPr>
        <p:spPr bwMode="auto">
          <a:xfrm>
            <a:off x="989085" y="2565154"/>
            <a:ext cx="7772777" cy="70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Proposed </a:t>
            </a: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Approximate Hybrid </a:t>
            </a: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Divider(AXHD)</a:t>
            </a:r>
            <a:endParaRPr lang="en-US" altLang="zh-CN" sz="2667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107" name="任意多边形 8"/>
          <p:cNvSpPr>
            <a:spLocks/>
          </p:cNvSpPr>
          <p:nvPr/>
        </p:nvSpPr>
        <p:spPr bwMode="auto">
          <a:xfrm rot="2774622">
            <a:off x="520889" y="2784165"/>
            <a:ext cx="385233" cy="377417"/>
          </a:xfrm>
          <a:custGeom>
            <a:avLst/>
            <a:gdLst>
              <a:gd name="T0" fmla="*/ 0 w 1702386"/>
              <a:gd name="T1" fmla="*/ 0 h 1702386"/>
              <a:gd name="T2" fmla="*/ 0 w 1702386"/>
              <a:gd name="T3" fmla="*/ 0 h 1702386"/>
              <a:gd name="T4" fmla="*/ 0 w 1702386"/>
              <a:gd name="T5" fmla="*/ 0 h 1702386"/>
              <a:gd name="T6" fmla="*/ 0 w 1702386"/>
              <a:gd name="T7" fmla="*/ 0 h 1702386"/>
              <a:gd name="T8" fmla="*/ 0 w 1702386"/>
              <a:gd name="T9" fmla="*/ 0 h 1702386"/>
              <a:gd name="T10" fmla="*/ 0 w 1702386"/>
              <a:gd name="T11" fmla="*/ 0 h 1702386"/>
              <a:gd name="T12" fmla="*/ 0 w 1702386"/>
              <a:gd name="T13" fmla="*/ 0 h 1702386"/>
              <a:gd name="T14" fmla="*/ 0 w 1702386"/>
              <a:gd name="T15" fmla="*/ 0 h 1702386"/>
              <a:gd name="T16" fmla="*/ 0 w 1702386"/>
              <a:gd name="T17" fmla="*/ 0 h 1702386"/>
              <a:gd name="T18" fmla="*/ 0 w 1702386"/>
              <a:gd name="T19" fmla="*/ 0 h 1702386"/>
              <a:gd name="T20" fmla="*/ 0 w 1702386"/>
              <a:gd name="T21" fmla="*/ 0 h 1702386"/>
              <a:gd name="T22" fmla="*/ 0 w 1702386"/>
              <a:gd name="T23" fmla="*/ 0 h 1702386"/>
              <a:gd name="T24" fmla="*/ 0 w 1702386"/>
              <a:gd name="T25" fmla="*/ 0 h 1702386"/>
              <a:gd name="T26" fmla="*/ 0 w 1702386"/>
              <a:gd name="T27" fmla="*/ 0 h 1702386"/>
              <a:gd name="T28" fmla="*/ 0 w 1702386"/>
              <a:gd name="T29" fmla="*/ 0 h 1702386"/>
              <a:gd name="T30" fmla="*/ 0 w 1702386"/>
              <a:gd name="T31" fmla="*/ 0 h 1702386"/>
              <a:gd name="T32" fmla="*/ 0 w 1702386"/>
              <a:gd name="T33" fmla="*/ 0 h 17023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2386"/>
              <a:gd name="T52" fmla="*/ 0 h 1702386"/>
              <a:gd name="T53" fmla="*/ 1702386 w 1702386"/>
              <a:gd name="T54" fmla="*/ 1702386 h 17023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538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4108" name="矩形 10"/>
          <p:cNvSpPr>
            <a:spLocks noChangeArrowheads="1"/>
          </p:cNvSpPr>
          <p:nvPr/>
        </p:nvSpPr>
        <p:spPr bwMode="auto">
          <a:xfrm>
            <a:off x="998273" y="3379941"/>
            <a:ext cx="7420455" cy="63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Error Analysis and Hardware Evaluation</a:t>
            </a:r>
            <a:endParaRPr lang="en-US" altLang="zh-CN" sz="2667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109" name="任意多边形 11"/>
          <p:cNvSpPr>
            <a:spLocks/>
          </p:cNvSpPr>
          <p:nvPr/>
        </p:nvSpPr>
        <p:spPr bwMode="auto">
          <a:xfrm rot="2774622">
            <a:off x="530077" y="3575667"/>
            <a:ext cx="385233" cy="377417"/>
          </a:xfrm>
          <a:custGeom>
            <a:avLst/>
            <a:gdLst>
              <a:gd name="T0" fmla="*/ 0 w 1702386"/>
              <a:gd name="T1" fmla="*/ 0 h 1702386"/>
              <a:gd name="T2" fmla="*/ 0 w 1702386"/>
              <a:gd name="T3" fmla="*/ 0 h 1702386"/>
              <a:gd name="T4" fmla="*/ 0 w 1702386"/>
              <a:gd name="T5" fmla="*/ 0 h 1702386"/>
              <a:gd name="T6" fmla="*/ 0 w 1702386"/>
              <a:gd name="T7" fmla="*/ 0 h 1702386"/>
              <a:gd name="T8" fmla="*/ 0 w 1702386"/>
              <a:gd name="T9" fmla="*/ 0 h 1702386"/>
              <a:gd name="T10" fmla="*/ 0 w 1702386"/>
              <a:gd name="T11" fmla="*/ 0 h 1702386"/>
              <a:gd name="T12" fmla="*/ 0 w 1702386"/>
              <a:gd name="T13" fmla="*/ 0 h 1702386"/>
              <a:gd name="T14" fmla="*/ 0 w 1702386"/>
              <a:gd name="T15" fmla="*/ 0 h 1702386"/>
              <a:gd name="T16" fmla="*/ 0 w 1702386"/>
              <a:gd name="T17" fmla="*/ 0 h 1702386"/>
              <a:gd name="T18" fmla="*/ 0 w 1702386"/>
              <a:gd name="T19" fmla="*/ 0 h 1702386"/>
              <a:gd name="T20" fmla="*/ 0 w 1702386"/>
              <a:gd name="T21" fmla="*/ 0 h 1702386"/>
              <a:gd name="T22" fmla="*/ 0 w 1702386"/>
              <a:gd name="T23" fmla="*/ 0 h 1702386"/>
              <a:gd name="T24" fmla="*/ 0 w 1702386"/>
              <a:gd name="T25" fmla="*/ 0 h 1702386"/>
              <a:gd name="T26" fmla="*/ 0 w 1702386"/>
              <a:gd name="T27" fmla="*/ 0 h 1702386"/>
              <a:gd name="T28" fmla="*/ 0 w 1702386"/>
              <a:gd name="T29" fmla="*/ 0 h 1702386"/>
              <a:gd name="T30" fmla="*/ 0 w 1702386"/>
              <a:gd name="T31" fmla="*/ 0 h 1702386"/>
              <a:gd name="T32" fmla="*/ 0 w 1702386"/>
              <a:gd name="T33" fmla="*/ 0 h 17023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2386"/>
              <a:gd name="T52" fmla="*/ 0 h 1702386"/>
              <a:gd name="T53" fmla="*/ 1702386 w 1702386"/>
              <a:gd name="T54" fmla="*/ 1702386 h 17023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538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4110" name="矩形 9"/>
          <p:cNvSpPr>
            <a:spLocks noChangeArrowheads="1"/>
          </p:cNvSpPr>
          <p:nvPr/>
        </p:nvSpPr>
        <p:spPr bwMode="auto">
          <a:xfrm>
            <a:off x="998274" y="1042353"/>
            <a:ext cx="6426108" cy="70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Introduction </a:t>
            </a: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to </a:t>
            </a: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Approximate </a:t>
            </a: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Computing</a:t>
            </a:r>
            <a:endParaRPr lang="en-US" altLang="zh-CN" sz="2667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111" name="任意多边形 12"/>
          <p:cNvSpPr>
            <a:spLocks/>
          </p:cNvSpPr>
          <p:nvPr/>
        </p:nvSpPr>
        <p:spPr bwMode="auto">
          <a:xfrm rot="2774622">
            <a:off x="526955" y="1239087"/>
            <a:ext cx="385233" cy="377417"/>
          </a:xfrm>
          <a:custGeom>
            <a:avLst/>
            <a:gdLst>
              <a:gd name="T0" fmla="*/ 0 w 1702386"/>
              <a:gd name="T1" fmla="*/ 0 h 1702386"/>
              <a:gd name="T2" fmla="*/ 0 w 1702386"/>
              <a:gd name="T3" fmla="*/ 0 h 1702386"/>
              <a:gd name="T4" fmla="*/ 0 w 1702386"/>
              <a:gd name="T5" fmla="*/ 0 h 1702386"/>
              <a:gd name="T6" fmla="*/ 0 w 1702386"/>
              <a:gd name="T7" fmla="*/ 0 h 1702386"/>
              <a:gd name="T8" fmla="*/ 0 w 1702386"/>
              <a:gd name="T9" fmla="*/ 0 h 1702386"/>
              <a:gd name="T10" fmla="*/ 0 w 1702386"/>
              <a:gd name="T11" fmla="*/ 0 h 1702386"/>
              <a:gd name="T12" fmla="*/ 0 w 1702386"/>
              <a:gd name="T13" fmla="*/ 0 h 1702386"/>
              <a:gd name="T14" fmla="*/ 0 w 1702386"/>
              <a:gd name="T15" fmla="*/ 0 h 1702386"/>
              <a:gd name="T16" fmla="*/ 0 w 1702386"/>
              <a:gd name="T17" fmla="*/ 0 h 1702386"/>
              <a:gd name="T18" fmla="*/ 0 w 1702386"/>
              <a:gd name="T19" fmla="*/ 0 h 1702386"/>
              <a:gd name="T20" fmla="*/ 0 w 1702386"/>
              <a:gd name="T21" fmla="*/ 0 h 1702386"/>
              <a:gd name="T22" fmla="*/ 0 w 1702386"/>
              <a:gd name="T23" fmla="*/ 0 h 1702386"/>
              <a:gd name="T24" fmla="*/ 0 w 1702386"/>
              <a:gd name="T25" fmla="*/ 0 h 1702386"/>
              <a:gd name="T26" fmla="*/ 0 w 1702386"/>
              <a:gd name="T27" fmla="*/ 0 h 1702386"/>
              <a:gd name="T28" fmla="*/ 0 w 1702386"/>
              <a:gd name="T29" fmla="*/ 0 h 1702386"/>
              <a:gd name="T30" fmla="*/ 0 w 1702386"/>
              <a:gd name="T31" fmla="*/ 0 h 1702386"/>
              <a:gd name="T32" fmla="*/ 0 w 1702386"/>
              <a:gd name="T33" fmla="*/ 0 h 17023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2386"/>
              <a:gd name="T52" fmla="*/ 0 h 1702386"/>
              <a:gd name="T53" fmla="*/ 1702386 w 1702386"/>
              <a:gd name="T54" fmla="*/ 1702386 h 17023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538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4112" name="矩形 13"/>
          <p:cNvSpPr>
            <a:spLocks noChangeArrowheads="1"/>
          </p:cNvSpPr>
          <p:nvPr/>
        </p:nvSpPr>
        <p:spPr bwMode="auto">
          <a:xfrm>
            <a:off x="998273" y="4155418"/>
            <a:ext cx="7420455" cy="63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Applications</a:t>
            </a:r>
            <a:endParaRPr lang="en-US" altLang="zh-CN" sz="2667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113" name="任意多边形 14"/>
          <p:cNvSpPr>
            <a:spLocks/>
          </p:cNvSpPr>
          <p:nvPr/>
        </p:nvSpPr>
        <p:spPr bwMode="auto">
          <a:xfrm rot="2774622">
            <a:off x="530077" y="4351146"/>
            <a:ext cx="385233" cy="377417"/>
          </a:xfrm>
          <a:custGeom>
            <a:avLst/>
            <a:gdLst>
              <a:gd name="T0" fmla="*/ 0 w 1702386"/>
              <a:gd name="T1" fmla="*/ 0 h 1702386"/>
              <a:gd name="T2" fmla="*/ 0 w 1702386"/>
              <a:gd name="T3" fmla="*/ 0 h 1702386"/>
              <a:gd name="T4" fmla="*/ 0 w 1702386"/>
              <a:gd name="T5" fmla="*/ 0 h 1702386"/>
              <a:gd name="T6" fmla="*/ 0 w 1702386"/>
              <a:gd name="T7" fmla="*/ 0 h 1702386"/>
              <a:gd name="T8" fmla="*/ 0 w 1702386"/>
              <a:gd name="T9" fmla="*/ 0 h 1702386"/>
              <a:gd name="T10" fmla="*/ 0 w 1702386"/>
              <a:gd name="T11" fmla="*/ 0 h 1702386"/>
              <a:gd name="T12" fmla="*/ 0 w 1702386"/>
              <a:gd name="T13" fmla="*/ 0 h 1702386"/>
              <a:gd name="T14" fmla="*/ 0 w 1702386"/>
              <a:gd name="T15" fmla="*/ 0 h 1702386"/>
              <a:gd name="T16" fmla="*/ 0 w 1702386"/>
              <a:gd name="T17" fmla="*/ 0 h 1702386"/>
              <a:gd name="T18" fmla="*/ 0 w 1702386"/>
              <a:gd name="T19" fmla="*/ 0 h 1702386"/>
              <a:gd name="T20" fmla="*/ 0 w 1702386"/>
              <a:gd name="T21" fmla="*/ 0 h 1702386"/>
              <a:gd name="T22" fmla="*/ 0 w 1702386"/>
              <a:gd name="T23" fmla="*/ 0 h 1702386"/>
              <a:gd name="T24" fmla="*/ 0 w 1702386"/>
              <a:gd name="T25" fmla="*/ 0 h 1702386"/>
              <a:gd name="T26" fmla="*/ 0 w 1702386"/>
              <a:gd name="T27" fmla="*/ 0 h 1702386"/>
              <a:gd name="T28" fmla="*/ 0 w 1702386"/>
              <a:gd name="T29" fmla="*/ 0 h 1702386"/>
              <a:gd name="T30" fmla="*/ 0 w 1702386"/>
              <a:gd name="T31" fmla="*/ 0 h 1702386"/>
              <a:gd name="T32" fmla="*/ 0 w 1702386"/>
              <a:gd name="T33" fmla="*/ 0 h 17023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2386"/>
              <a:gd name="T52" fmla="*/ 0 h 1702386"/>
              <a:gd name="T53" fmla="*/ 1702386 w 1702386"/>
              <a:gd name="T54" fmla="*/ 1702386 h 17023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538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4114" name="矩形 15"/>
          <p:cNvSpPr>
            <a:spLocks noChangeArrowheads="1"/>
          </p:cNvSpPr>
          <p:nvPr/>
        </p:nvSpPr>
        <p:spPr bwMode="auto">
          <a:xfrm>
            <a:off x="998273" y="1789604"/>
            <a:ext cx="11051911" cy="63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Review of </a:t>
            </a: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Restoring Array </a:t>
            </a: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and </a:t>
            </a: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Non-Iterative Logarithmic </a:t>
            </a: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Dividers</a:t>
            </a:r>
            <a:endParaRPr lang="zh-CN" altLang="zh-CN" sz="2667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" name="矩形 13"/>
          <p:cNvSpPr>
            <a:spLocks noChangeArrowheads="1"/>
          </p:cNvSpPr>
          <p:nvPr/>
        </p:nvSpPr>
        <p:spPr bwMode="auto">
          <a:xfrm>
            <a:off x="989084" y="4879652"/>
            <a:ext cx="7420455" cy="63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zh-CN" sz="2667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Conclusion</a:t>
            </a:r>
            <a:endParaRPr lang="en-US" altLang="zh-CN" sz="2667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4" name="任意多边形 14"/>
          <p:cNvSpPr>
            <a:spLocks/>
          </p:cNvSpPr>
          <p:nvPr/>
        </p:nvSpPr>
        <p:spPr bwMode="auto">
          <a:xfrm rot="2774622">
            <a:off x="520888" y="5075380"/>
            <a:ext cx="385233" cy="377417"/>
          </a:xfrm>
          <a:custGeom>
            <a:avLst/>
            <a:gdLst>
              <a:gd name="T0" fmla="*/ 0 w 1702386"/>
              <a:gd name="T1" fmla="*/ 0 h 1702386"/>
              <a:gd name="T2" fmla="*/ 0 w 1702386"/>
              <a:gd name="T3" fmla="*/ 0 h 1702386"/>
              <a:gd name="T4" fmla="*/ 0 w 1702386"/>
              <a:gd name="T5" fmla="*/ 0 h 1702386"/>
              <a:gd name="T6" fmla="*/ 0 w 1702386"/>
              <a:gd name="T7" fmla="*/ 0 h 1702386"/>
              <a:gd name="T8" fmla="*/ 0 w 1702386"/>
              <a:gd name="T9" fmla="*/ 0 h 1702386"/>
              <a:gd name="T10" fmla="*/ 0 w 1702386"/>
              <a:gd name="T11" fmla="*/ 0 h 1702386"/>
              <a:gd name="T12" fmla="*/ 0 w 1702386"/>
              <a:gd name="T13" fmla="*/ 0 h 1702386"/>
              <a:gd name="T14" fmla="*/ 0 w 1702386"/>
              <a:gd name="T15" fmla="*/ 0 h 1702386"/>
              <a:gd name="T16" fmla="*/ 0 w 1702386"/>
              <a:gd name="T17" fmla="*/ 0 h 1702386"/>
              <a:gd name="T18" fmla="*/ 0 w 1702386"/>
              <a:gd name="T19" fmla="*/ 0 h 1702386"/>
              <a:gd name="T20" fmla="*/ 0 w 1702386"/>
              <a:gd name="T21" fmla="*/ 0 h 1702386"/>
              <a:gd name="T22" fmla="*/ 0 w 1702386"/>
              <a:gd name="T23" fmla="*/ 0 h 1702386"/>
              <a:gd name="T24" fmla="*/ 0 w 1702386"/>
              <a:gd name="T25" fmla="*/ 0 h 1702386"/>
              <a:gd name="T26" fmla="*/ 0 w 1702386"/>
              <a:gd name="T27" fmla="*/ 0 h 1702386"/>
              <a:gd name="T28" fmla="*/ 0 w 1702386"/>
              <a:gd name="T29" fmla="*/ 0 h 1702386"/>
              <a:gd name="T30" fmla="*/ 0 w 1702386"/>
              <a:gd name="T31" fmla="*/ 0 h 1702386"/>
              <a:gd name="T32" fmla="*/ 0 w 1702386"/>
              <a:gd name="T33" fmla="*/ 0 h 17023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2386"/>
              <a:gd name="T52" fmla="*/ 0 h 1702386"/>
              <a:gd name="T53" fmla="*/ 1702386 w 1702386"/>
              <a:gd name="T54" fmla="*/ 1702386 h 17023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538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439424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8" grpId="0"/>
      <p:bldP spid="4110" grpId="0"/>
      <p:bldP spid="4112" grpId="0"/>
      <p:bldP spid="4114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3032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Conclusion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20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3" name="Rectangle 8"/>
          <p:cNvSpPr/>
          <p:nvPr/>
        </p:nvSpPr>
        <p:spPr>
          <a:xfrm>
            <a:off x="537633" y="1075636"/>
            <a:ext cx="10448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Presented detailed analysis, design and evaluation of divider with approximate </a:t>
            </a:r>
            <a:r>
              <a:rPr lang="en-US" sz="20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operations; figures of merit as function of replacement depth.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537632" y="1899547"/>
            <a:ext cx="116543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rror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with replacement depth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AXDrs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HR, </a:t>
            </a:r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AXHD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</a:t>
            </a:r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NMED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depth;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n-US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AXDrs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TR, at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depth, the NMED of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AXHD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</a:t>
            </a:r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as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increases,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NMED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AXHD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slowly and is lower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TR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more 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pronounced </a:t>
            </a:r>
            <a:r>
              <a:rPr lang="en-US" sz="1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reduction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AXDrs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HR, for replacement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AXHD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AXDrs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TR, for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depth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AXHD requires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considerably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Trade-off: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specific evaluation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achieves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good tradeoff between accuracy and hardware performance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image processing,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exact version (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EXDr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2277534"/>
            <a:ext cx="12192000" cy="1714500"/>
          </a:xfrm>
          <a:prstGeom prst="rect">
            <a:avLst/>
          </a:pr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60" tIns="81280" rIns="162560" bIns="8128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  <p:cxnSp>
        <p:nvCxnSpPr>
          <p:cNvPr id="23555" name="直接连接符 24"/>
          <p:cNvCxnSpPr>
            <a:cxnSpLocks noChangeShapeType="1"/>
          </p:cNvCxnSpPr>
          <p:nvPr/>
        </p:nvCxnSpPr>
        <p:spPr bwMode="auto">
          <a:xfrm>
            <a:off x="0" y="4023784"/>
            <a:ext cx="12192000" cy="0"/>
          </a:xfrm>
          <a:prstGeom prst="line">
            <a:avLst/>
          </a:prstGeom>
          <a:noFill/>
          <a:ln w="19050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6" name="直接连接符 27"/>
          <p:cNvCxnSpPr>
            <a:cxnSpLocks noChangeShapeType="1"/>
          </p:cNvCxnSpPr>
          <p:nvPr/>
        </p:nvCxnSpPr>
        <p:spPr bwMode="auto">
          <a:xfrm>
            <a:off x="0" y="4445001"/>
            <a:ext cx="12192000" cy="12700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直接连接符 29"/>
          <p:cNvCxnSpPr>
            <a:cxnSpLocks noChangeShapeType="1"/>
          </p:cNvCxnSpPr>
          <p:nvPr/>
        </p:nvCxnSpPr>
        <p:spPr bwMode="auto">
          <a:xfrm>
            <a:off x="0" y="4512734"/>
            <a:ext cx="12192000" cy="12700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直接连接符 31"/>
          <p:cNvCxnSpPr>
            <a:cxnSpLocks noChangeShapeType="1"/>
          </p:cNvCxnSpPr>
          <p:nvPr/>
        </p:nvCxnSpPr>
        <p:spPr bwMode="auto">
          <a:xfrm>
            <a:off x="0" y="4578351"/>
            <a:ext cx="12192000" cy="12700"/>
          </a:xfrm>
          <a:prstGeom prst="line">
            <a:avLst/>
          </a:prstGeom>
          <a:noFill/>
          <a:ln w="31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矩形 1"/>
          <p:cNvSpPr>
            <a:spLocks noChangeArrowheads="1"/>
          </p:cNvSpPr>
          <p:nvPr/>
        </p:nvSpPr>
        <p:spPr bwMode="auto">
          <a:xfrm>
            <a:off x="3581401" y="2453218"/>
            <a:ext cx="46721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 smtClean="0">
                <a:solidFill>
                  <a:srgbClr val="002060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  Thanks</a:t>
            </a:r>
            <a:r>
              <a:rPr lang="en-US" altLang="zh-CN" sz="8000" dirty="0">
                <a:solidFill>
                  <a:srgbClr val="002060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! 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2701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23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24" name="直接连接符 23" hidden="1"/>
          <p:cNvSpPr>
            <a:spLocks noChangeShapeType="1"/>
          </p:cNvSpPr>
          <p:nvPr/>
        </p:nvSpPr>
        <p:spPr bwMode="auto">
          <a:xfrm>
            <a:off x="3181351" y="431800"/>
            <a:ext cx="2116" cy="524933"/>
          </a:xfrm>
          <a:prstGeom prst="line">
            <a:avLst/>
          </a:prstGeom>
          <a:noFill/>
          <a:ln w="12700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25" name="任意多边形 28"/>
          <p:cNvSpPr>
            <a:spLocks/>
          </p:cNvSpPr>
          <p:nvPr/>
        </p:nvSpPr>
        <p:spPr bwMode="auto">
          <a:xfrm flipV="1">
            <a:off x="173567" y="260351"/>
            <a:ext cx="1388533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5126" name="TextBox 3"/>
          <p:cNvSpPr>
            <a:spLocks noChangeArrowheads="1"/>
          </p:cNvSpPr>
          <p:nvPr/>
        </p:nvSpPr>
        <p:spPr bwMode="auto">
          <a:xfrm>
            <a:off x="334433" y="220134"/>
            <a:ext cx="7485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I</a:t>
            </a:r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ntroduction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5127" name="Title 2"/>
          <p:cNvSpPr>
            <a:spLocks noChangeArrowheads="1"/>
          </p:cNvSpPr>
          <p:nvPr/>
        </p:nvSpPr>
        <p:spPr bwMode="auto">
          <a:xfrm>
            <a:off x="0" y="957021"/>
            <a:ext cx="12191999" cy="91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267" dirty="0"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Why </a:t>
            </a:r>
            <a:r>
              <a:rPr lang="en-US" altLang="zh-CN" sz="4267" dirty="0" smtClean="0"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Approximate Computing </a:t>
            </a:r>
            <a:r>
              <a:rPr lang="en-US" altLang="zh-CN" sz="4267" dirty="0"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is Needed?</a:t>
            </a:r>
          </a:p>
        </p:txBody>
      </p:sp>
      <p:sp>
        <p:nvSpPr>
          <p:cNvPr id="5130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2F960A4A-04AD-426B-A147-1D1330F88602}" type="slidenum">
              <a:rPr lang="zh-CN" altLang="en-US" sz="2133">
                <a:solidFill>
                  <a:srgbClr val="595959"/>
                </a:solidFill>
              </a:rPr>
              <a:pPr algn="ctr" eaLnBrk="1" hangingPunct="1">
                <a:buFont typeface="Arial" panose="020B0604020202020204" pitchFamily="34" charset="0"/>
                <a:buNone/>
              </a:pPr>
              <a:t>3</a:t>
            </a:fld>
            <a:endParaRPr lang="zh-CN" altLang="en-US" sz="2133">
              <a:solidFill>
                <a:srgbClr val="595959"/>
              </a:solidFill>
            </a:endParaRPr>
          </a:p>
        </p:txBody>
      </p:sp>
      <p:grpSp>
        <p:nvGrpSpPr>
          <p:cNvPr id="5131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5133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34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35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36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37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38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39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40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41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42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43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44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45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146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5132" name="矩形 14"/>
          <p:cNvSpPr>
            <a:spLocks noChangeArrowheads="1"/>
          </p:cNvSpPr>
          <p:nvPr/>
        </p:nvSpPr>
        <p:spPr bwMode="auto">
          <a:xfrm>
            <a:off x="334433" y="1869743"/>
            <a:ext cx="9486223" cy="409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133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Errors</a:t>
            </a:r>
            <a:r>
              <a:rPr lang="en-US" altLang="zh-CN" sz="2133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, incompleteness, bugs</a:t>
            </a:r>
            <a:r>
              <a:rPr lang="en-US" altLang="zh-CN" sz="2133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2133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variations and </a:t>
            </a:r>
            <a:r>
              <a:rPr lang="en-US" altLang="zh-CN" sz="2133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approximations are all </a:t>
            </a:r>
            <a:r>
              <a:rPr lang="en-US" altLang="zh-CN" sz="2133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part of </a:t>
            </a:r>
            <a:r>
              <a:rPr lang="en-US" altLang="zh-CN" sz="2133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processing/computation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133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Human senses are very limited (inability to fully discriminate sounds and images</a:t>
            </a:r>
            <a:r>
              <a:rPr lang="en-US" altLang="zh-CN" sz="2133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133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Growing markets (GPU, tablet, </a:t>
            </a:r>
            <a:r>
              <a:rPr lang="en-US" altLang="zh-CN" sz="2133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smart/wearable devices</a:t>
            </a:r>
            <a:r>
              <a:rPr lang="en-US" altLang="zh-CN" sz="2133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) are power </a:t>
            </a:r>
            <a:r>
              <a:rPr lang="en-US" altLang="zh-CN" sz="2133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hungry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133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Technology: move further down in </a:t>
            </a:r>
            <a:r>
              <a:rPr lang="en-US" altLang="zh-CN" sz="2133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scaling</a:t>
            </a:r>
            <a:endParaRPr lang="en-US" altLang="zh-CN" sz="2133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133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Challenges: complexity and costs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 </a:t>
            </a:r>
            <a:r>
              <a:rPr lang="en-US" altLang="zh-CN" sz="2400" b="1" dirty="0">
                <a:solidFill>
                  <a:srgbClr val="C00000"/>
                </a:solidFill>
              </a:rPr>
              <a:t>many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cases, approximation </a:t>
            </a:r>
            <a:r>
              <a:rPr lang="en-US" altLang="zh-CN" sz="2400" b="1" dirty="0">
                <a:solidFill>
                  <a:srgbClr val="C00000"/>
                </a:solidFill>
              </a:rPr>
              <a:t>m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ay be better than exactness.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pic>
        <p:nvPicPr>
          <p:cNvPr id="27" name="irc_mi" descr="http://comps.canstockphoto.com/can-stock-photo_csp1336992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99725" y="2128962"/>
            <a:ext cx="2692274" cy="236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091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4053" y="748149"/>
            <a:ext cx="10956131" cy="610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APPROXIMATE Computing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4484368"/>
              </p:ext>
            </p:extLst>
          </p:nvPr>
        </p:nvGraphicFramePr>
        <p:xfrm>
          <a:off x="2571052" y="1438177"/>
          <a:ext cx="7523016" cy="5054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-Right Arrow 7"/>
          <p:cNvSpPr/>
          <p:nvPr/>
        </p:nvSpPr>
        <p:spPr>
          <a:xfrm>
            <a:off x="5598566" y="3688704"/>
            <a:ext cx="1547877" cy="549247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</a:t>
            </a: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57" y="3121771"/>
            <a:ext cx="410326" cy="138416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48" y="3342055"/>
            <a:ext cx="806813" cy="5148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33" y="3856879"/>
            <a:ext cx="1334609" cy="6490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07" y="5385734"/>
            <a:ext cx="1107141" cy="11071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6" b="21076"/>
          <a:stretch/>
        </p:blipFill>
        <p:spPr>
          <a:xfrm>
            <a:off x="3483652" y="5509186"/>
            <a:ext cx="1735417" cy="848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4"/>
              <p:cNvSpPr/>
              <p:nvPr/>
            </p:nvSpPr>
            <p:spPr>
              <a:xfrm>
                <a:off x="9261167" y="3556428"/>
                <a:ext cx="1643394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perspectiveHeroicExtremeLeftFacing"/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l-GR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3.14</m:t>
                      </m:r>
                    </m:oMath>
                  </m:oMathPara>
                </a14:m>
                <a:endParaRPr lang="en-US" sz="2400" b="0" cap="none" spc="0" dirty="0" smtClean="0">
                  <a:ln w="0"/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≈2.72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167" y="3556428"/>
                <a:ext cx="1643394" cy="830997"/>
              </a:xfrm>
              <a:prstGeom prst="rect">
                <a:avLst/>
              </a:prstGeom>
              <a:blipFill>
                <a:blip r:embed="rId12"/>
                <a:stretch>
                  <a:fillRect t="-5839" b="-270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41" y="1440453"/>
            <a:ext cx="1531620" cy="1021976"/>
          </a:xfrm>
          <a:prstGeom prst="rect">
            <a:avLst/>
          </a:prstGeom>
        </p:spPr>
      </p:pic>
      <p:sp>
        <p:nvSpPr>
          <p:cNvPr id="1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4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1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3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3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2" name="任意多边形 28"/>
          <p:cNvSpPr>
            <a:spLocks/>
          </p:cNvSpPr>
          <p:nvPr/>
        </p:nvSpPr>
        <p:spPr bwMode="auto">
          <a:xfrm flipV="1">
            <a:off x="173567" y="260351"/>
            <a:ext cx="1388533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3" name="TextBox 3"/>
          <p:cNvSpPr>
            <a:spLocks noChangeArrowheads="1"/>
          </p:cNvSpPr>
          <p:nvPr/>
        </p:nvSpPr>
        <p:spPr bwMode="auto">
          <a:xfrm>
            <a:off x="334433" y="220134"/>
            <a:ext cx="5834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I</a:t>
            </a:r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ntroduction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243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244" name="直接连接符 23" hidden="1"/>
          <p:cNvSpPr>
            <a:spLocks noChangeShapeType="1"/>
          </p:cNvSpPr>
          <p:nvPr/>
        </p:nvSpPr>
        <p:spPr bwMode="auto">
          <a:xfrm>
            <a:off x="3181351" y="431800"/>
            <a:ext cx="2116" cy="524933"/>
          </a:xfrm>
          <a:prstGeom prst="line">
            <a:avLst/>
          </a:prstGeom>
          <a:noFill/>
          <a:ln w="12700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245" name="任意多边形 28"/>
          <p:cNvSpPr>
            <a:spLocks/>
          </p:cNvSpPr>
          <p:nvPr/>
        </p:nvSpPr>
        <p:spPr bwMode="auto">
          <a:xfrm flipV="1">
            <a:off x="173567" y="260351"/>
            <a:ext cx="1388533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10246" name="矩形 14"/>
          <p:cNvSpPr>
            <a:spLocks noChangeArrowheads="1"/>
          </p:cNvSpPr>
          <p:nvPr/>
        </p:nvSpPr>
        <p:spPr bwMode="auto">
          <a:xfrm>
            <a:off x="4121770" y="1205799"/>
            <a:ext cx="7244222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An (exact) </a:t>
            </a:r>
            <a:r>
              <a:rPr lang="en-US" altLang="zh-CN" sz="2133" b="1" dirty="0">
                <a:solidFill>
                  <a:schemeClr val="bg1"/>
                </a:solidFill>
                <a:cs typeface="Arial" panose="020B0604020202020204" pitchFamily="34" charset="0"/>
              </a:rPr>
              <a:t>unsigned </a:t>
            </a: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8-to-4 </a:t>
            </a:r>
            <a:r>
              <a:rPr lang="en-US" altLang="zh-CN" sz="2133" b="1" dirty="0">
                <a:solidFill>
                  <a:schemeClr val="bg1"/>
                </a:solidFill>
                <a:cs typeface="Arial" panose="020B0604020202020204" pitchFamily="34" charset="0"/>
              </a:rPr>
              <a:t>restoring array divider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247" name="矩形 10"/>
          <p:cNvSpPr>
            <a:spLocks noChangeArrowheads="1"/>
          </p:cNvSpPr>
          <p:nvPr/>
        </p:nvSpPr>
        <p:spPr bwMode="auto">
          <a:xfrm>
            <a:off x="19903" y="1244600"/>
            <a:ext cx="3187321" cy="47501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An exact restoring divider cell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252" name="矩形 30"/>
          <p:cNvSpPr>
            <a:spLocks noChangeArrowheads="1"/>
          </p:cNvSpPr>
          <p:nvPr/>
        </p:nvSpPr>
        <p:spPr bwMode="auto">
          <a:xfrm>
            <a:off x="414867" y="262467"/>
            <a:ext cx="10710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Restoring </a:t>
            </a:r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Array Divider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253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F3E9DE59-1801-4E58-BD8A-FB00EFE8D46A}" type="slidenum">
              <a:rPr lang="zh-CN" altLang="en-US" sz="2133">
                <a:solidFill>
                  <a:srgbClr val="595959"/>
                </a:solidFill>
              </a:rPr>
              <a:pPr algn="ctr" eaLnBrk="1" hangingPunct="1">
                <a:buFont typeface="Arial" panose="020B0604020202020204" pitchFamily="34" charset="0"/>
                <a:buNone/>
              </a:pPr>
              <a:t>5</a:t>
            </a:fld>
            <a:endParaRPr lang="zh-CN" altLang="en-US" sz="2133">
              <a:solidFill>
                <a:srgbClr val="595959"/>
              </a:solidFill>
            </a:endParaRPr>
          </a:p>
        </p:txBody>
      </p:sp>
      <p:grpSp>
        <p:nvGrpSpPr>
          <p:cNvPr id="10254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10255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56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57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58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59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0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1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2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3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4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5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6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7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68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562902" y="3663180"/>
                <a:ext cx="1834424" cy="420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1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A</m:t>
                      </m:r>
                      <m:r>
                        <a:rPr lang="zh-CN" altLang="en-US" sz="21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sz="21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B</m:t>
                      </m:r>
                      <m:r>
                        <a:rPr lang="zh-CN" altLang="en-US" sz="21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CN" altLang="en-US" sz="21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Q</m:t>
                      </m:r>
                      <m:r>
                        <a:rPr lang="zh-CN" altLang="en-US" sz="21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sz="21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R</m:t>
                      </m:r>
                    </m:oMath>
                  </m:oMathPara>
                </a14:m>
                <a:endParaRPr lang="zh-CN" altLang="en-US" sz="2133" dirty="0">
                  <a:solidFill>
                    <a:srgbClr val="00206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902" y="3663180"/>
                <a:ext cx="1834424" cy="420564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48" y="1852894"/>
            <a:ext cx="6141346" cy="3620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Connector 14"/>
          <p:cNvCxnSpPr/>
          <p:nvPr/>
        </p:nvCxnSpPr>
        <p:spPr>
          <a:xfrm flipH="1" flipV="1">
            <a:off x="2347415" y="2129051"/>
            <a:ext cx="4940490" cy="423080"/>
          </a:xfrm>
          <a:prstGeom prst="line">
            <a:avLst/>
          </a:prstGeom>
          <a:ln w="12700">
            <a:solidFill>
              <a:srgbClr val="C1203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4"/>
          <p:cNvCxnSpPr/>
          <p:nvPr/>
        </p:nvCxnSpPr>
        <p:spPr>
          <a:xfrm flipH="1">
            <a:off x="2347415" y="2866030"/>
            <a:ext cx="4940489" cy="395785"/>
          </a:xfrm>
          <a:prstGeom prst="line">
            <a:avLst/>
          </a:prstGeom>
          <a:ln w="12700">
            <a:solidFill>
              <a:srgbClr val="C1203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11"/>
          <p:cNvSpPr/>
          <p:nvPr/>
        </p:nvSpPr>
        <p:spPr>
          <a:xfrm>
            <a:off x="2347415" y="4112504"/>
            <a:ext cx="3278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dividend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A[7:0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non-zero divisor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B[3:0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quotient Q[3:0]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remainder R[3:0]</a:t>
            </a:r>
          </a:p>
        </p:txBody>
      </p:sp>
      <p:sp>
        <p:nvSpPr>
          <p:cNvPr id="43" name="Title 2"/>
          <p:cNvSpPr>
            <a:spLocks noChangeArrowheads="1"/>
          </p:cNvSpPr>
          <p:nvPr/>
        </p:nvSpPr>
        <p:spPr bwMode="auto">
          <a:xfrm>
            <a:off x="1934917" y="5676109"/>
            <a:ext cx="9057328" cy="72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Copperplate Gothic Bold" panose="020E0705020206020404" pitchFamily="34" charset="0"/>
              </a:rPr>
              <a:t>Problem:</a:t>
            </a:r>
            <a:r>
              <a:rPr lang="en-US" altLang="zh-CN" sz="3200" dirty="0" smtClean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  <a:sym typeface="Copperplate Gothic Bold" panose="020E0705020206020404" pitchFamily="34" charset="0"/>
              </a:rPr>
              <a:t> Overflow!</a:t>
            </a:r>
            <a:endParaRPr lang="en-US" altLang="zh-CN" sz="32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  <a:sym typeface="Copperplate Gothic Bold" panose="020E07050202060204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08776" y="5775686"/>
            <a:ext cx="59541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50" dirty="0" smtClean="0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en-US" altLang="zh-CN" sz="1050" dirty="0">
                <a:solidFill>
                  <a:srgbClr val="002060"/>
                </a:solidFill>
                <a:cs typeface="Arial" panose="020B0604020202020204" pitchFamily="34" charset="0"/>
              </a:rPr>
              <a:t>. Chen, </a:t>
            </a:r>
            <a:r>
              <a:rPr lang="en-US" altLang="zh-CN" sz="1050" dirty="0" err="1">
                <a:solidFill>
                  <a:srgbClr val="002060"/>
                </a:solidFill>
                <a:cs typeface="Arial" panose="020B0604020202020204" pitchFamily="34" charset="0"/>
              </a:rPr>
              <a:t>Jie</a:t>
            </a:r>
            <a:r>
              <a:rPr lang="en-US" altLang="zh-CN" sz="1050" dirty="0">
                <a:solidFill>
                  <a:srgbClr val="002060"/>
                </a:solidFill>
                <a:cs typeface="Arial" panose="020B0604020202020204" pitchFamily="34" charset="0"/>
              </a:rPr>
              <a:t> Han, W. Liu, and F. Lombardi, "On the design of approximate restoring dividers for error-tolerant applications." IEEE Trans. Computers, vol. 65, pp. 2522-2533, 2016.</a:t>
            </a:r>
            <a:endParaRPr lang="zh-CN" altLang="en-US" sz="105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 rot="10800000" flipH="1" flipV="1">
            <a:off x="764275" y="5684287"/>
            <a:ext cx="1193804" cy="598297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86" y="1909666"/>
            <a:ext cx="1701146" cy="16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8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2" grpId="0"/>
      <p:bldP spid="42" grpId="0"/>
      <p:bldP spid="43" grpId="0"/>
      <p:bldP spid="45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8253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Non-Iterative Logarithmic </a:t>
            </a:r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Divider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sym typeface="微软雅黑" panose="020B0503020204020204" pitchFamily="34" charset="-122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6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图片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7" y="1841115"/>
            <a:ext cx="2959332" cy="40411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14"/>
          <p:cNvSpPr>
            <a:spLocks noChangeArrowheads="1"/>
          </p:cNvSpPr>
          <p:nvPr/>
        </p:nvSpPr>
        <p:spPr bwMode="auto">
          <a:xfrm>
            <a:off x="778068" y="1043191"/>
            <a:ext cx="6966900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A 16-to-8 unsigned </a:t>
            </a:r>
            <a:r>
              <a:rPr lang="en-US" altLang="zh-CN" sz="2133" b="1" dirty="0">
                <a:solidFill>
                  <a:schemeClr val="bg1"/>
                </a:solidFill>
                <a:cs typeface="Arial" panose="020B0604020202020204" pitchFamily="34" charset="0"/>
              </a:rPr>
              <a:t>non-iterative logarithmic divider 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4108049" y="2134223"/>
            <a:ext cx="2265455" cy="611188"/>
          </a:xfrm>
          <a:prstGeom prst="wedgeRoundRectCallout">
            <a:avLst>
              <a:gd name="adj1" fmla="val -61939"/>
              <a:gd name="adj2" fmla="val 11745"/>
              <a:gd name="adj3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zh-CN" b="1" dirty="0" smtClean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leading one detection</a:t>
            </a:r>
            <a:endParaRPr lang="en-US" altLang="zh-CN" sz="1600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AutoShape 38"/>
          <p:cNvSpPr>
            <a:spLocks noChangeArrowheads="1"/>
          </p:cNvSpPr>
          <p:nvPr/>
        </p:nvSpPr>
        <p:spPr bwMode="auto">
          <a:xfrm>
            <a:off x="4108049" y="2973854"/>
            <a:ext cx="3179855" cy="611188"/>
          </a:xfrm>
          <a:prstGeom prst="wedgeRoundRectCallout">
            <a:avLst>
              <a:gd name="adj1" fmla="val -58815"/>
              <a:gd name="adj2" fmla="val 2813"/>
              <a:gd name="adj3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binary-to-logarithm conversion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AutoShape 38"/>
          <p:cNvSpPr>
            <a:spLocks noChangeArrowheads="1"/>
          </p:cNvSpPr>
          <p:nvPr/>
        </p:nvSpPr>
        <p:spPr bwMode="auto">
          <a:xfrm>
            <a:off x="4108049" y="3884269"/>
            <a:ext cx="2265455" cy="611188"/>
          </a:xfrm>
          <a:prstGeom prst="wedgeRoundRectCallout">
            <a:avLst>
              <a:gd name="adj1" fmla="val -93048"/>
              <a:gd name="adj2" fmla="val 31842"/>
              <a:gd name="adj3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mantissa subtraction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AutoShape 38"/>
          <p:cNvSpPr>
            <a:spLocks noChangeArrowheads="1"/>
          </p:cNvSpPr>
          <p:nvPr/>
        </p:nvSpPr>
        <p:spPr bwMode="auto">
          <a:xfrm>
            <a:off x="4108049" y="4817314"/>
            <a:ext cx="3179855" cy="611188"/>
          </a:xfrm>
          <a:prstGeom prst="wedgeRoundRectCallout">
            <a:avLst>
              <a:gd name="adj1" fmla="val -81297"/>
              <a:gd name="adj2" fmla="val 11745"/>
              <a:gd name="adj3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logarithm-to-binary conversion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1"/>
              <p:cNvSpPr/>
              <p:nvPr/>
            </p:nvSpPr>
            <p:spPr>
              <a:xfrm>
                <a:off x="7313861" y="2745411"/>
                <a:ext cx="4614282" cy="135223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(1+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= 2</m:t>
                          </m:r>
                        </m:e>
                        <m:sup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(1+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𝐵</m:t>
                          </m:r>
                        </m:den>
                      </m:f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 =</m:t>
                      </m:r>
                      <m:sSup>
                        <m:sSup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f>
                        <m:f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1 + </m:t>
                          </m:r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1 + </m:t>
                          </m:r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</m:func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− 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+ </m:t>
                      </m:r>
                      <m:func>
                        <m:funcPr>
                          <m:ctrlPr>
                            <a:rPr lang="zh-CN" altLang="zh-CN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1+ </m:t>
                              </m:r>
                              <m:sSub>
                                <m:sSubPr>
                                  <m:ctrlPr>
                                    <a:rPr lang="zh-CN" altLang="zh-CN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− </m:t>
                          </m:r>
                          <m:func>
                            <m:funcPr>
                              <m:ctrlPr>
                                <a:rPr lang="zh-CN" altLang="zh-CN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zh-CN" altLang="zh-CN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Arial" panose="020B0604020202020204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zh-CN" altLang="zh-CN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zh-CN" altLang="zh-CN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60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altLang="zh-CN" sz="1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861" y="2745411"/>
                <a:ext cx="4614282" cy="1352230"/>
              </a:xfrm>
              <a:prstGeom prst="rect">
                <a:avLst/>
              </a:prstGeom>
              <a:blipFill>
                <a:blip r:embed="rId3"/>
                <a:stretch>
                  <a:fillRect b="-2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1"/>
              <p:cNvSpPr/>
              <p:nvPr/>
            </p:nvSpPr>
            <p:spPr>
              <a:xfrm>
                <a:off x="7520759" y="4556995"/>
                <a:ext cx="4166327" cy="95410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zh-CN" altLang="zh-CN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en-US" altLang="zh-CN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Arial" panose="020B0604020202020204" pitchFamily="34" charset="0"/>
                          </a:rPr>
                          <m:t> ≈ </m:t>
                        </m:r>
                        <m:r>
                          <a:rPr lang="en-US" altLang="zh-CN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zh-CN" sz="1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Arial" panose="020B0604020202020204" pitchFamily="34" charset="0"/>
                      </a:rPr>
                      <m:t>0≤</m:t>
                    </m:r>
                    <m:r>
                      <a:rPr lang="en-US" altLang="zh-CN" sz="1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1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, 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so</a:t>
                </a:r>
              </a:p>
              <a:p>
                <a:endParaRPr lang="en-US" altLang="zh-CN" sz="1600" dirty="0" smtClean="0">
                  <a:solidFill>
                    <a:srgbClr val="00206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CN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𝐐</m:t>
                          </m:r>
                          <m:r>
                            <a:rPr lang="en-US" altLang="zh-CN" sz="20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 ≈</m:t>
                          </m:r>
                          <m:sSub>
                            <m:sSubPr>
                              <m:ctrlPr>
                                <a:rPr lang="zh-CN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zh-CN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altLang="zh-CN" sz="20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altLang="zh-CN" sz="20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zh-CN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759" y="4556995"/>
                <a:ext cx="4166327" cy="954107"/>
              </a:xfrm>
              <a:prstGeom prst="rect">
                <a:avLst/>
              </a:prstGeom>
              <a:blipFill>
                <a:blip r:embed="rId4"/>
                <a:stretch>
                  <a:fillRect l="-878" t="-3205" b="-7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11"/>
          <p:cNvSpPr/>
          <p:nvPr/>
        </p:nvSpPr>
        <p:spPr>
          <a:xfrm>
            <a:off x="6373504" y="1753847"/>
            <a:ext cx="5676681" cy="5847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dividend A[15:0] ; non-zero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divisor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B[7:0] ;quotient Q[15:0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]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the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exponent ; x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[0,1): the fractional part of the </a:t>
            </a:r>
            <a:r>
              <a:rPr lang="en-US" altLang="zh-CN" sz="1600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mantissa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 rot="16200000" flipH="1" flipV="1">
            <a:off x="9214836" y="2379519"/>
            <a:ext cx="423333" cy="308451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 rot="16200000" flipH="1" flipV="1">
            <a:off x="9196378" y="4142634"/>
            <a:ext cx="483444" cy="331646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 rot="10800000" flipH="1" flipV="1">
            <a:off x="2000243" y="5772588"/>
            <a:ext cx="1254513" cy="592230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5" name="Title 2"/>
          <p:cNvSpPr>
            <a:spLocks noChangeArrowheads="1"/>
          </p:cNvSpPr>
          <p:nvPr/>
        </p:nvSpPr>
        <p:spPr bwMode="auto">
          <a:xfrm>
            <a:off x="3261616" y="5746627"/>
            <a:ext cx="7260808" cy="72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  <a:sym typeface="Copperplate Gothic Bold" panose="020E0705020206020404" pitchFamily="34" charset="0"/>
              </a:rPr>
              <a:t>No </a:t>
            </a:r>
            <a:r>
              <a:rPr lang="en-US" altLang="zh-CN" sz="3200" b="1" dirty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  <a:sym typeface="Copperplate Gothic Bold" panose="020E0705020206020404" pitchFamily="34" charset="0"/>
              </a:rPr>
              <a:t>R</a:t>
            </a:r>
            <a:r>
              <a:rPr lang="en-US" altLang="zh-CN" sz="3200" b="1" dirty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emainder</a:t>
            </a:r>
            <a:r>
              <a:rPr lang="en-US" altLang="zh-CN" sz="3200" dirty="0" smtClean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! (</a:t>
            </a:r>
            <a:r>
              <a:rPr lang="en-US" altLang="zh-CN" sz="3200" dirty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already approximate)</a:t>
            </a:r>
            <a:endParaRPr lang="en-US" altLang="zh-CN" sz="3200" dirty="0">
              <a:solidFill>
                <a:srgbClr val="C00000"/>
              </a:solidFill>
              <a:ea typeface="黑体" panose="02010609060101010101" pitchFamily="49" charset="-122"/>
              <a:cs typeface="Arial" panose="020B0604020202020204" pitchFamily="34" charset="0"/>
              <a:sym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 autoUpdateAnimBg="0"/>
      <p:bldP spid="26" grpId="0" bldLvl="0" animBg="1" autoUpdateAnimBg="0"/>
      <p:bldP spid="27" grpId="0" bldLvl="0" animBg="1" autoUpdateAnimBg="0"/>
      <p:bldP spid="28" grpId="0" bldLvl="0" animBg="1" autoUpdateAnimBg="0"/>
      <p:bldP spid="30" grpId="0" animBg="1"/>
      <p:bldP spid="29" grpId="0" animBg="1"/>
      <p:bldP spid="31" grpId="0" uiExpand="1" animBg="1"/>
      <p:bldP spid="32" grpId="0" animBg="1"/>
      <p:bldP spid="33" grpId="0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6313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  <a:sym typeface="Copperplate Gothic Bold" panose="020E0705020206020404" pitchFamily="34" charset="0"/>
              </a:rPr>
              <a:t>Motivation</a:t>
            </a:r>
            <a:endParaRPr lang="zh-CN" altLang="en-US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Copperplate Gothic Bold" panose="020E0705020206020404" pitchFamily="34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>
                <a:solidFill>
                  <a:srgbClr val="595959"/>
                </a:solidFill>
              </a:rPr>
              <a:t>7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2" name="圆角矩形 9"/>
          <p:cNvSpPr>
            <a:spLocks noChangeArrowheads="1"/>
          </p:cNvSpPr>
          <p:nvPr/>
        </p:nvSpPr>
        <p:spPr bwMode="auto">
          <a:xfrm>
            <a:off x="885177" y="1377375"/>
            <a:ext cx="4213888" cy="168751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Restoring Array 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Divider : </a:t>
            </a:r>
          </a:p>
          <a:p>
            <a:pPr algn="ctr"/>
            <a:r>
              <a:rPr lang="en-US" altLang="zh-CN" b="1" dirty="0" smtClean="0">
                <a:solidFill>
                  <a:srgbClr val="FFC000"/>
                </a:solidFill>
                <a:cs typeface="Arial" panose="020B0604020202020204" pitchFamily="34" charset="0"/>
              </a:rPr>
              <a:t>high accuracy 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but </a:t>
            </a:r>
            <a:r>
              <a:rPr lang="en-US" altLang="zh-CN" b="1" dirty="0">
                <a:solidFill>
                  <a:srgbClr val="FFC000"/>
                </a:solidFill>
                <a:cs typeface="Arial" panose="020B0604020202020204" pitchFamily="34" charset="0"/>
              </a:rPr>
              <a:t>more hardware resources and </a:t>
            </a:r>
            <a:r>
              <a:rPr lang="en-US" altLang="zh-CN" b="1" dirty="0" smtClean="0">
                <a:solidFill>
                  <a:srgbClr val="FFC000"/>
                </a:solidFill>
                <a:cs typeface="Arial" panose="020B0604020202020204" pitchFamily="34" charset="0"/>
              </a:rPr>
              <a:t>area required</a:t>
            </a:r>
            <a:endParaRPr lang="zh-CN" altLang="en-US" b="1" dirty="0">
              <a:solidFill>
                <a:srgbClr val="FFC000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3" name="圆角矩形 9"/>
          <p:cNvSpPr>
            <a:spLocks noChangeArrowheads="1"/>
          </p:cNvSpPr>
          <p:nvPr/>
        </p:nvSpPr>
        <p:spPr bwMode="auto">
          <a:xfrm>
            <a:off x="6937406" y="1403179"/>
            <a:ext cx="4377520" cy="166171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Non-Iterative Logarithmic 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Divider : </a:t>
            </a:r>
          </a:p>
          <a:p>
            <a:r>
              <a:rPr lang="en-US" altLang="zh-CN" b="1" dirty="0" smtClean="0">
                <a:solidFill>
                  <a:srgbClr val="FFC000"/>
                </a:solidFill>
                <a:cs typeface="Arial" panose="020B0604020202020204" pitchFamily="34" charset="0"/>
              </a:rPr>
              <a:t>lower accuracy 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b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ut </a:t>
            </a:r>
            <a:r>
              <a:rPr lang="en-US" altLang="zh-CN" b="1" dirty="0" smtClean="0">
                <a:solidFill>
                  <a:srgbClr val="FFC000"/>
                </a:solidFill>
                <a:cs typeface="Arial" panose="020B0604020202020204" pitchFamily="34" charset="0"/>
              </a:rPr>
              <a:t>less </a:t>
            </a:r>
            <a:r>
              <a:rPr lang="en-US" altLang="zh-CN" b="1" dirty="0">
                <a:solidFill>
                  <a:srgbClr val="FFC000"/>
                </a:solidFill>
                <a:cs typeface="Arial" panose="020B0604020202020204" pitchFamily="34" charset="0"/>
              </a:rPr>
              <a:t>power and </a:t>
            </a:r>
            <a:r>
              <a:rPr lang="en-US" altLang="zh-CN" b="1" dirty="0" smtClean="0">
                <a:solidFill>
                  <a:srgbClr val="FFC000"/>
                </a:solidFill>
                <a:cs typeface="Arial" panose="020B0604020202020204" pitchFamily="34" charset="0"/>
              </a:rPr>
              <a:t>chip area required</a:t>
            </a:r>
            <a:endParaRPr lang="zh-CN" altLang="en-US" b="1" dirty="0">
              <a:solidFill>
                <a:srgbClr val="FFC000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Left-Right Arrow 7"/>
          <p:cNvSpPr/>
          <p:nvPr/>
        </p:nvSpPr>
        <p:spPr>
          <a:xfrm>
            <a:off x="5099066" y="1844846"/>
            <a:ext cx="1810114" cy="711187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25" name="Right Arrow 18"/>
          <p:cNvSpPr/>
          <p:nvPr/>
        </p:nvSpPr>
        <p:spPr>
          <a:xfrm rot="8103004">
            <a:off x="6979243" y="3425381"/>
            <a:ext cx="1577872" cy="771201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18"/>
          <p:cNvSpPr/>
          <p:nvPr/>
        </p:nvSpPr>
        <p:spPr>
          <a:xfrm rot="2855492">
            <a:off x="3442955" y="3470326"/>
            <a:ext cx="1556952" cy="771201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圆角矩形 9"/>
          <p:cNvSpPr>
            <a:spLocks noChangeArrowheads="1"/>
          </p:cNvSpPr>
          <p:nvPr/>
        </p:nvSpPr>
        <p:spPr bwMode="auto">
          <a:xfrm>
            <a:off x="3837916" y="4531270"/>
            <a:ext cx="4425874" cy="168751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Hybrid Design</a:t>
            </a:r>
            <a:endParaRPr lang="zh-CN" altLang="en-US" sz="2800" b="1" dirty="0">
              <a:solidFill>
                <a:srgbClr val="FFFFFF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2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1635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Proposed </a:t>
            </a:r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Approximate </a:t>
            </a:r>
            <a:r>
              <a:rPr lang="en-US" altLang="zh-CN" sz="320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Hybrid </a:t>
            </a:r>
            <a:r>
              <a:rPr lang="en-US" altLang="zh-CN" sz="320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Divider (</a:t>
            </a:r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AXHD)</a:t>
            </a:r>
            <a:endParaRPr lang="en-US" altLang="zh-CN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8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图片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7" y="1076635"/>
            <a:ext cx="4669461" cy="39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AutoShape 38"/>
          <p:cNvSpPr>
            <a:spLocks noChangeArrowheads="1"/>
          </p:cNvSpPr>
          <p:nvPr/>
        </p:nvSpPr>
        <p:spPr bwMode="auto">
          <a:xfrm>
            <a:off x="6494654" y="2740961"/>
            <a:ext cx="5125259" cy="644384"/>
          </a:xfrm>
          <a:prstGeom prst="wedgeRoundRectCallout">
            <a:avLst>
              <a:gd name="adj1" fmla="val -100002"/>
              <a:gd name="adj2" fmla="val -161184"/>
              <a:gd name="adj3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Additional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rows are added to the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array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to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avoid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overflow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by computing more trial subtractions.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1647484" y="5049672"/>
            <a:ext cx="3278339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dividend </a:t>
            </a:r>
            <a:r>
              <a:rPr lang="en-US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X[15:0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non-zero divisor </a:t>
            </a:r>
            <a:r>
              <a:rPr lang="en-US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Y[8:0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quotient </a:t>
            </a:r>
            <a:r>
              <a:rPr lang="en-US" sz="2133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Q[15:0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6494654" y="1142386"/>
            <a:ext cx="5125259" cy="1096650"/>
          </a:xfrm>
          <a:prstGeom prst="wedgeRoundRectCallout">
            <a:avLst>
              <a:gd name="adj1" fmla="val -115446"/>
              <a:gd name="adj2" fmla="val -23508"/>
              <a:gd name="adj3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The truncated p bits are provided to the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Restoring </a:t>
            </a:r>
            <a:endParaRPr lang="en-US" altLang="zh-CN" sz="16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Array Divider</a:t>
            </a:r>
            <a:r>
              <a:rPr lang="zh-CN" altLang="en-US" sz="1600" b="1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to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calculate the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most significant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quotient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digits to improve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accuracy.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929498" y="2395413"/>
            <a:ext cx="687159" cy="456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634018" y="1068749"/>
            <a:ext cx="464024" cy="514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6494654" y="4070037"/>
            <a:ext cx="5269716" cy="862194"/>
          </a:xfrm>
          <a:prstGeom prst="wedgeRoundRectCallout">
            <a:avLst>
              <a:gd name="adj1" fmla="val -103984"/>
              <a:gd name="adj2" fmla="val -200707"/>
              <a:gd name="adj3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The remaining 16-p bits are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provided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to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Logarithmic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Divider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for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remaining 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quotient </a:t>
            </a:r>
            <a:r>
              <a:rPr lang="en-US" altLang="zh-CN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digits.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1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>
            <a:spLocks/>
          </p:cNvSpPr>
          <p:nvPr/>
        </p:nvSpPr>
        <p:spPr bwMode="auto">
          <a:xfrm flipV="1">
            <a:off x="173566" y="260345"/>
            <a:ext cx="1423222" cy="594783"/>
          </a:xfrm>
          <a:custGeom>
            <a:avLst/>
            <a:gdLst>
              <a:gd name="T0" fmla="*/ 12744 w 1386790"/>
              <a:gd name="T1" fmla="*/ 121324 h 524933"/>
              <a:gd name="T2" fmla="*/ 12822 w 1386790"/>
              <a:gd name="T3" fmla="*/ 121324 h 524933"/>
              <a:gd name="T4" fmla="*/ 12822 w 1386790"/>
              <a:gd name="T5" fmla="*/ 3374 h 524933"/>
              <a:gd name="T6" fmla="*/ 105311 w 1386790"/>
              <a:gd name="T7" fmla="*/ 3374 h 524933"/>
              <a:gd name="T8" fmla="*/ 105311 w 1386790"/>
              <a:gd name="T9" fmla="*/ 0 h 524933"/>
              <a:gd name="T10" fmla="*/ 12744 w 1386790"/>
              <a:gd name="T11" fmla="*/ 0 h 524933"/>
              <a:gd name="T12" fmla="*/ 11619 w 1386790"/>
              <a:gd name="T13" fmla="*/ 0 h 524933"/>
              <a:gd name="T14" fmla="*/ 11619 w 1386790"/>
              <a:gd name="T15" fmla="*/ 117239 h 524933"/>
              <a:gd name="T16" fmla="*/ 8147 w 1386790"/>
              <a:gd name="T17" fmla="*/ 117239 h 524933"/>
              <a:gd name="T18" fmla="*/ 8147 w 1386790"/>
              <a:gd name="T19" fmla="*/ 0 h 524933"/>
              <a:gd name="T20" fmla="*/ 0 w 1386790"/>
              <a:gd name="T21" fmla="*/ 0 h 524933"/>
              <a:gd name="T22" fmla="*/ 0 w 1386790"/>
              <a:gd name="T23" fmla="*/ 121323 h 524933"/>
              <a:gd name="T24" fmla="*/ 2569 w 1386790"/>
              <a:gd name="T25" fmla="*/ 121323 h 524933"/>
              <a:gd name="T26" fmla="*/ 2569 w 1386790"/>
              <a:gd name="T27" fmla="*/ 5502 h 524933"/>
              <a:gd name="T28" fmla="*/ 6041 w 1386790"/>
              <a:gd name="T29" fmla="*/ 5502 h 524933"/>
              <a:gd name="T30" fmla="*/ 6041 w 1386790"/>
              <a:gd name="T31" fmla="*/ 121323 h 524933"/>
              <a:gd name="T32" fmla="*/ 12744 w 1386790"/>
              <a:gd name="T33" fmla="*/ 121323 h 524933"/>
              <a:gd name="T34" fmla="*/ 12744 w 1386790"/>
              <a:gd name="T35" fmla="*/ 121324 h 5249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6790"/>
              <a:gd name="T55" fmla="*/ 0 h 524933"/>
              <a:gd name="T56" fmla="*/ 1386790 w 1386790"/>
              <a:gd name="T57" fmla="*/ 524933 h 52493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矩形 30"/>
          <p:cNvSpPr>
            <a:spLocks noChangeArrowheads="1"/>
          </p:cNvSpPr>
          <p:nvPr/>
        </p:nvSpPr>
        <p:spPr bwMode="auto">
          <a:xfrm>
            <a:off x="414867" y="262467"/>
            <a:ext cx="11635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Proposed </a:t>
            </a:r>
            <a:r>
              <a:rPr lang="en-US" altLang="zh-CN" sz="3200" dirty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Approximate Hybrid </a:t>
            </a:r>
            <a:r>
              <a:rPr lang="en-US" altLang="zh-CN" sz="3200" dirty="0" smtClean="0">
                <a:solidFill>
                  <a:srgbClr val="C00000"/>
                </a:solidFill>
                <a:latin typeface="Copperplate Gothic Bold" panose="020E0705020206020404" pitchFamily="34" charset="0"/>
                <a:ea typeface="微软雅黑" panose="020B0503020204020204" pitchFamily="34" charset="-122"/>
              </a:rPr>
              <a:t>Divider (AXHD)</a:t>
            </a:r>
            <a:endParaRPr lang="en-US" altLang="zh-CN" sz="3200" dirty="0">
              <a:solidFill>
                <a:srgbClr val="C00000"/>
              </a:solidFill>
              <a:latin typeface="Copperplate Gothic Bold" panose="020E0705020206020404" pitchFamily="34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直接连接符 4"/>
          <p:cNvSpPr>
            <a:spLocks noChangeShapeType="1"/>
          </p:cNvSpPr>
          <p:nvPr/>
        </p:nvSpPr>
        <p:spPr bwMode="auto">
          <a:xfrm flipH="1">
            <a:off x="1430867" y="6479118"/>
            <a:ext cx="10619317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直接连接符 5"/>
          <p:cNvSpPr>
            <a:spLocks noChangeShapeType="1"/>
          </p:cNvSpPr>
          <p:nvPr/>
        </p:nvSpPr>
        <p:spPr bwMode="auto">
          <a:xfrm flipH="1">
            <a:off x="141818" y="6479118"/>
            <a:ext cx="791633" cy="2116"/>
          </a:xfrm>
          <a:prstGeom prst="line">
            <a:avLst/>
          </a:prstGeom>
          <a:noFill/>
          <a:ln w="15875">
            <a:solidFill>
              <a:srgbClr val="28A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944034" y="6311901"/>
            <a:ext cx="539751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33" dirty="0" smtClean="0">
                <a:solidFill>
                  <a:srgbClr val="595959"/>
                </a:solidFill>
              </a:rPr>
              <a:t>9</a:t>
            </a:r>
            <a:endParaRPr lang="zh-CN" altLang="en-US" sz="2133" dirty="0">
              <a:solidFill>
                <a:srgbClr val="59595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>
            <a:off x="975784" y="6269568"/>
            <a:ext cx="429683" cy="421217"/>
            <a:chOff x="0" y="0"/>
            <a:chExt cx="3868830" cy="3952255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1621988" y="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 rot="1542857">
              <a:off x="2343840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 rot="3085714">
              <a:off x="2922715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 rot="7714286">
              <a:off x="2922715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 rot="4628572">
              <a:off x="3243969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 rot="9257144">
              <a:off x="2343840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 rot="6171428">
              <a:off x="3243969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 rot="10800000">
              <a:off x="1621988" y="3327400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 rot="-9257142">
              <a:off x="900135" y="316264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 rot="-7714285">
              <a:off x="321249" y="270099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 rot="-1542858">
              <a:off x="900135" y="164758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 rot="-6171429">
              <a:off x="0" y="203390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-4628571">
              <a:off x="0" y="1293485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 rot="-3085715">
              <a:off x="321249" y="62639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图片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4" y="1855931"/>
            <a:ext cx="5150202" cy="437657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矩形 14"/>
          <p:cNvSpPr>
            <a:spLocks noChangeArrowheads="1"/>
          </p:cNvSpPr>
          <p:nvPr/>
        </p:nvSpPr>
        <p:spPr bwMode="auto">
          <a:xfrm>
            <a:off x="778068" y="1043191"/>
            <a:ext cx="3089844" cy="58471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</a:pPr>
            <a:r>
              <a:rPr lang="en-US" altLang="zh-CN" sz="2133" b="1" dirty="0" smtClean="0">
                <a:solidFill>
                  <a:schemeClr val="bg1"/>
                </a:solidFill>
                <a:cs typeface="Arial" panose="020B0604020202020204" pitchFamily="34" charset="0"/>
              </a:rPr>
              <a:t>A 8-to-4 AXHD </a:t>
            </a:r>
            <a:r>
              <a:rPr lang="en-US" altLang="zh-CN" sz="2133" b="1" dirty="0">
                <a:solidFill>
                  <a:schemeClr val="bg1"/>
                </a:solidFill>
                <a:cs typeface="Arial" panose="020B0604020202020204" pitchFamily="34" charset="0"/>
              </a:rPr>
              <a:t>for p=2 </a:t>
            </a:r>
            <a:endParaRPr lang="en-US" altLang="zh-CN" sz="2133" b="1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49045"/>
              </p:ext>
            </p:extLst>
          </p:nvPr>
        </p:nvGraphicFramePr>
        <p:xfrm>
          <a:off x="6119446" y="2949236"/>
          <a:ext cx="5307425" cy="328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Visio" r:id="rId4" imgW="5638795" imgH="3486192" progId="Visio.Drawing.15">
                  <p:embed/>
                </p:oleObj>
              </mc:Choice>
              <mc:Fallback>
                <p:oleObj name="Visio" r:id="rId4" imgW="5638795" imgH="3486192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446" y="2949236"/>
                        <a:ext cx="5307425" cy="328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圆角矩形 9"/>
          <p:cNvSpPr>
            <a:spLocks noChangeArrowheads="1"/>
          </p:cNvSpPr>
          <p:nvPr/>
        </p:nvSpPr>
        <p:spPr bwMode="auto">
          <a:xfrm>
            <a:off x="6858141" y="1035504"/>
            <a:ext cx="4213888" cy="111687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EXAMPLE: dividend </a:t>
            </a:r>
            <a:r>
              <a:rPr lang="en-US" altLang="zh-CN" b="1" dirty="0">
                <a:solidFill>
                  <a:srgbClr val="FFFFFF"/>
                </a:solidFill>
                <a:cs typeface="Arial" panose="020B0604020202020204" pitchFamily="34" charset="0"/>
              </a:rPr>
              <a:t>is 156 and </a:t>
            </a:r>
            <a:r>
              <a:rPr lang="en-US" altLang="zh-CN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divisor is 3,</a:t>
            </a:r>
          </a:p>
          <a:p>
            <a:pPr algn="ctr"/>
            <a:r>
              <a:rPr lang="en-US" altLang="zh-CN" b="1" dirty="0" smtClean="0">
                <a:solidFill>
                  <a:srgbClr val="FFC000"/>
                </a:solidFill>
                <a:cs typeface="Arial" panose="020B0604020202020204" pitchFamily="34" charset="0"/>
              </a:rPr>
              <a:t>difference in Qs is </a:t>
            </a:r>
            <a:r>
              <a:rPr lang="en-US" altLang="zh-CN" b="1" dirty="0">
                <a:solidFill>
                  <a:srgbClr val="FFC000"/>
                </a:solidFill>
                <a:cs typeface="Arial" panose="020B0604020202020204" pitchFamily="34" charset="0"/>
              </a:rPr>
              <a:t>only </a:t>
            </a:r>
            <a:r>
              <a:rPr lang="en-US" altLang="zh-CN" b="1" dirty="0" smtClean="0">
                <a:solidFill>
                  <a:srgbClr val="FFC000"/>
                </a:solidFill>
                <a:cs typeface="Arial" panose="020B0604020202020204" pitchFamily="34" charset="0"/>
              </a:rPr>
              <a:t>3!</a:t>
            </a:r>
            <a:endParaRPr lang="zh-CN" altLang="en-US" b="1" dirty="0">
              <a:solidFill>
                <a:srgbClr val="FFC000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 rot="16200000" flipH="1" flipV="1">
            <a:off x="8566656" y="2319418"/>
            <a:ext cx="796855" cy="462781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469167" y="5841422"/>
            <a:ext cx="438225" cy="470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970802" y="5873184"/>
            <a:ext cx="522018" cy="478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4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TM10001115[[fn=包裹]]</Template>
  <TotalTime>6502</TotalTime>
  <Words>1244</Words>
  <Application>Microsoft Office PowerPoint</Application>
  <PresentationFormat>Widescreen</PresentationFormat>
  <Paragraphs>292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微软雅黑</vt:lpstr>
      <vt:lpstr>宋体</vt:lpstr>
      <vt:lpstr>Arial</vt:lpstr>
      <vt:lpstr>Cambria Math</vt:lpstr>
      <vt:lpstr>Copperplate Gothic Bold</vt:lpstr>
      <vt:lpstr>Gill Sans MT</vt:lpstr>
      <vt:lpstr>黑体</vt:lpstr>
      <vt:lpstr>华文中宋</vt:lpstr>
      <vt:lpstr>Symbol</vt:lpstr>
      <vt:lpstr>Times New Roman</vt:lpstr>
      <vt:lpstr>Wingdings</vt:lpstr>
      <vt:lpstr>Parcel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fabrizio lombardi</cp:lastModifiedBy>
  <cp:revision>147</cp:revision>
  <dcterms:created xsi:type="dcterms:W3CDTF">2018-04-23T01:27:41Z</dcterms:created>
  <dcterms:modified xsi:type="dcterms:W3CDTF">2018-06-20T20:18:11Z</dcterms:modified>
</cp:coreProperties>
</file>